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sldIdLst>
    <p:sldId id="256" r:id="rId2"/>
    <p:sldId id="257" r:id="rId3"/>
    <p:sldId id="259" r:id="rId4"/>
    <p:sldId id="260" r:id="rId5"/>
    <p:sldId id="261" r:id="rId6"/>
    <p:sldId id="262" r:id="rId7"/>
    <p:sldId id="263" r:id="rId8"/>
    <p:sldId id="264" r:id="rId9"/>
    <p:sldId id="265" r:id="rId10"/>
    <p:sldId id="266" r:id="rId11"/>
    <p:sldId id="267" r:id="rId12"/>
    <p:sldId id="268" r:id="rId13"/>
    <p:sldId id="269" r:id="rId14"/>
    <p:sldId id="289" r:id="rId15"/>
    <p:sldId id="271" r:id="rId16"/>
    <p:sldId id="276" r:id="rId17"/>
    <p:sldId id="275" r:id="rId18"/>
    <p:sldId id="281" r:id="rId19"/>
    <p:sldId id="291" r:id="rId20"/>
    <p:sldId id="272" r:id="rId21"/>
    <p:sldId id="282" r:id="rId22"/>
    <p:sldId id="283" r:id="rId23"/>
    <p:sldId id="284" r:id="rId24"/>
    <p:sldId id="285" r:id="rId25"/>
    <p:sldId id="286" r:id="rId26"/>
    <p:sldId id="277" r:id="rId27"/>
    <p:sldId id="292" r:id="rId28"/>
    <p:sldId id="279" r:id="rId29"/>
    <p:sldId id="280" r:id="rId30"/>
    <p:sldId id="273" r:id="rId31"/>
    <p:sldId id="288"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1711F"/>
    <a:srgbClr val="262628"/>
    <a:srgbClr val="ECECEC"/>
    <a:srgbClr val="4168A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9" d="100"/>
          <a:sy n="119" d="100"/>
        </p:scale>
        <p:origin x="216" y="108"/>
      </p:cViewPr>
      <p:guideLst/>
    </p:cSldViewPr>
  </p:slideViewPr>
  <p:notesTextViewPr>
    <p:cViewPr>
      <p:scale>
        <a:sx n="3" d="2"/>
        <a:sy n="3" d="2"/>
      </p:scale>
      <p:origin x="0" y="0"/>
    </p:cViewPr>
  </p:notesTextViewPr>
  <p:sorterViewPr>
    <p:cViewPr>
      <p:scale>
        <a:sx n="80" d="100"/>
        <a:sy n="80" d="100"/>
      </p:scale>
      <p:origin x="0" y="-6204"/>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diagrams/_rels/data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image" Target="../media/image6.png"/></Relationships>
</file>

<file path=ppt/diagrams/_rels/drawing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image" Target="../media/image6.png"/></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24E08A9-CB7E-43D7-9D43-BC3E88FE85CA}" type="doc">
      <dgm:prSet loTypeId="urn:microsoft.com/office/officeart/2005/8/layout/hList7" loCatId="relationship" qsTypeId="urn:microsoft.com/office/officeart/2005/8/quickstyle/3d3" qsCatId="3D" csTypeId="urn:microsoft.com/office/officeart/2005/8/colors/colorful4" csCatId="colorful" phldr="1"/>
      <dgm:spPr/>
    </dgm:pt>
    <dgm:pt modelId="{D9E3EB77-6C9C-4F54-8B04-48DB7A945F96}">
      <dgm:prSet phldrT="[Text]" custT="1"/>
      <dgm:spPr/>
      <dgm:t>
        <a:bodyPr/>
        <a:lstStyle/>
        <a:p>
          <a:br>
            <a:rPr lang="en-GB" sz="1800" b="1" dirty="0"/>
          </a:br>
          <a:r>
            <a:rPr lang="en-GB" sz="1800" b="1" dirty="0"/>
            <a:t>PEOPLE</a:t>
          </a:r>
        </a:p>
        <a:p>
          <a:r>
            <a:rPr lang="en-GB" sz="1800" b="1" dirty="0"/>
            <a:t>Staff Training &amp; awareness</a:t>
          </a:r>
        </a:p>
        <a:p>
          <a:r>
            <a:rPr lang="en-GB" sz="1800" b="1" dirty="0"/>
            <a:t>Professional Skills &amp; Certifications</a:t>
          </a:r>
        </a:p>
        <a:p>
          <a:r>
            <a:rPr lang="en-GB" sz="1800" b="1" dirty="0"/>
            <a:t>Competent Resources</a:t>
          </a:r>
        </a:p>
      </dgm:t>
    </dgm:pt>
    <dgm:pt modelId="{9BB4FDF8-C443-4AD3-838A-B4892868C68F}" type="parTrans" cxnId="{02C2E879-2F7E-4083-8A09-3049C58E4FB3}">
      <dgm:prSet/>
      <dgm:spPr/>
      <dgm:t>
        <a:bodyPr/>
        <a:lstStyle/>
        <a:p>
          <a:endParaRPr lang="en-GB"/>
        </a:p>
      </dgm:t>
    </dgm:pt>
    <dgm:pt modelId="{0FF42E75-5ABC-41DB-982F-6C2322CFD644}" type="sibTrans" cxnId="{02C2E879-2F7E-4083-8A09-3049C58E4FB3}">
      <dgm:prSet/>
      <dgm:spPr/>
      <dgm:t>
        <a:bodyPr/>
        <a:lstStyle/>
        <a:p>
          <a:endParaRPr lang="en-GB"/>
        </a:p>
      </dgm:t>
    </dgm:pt>
    <dgm:pt modelId="{D8C76FC0-7060-453D-A2E9-F188A398D26B}">
      <dgm:prSet phldrT="[Text]" custT="1"/>
      <dgm:spPr/>
      <dgm:t>
        <a:bodyPr/>
        <a:lstStyle/>
        <a:p>
          <a:r>
            <a:rPr lang="en-GB" sz="1800" b="1" dirty="0"/>
            <a:t>TECHNOLOGY</a:t>
          </a:r>
        </a:p>
        <a:p>
          <a:r>
            <a:rPr lang="en-GB" sz="1800" b="1" dirty="0"/>
            <a:t>You can’t deploy technology without competent people, support, processes, or an overall plan</a:t>
          </a:r>
        </a:p>
      </dgm:t>
    </dgm:pt>
    <dgm:pt modelId="{26FC936F-28E4-4DC6-A78F-2746F2F35C8B}" type="parTrans" cxnId="{A01D0839-42AB-46AF-ADF1-9078C0C8AD25}">
      <dgm:prSet/>
      <dgm:spPr/>
      <dgm:t>
        <a:bodyPr/>
        <a:lstStyle/>
        <a:p>
          <a:endParaRPr lang="en-GB"/>
        </a:p>
      </dgm:t>
    </dgm:pt>
    <dgm:pt modelId="{1F6506DB-6CBF-48B2-83C1-2411997329DC}" type="sibTrans" cxnId="{A01D0839-42AB-46AF-ADF1-9078C0C8AD25}">
      <dgm:prSet/>
      <dgm:spPr/>
      <dgm:t>
        <a:bodyPr/>
        <a:lstStyle/>
        <a:p>
          <a:endParaRPr lang="en-GB"/>
        </a:p>
      </dgm:t>
    </dgm:pt>
    <dgm:pt modelId="{5EA10CE3-9754-4F1F-B7F4-5EB5B22CE040}">
      <dgm:prSet phldrT="[Text]" custT="1"/>
      <dgm:spPr/>
      <dgm:t>
        <a:bodyPr/>
        <a:lstStyle/>
        <a:p>
          <a:endParaRPr lang="en-GB" sz="1800" b="1" dirty="0"/>
        </a:p>
        <a:p>
          <a:br>
            <a:rPr lang="en-GB" sz="1800" b="1" dirty="0"/>
          </a:br>
          <a:r>
            <a:rPr lang="en-GB" sz="1800" b="1" dirty="0"/>
            <a:t>PROCESS</a:t>
          </a:r>
        </a:p>
        <a:p>
          <a:r>
            <a:rPr lang="en-GB" sz="1800" b="1" dirty="0">
              <a:effectLst/>
            </a:rPr>
            <a:t>Management Systems</a:t>
          </a:r>
        </a:p>
        <a:p>
          <a:r>
            <a:rPr lang="en-GB" sz="1800" b="1" dirty="0">
              <a:effectLst/>
            </a:rPr>
            <a:t>Governance Frameworks</a:t>
          </a:r>
        </a:p>
        <a:p>
          <a:r>
            <a:rPr lang="en-GB" sz="1800" b="1" dirty="0">
              <a:effectLst/>
            </a:rPr>
            <a:t>Best Practice</a:t>
          </a:r>
        </a:p>
        <a:p>
          <a:r>
            <a:rPr lang="en-GB" sz="1800" b="1" dirty="0">
              <a:effectLst/>
            </a:rPr>
            <a:t>IT Audits</a:t>
          </a:r>
        </a:p>
        <a:p>
          <a:endParaRPr lang="en-GB" sz="1700" b="1" dirty="0"/>
        </a:p>
      </dgm:t>
    </dgm:pt>
    <dgm:pt modelId="{1FAACED3-2B7A-408A-ACFA-B716A8CB8671}" type="parTrans" cxnId="{EDB0825B-7483-42C7-9BDE-190A3808CE66}">
      <dgm:prSet/>
      <dgm:spPr/>
      <dgm:t>
        <a:bodyPr/>
        <a:lstStyle/>
        <a:p>
          <a:endParaRPr lang="en-GB"/>
        </a:p>
      </dgm:t>
    </dgm:pt>
    <dgm:pt modelId="{DA2AD0DA-10A1-4FC2-8B6A-D312D99C2EC2}" type="sibTrans" cxnId="{EDB0825B-7483-42C7-9BDE-190A3808CE66}">
      <dgm:prSet/>
      <dgm:spPr/>
      <dgm:t>
        <a:bodyPr/>
        <a:lstStyle/>
        <a:p>
          <a:endParaRPr lang="en-GB"/>
        </a:p>
      </dgm:t>
    </dgm:pt>
    <dgm:pt modelId="{31F1AC19-35D2-43AA-841E-593D8B6856F4}" type="pres">
      <dgm:prSet presAssocID="{824E08A9-CB7E-43D7-9D43-BC3E88FE85CA}" presName="Name0" presStyleCnt="0">
        <dgm:presLayoutVars>
          <dgm:dir/>
          <dgm:resizeHandles val="exact"/>
        </dgm:presLayoutVars>
      </dgm:prSet>
      <dgm:spPr/>
    </dgm:pt>
    <dgm:pt modelId="{BD0497B2-2D97-4EEE-B3BC-2D8CEAA24A37}" type="pres">
      <dgm:prSet presAssocID="{824E08A9-CB7E-43D7-9D43-BC3E88FE85CA}" presName="fgShape" presStyleLbl="fgShp" presStyleIdx="0" presStyleCnt="1" custScaleY="116863" custLinFactNeighborX="-367" custLinFactNeighborY="23133"/>
      <dgm:spPr/>
    </dgm:pt>
    <dgm:pt modelId="{9C591B8A-4796-4D95-8705-0084F5A432D8}" type="pres">
      <dgm:prSet presAssocID="{824E08A9-CB7E-43D7-9D43-BC3E88FE85CA}" presName="linComp" presStyleCnt="0"/>
      <dgm:spPr/>
    </dgm:pt>
    <dgm:pt modelId="{073C7509-3BF2-4158-B452-B359E1FC62BC}" type="pres">
      <dgm:prSet presAssocID="{D9E3EB77-6C9C-4F54-8B04-48DB7A945F96}" presName="compNode" presStyleCnt="0"/>
      <dgm:spPr/>
    </dgm:pt>
    <dgm:pt modelId="{1860EDE2-0DD9-4C61-996D-A12CE7D58DE5}" type="pres">
      <dgm:prSet presAssocID="{D9E3EB77-6C9C-4F54-8B04-48DB7A945F96}" presName="bkgdShape" presStyleLbl="node1" presStyleIdx="0" presStyleCnt="3" custLinFactNeighborX="-1065" custLinFactNeighborY="1648"/>
      <dgm:spPr/>
    </dgm:pt>
    <dgm:pt modelId="{CCA149DD-4B4F-467A-A1D4-533409B0B697}" type="pres">
      <dgm:prSet presAssocID="{D9E3EB77-6C9C-4F54-8B04-48DB7A945F96}" presName="nodeTx" presStyleLbl="node1" presStyleIdx="0" presStyleCnt="3">
        <dgm:presLayoutVars>
          <dgm:bulletEnabled val="1"/>
        </dgm:presLayoutVars>
      </dgm:prSet>
      <dgm:spPr/>
    </dgm:pt>
    <dgm:pt modelId="{71DA0514-03AC-4CD7-937C-5ADD1A194AA0}" type="pres">
      <dgm:prSet presAssocID="{D9E3EB77-6C9C-4F54-8B04-48DB7A945F96}" presName="invisiNode" presStyleLbl="node1" presStyleIdx="0" presStyleCnt="3"/>
      <dgm:spPr/>
    </dgm:pt>
    <dgm:pt modelId="{7EE31717-8DE0-4DCB-B0F7-87950D6C377C}" type="pres">
      <dgm:prSet presAssocID="{D9E3EB77-6C9C-4F54-8B04-48DB7A945F96}" presName="imagNode" presStyleLbl="fgImgPlace1" presStyleIdx="0" presStyleCnt="3"/>
      <dgm:spPr>
        <a:blipFill rotWithShape="1">
          <a:blip xmlns:r="http://schemas.openxmlformats.org/officeDocument/2006/relationships" r:embed="rId1"/>
          <a:stretch>
            <a:fillRect/>
          </a:stretch>
        </a:blipFill>
      </dgm:spPr>
    </dgm:pt>
    <dgm:pt modelId="{AF5D9363-7D17-4B21-8F62-F97C3268F316}" type="pres">
      <dgm:prSet presAssocID="{0FF42E75-5ABC-41DB-982F-6C2322CFD644}" presName="sibTrans" presStyleLbl="sibTrans2D1" presStyleIdx="0" presStyleCnt="0"/>
      <dgm:spPr/>
    </dgm:pt>
    <dgm:pt modelId="{1860B32C-D8E2-4922-B3D2-872FDE8124FD}" type="pres">
      <dgm:prSet presAssocID="{D8C76FC0-7060-453D-A2E9-F188A398D26B}" presName="compNode" presStyleCnt="0"/>
      <dgm:spPr/>
    </dgm:pt>
    <dgm:pt modelId="{66BA7309-A306-4D4C-B8C1-A30C9812F608}" type="pres">
      <dgm:prSet presAssocID="{D8C76FC0-7060-453D-A2E9-F188A398D26B}" presName="bkgdShape" presStyleLbl="node1" presStyleIdx="1" presStyleCnt="3"/>
      <dgm:spPr/>
    </dgm:pt>
    <dgm:pt modelId="{5991A507-0F14-4B97-A4C9-7DE641011130}" type="pres">
      <dgm:prSet presAssocID="{D8C76FC0-7060-453D-A2E9-F188A398D26B}" presName="nodeTx" presStyleLbl="node1" presStyleIdx="1" presStyleCnt="3">
        <dgm:presLayoutVars>
          <dgm:bulletEnabled val="1"/>
        </dgm:presLayoutVars>
      </dgm:prSet>
      <dgm:spPr/>
    </dgm:pt>
    <dgm:pt modelId="{33E8FC66-4B58-4455-926F-66C88244F8DC}" type="pres">
      <dgm:prSet presAssocID="{D8C76FC0-7060-453D-A2E9-F188A398D26B}" presName="invisiNode" presStyleLbl="node1" presStyleIdx="1" presStyleCnt="3"/>
      <dgm:spPr/>
    </dgm:pt>
    <dgm:pt modelId="{5BA4E32F-A96B-4EE6-AAEE-2ADA876C9510}" type="pres">
      <dgm:prSet presAssocID="{D8C76FC0-7060-453D-A2E9-F188A398D26B}" presName="imagNode" presStyleLbl="fgImgPlace1" presStyleIdx="1" presStyleCnt="3"/>
      <dgm:spPr>
        <a:blipFill rotWithShape="1">
          <a:blip xmlns:r="http://schemas.openxmlformats.org/officeDocument/2006/relationships" r:embed="rId2"/>
          <a:stretch>
            <a:fillRect/>
          </a:stretch>
        </a:blipFill>
      </dgm:spPr>
    </dgm:pt>
    <dgm:pt modelId="{01DB5802-A35C-4164-93BB-2F4AE53B3970}" type="pres">
      <dgm:prSet presAssocID="{1F6506DB-6CBF-48B2-83C1-2411997329DC}" presName="sibTrans" presStyleLbl="sibTrans2D1" presStyleIdx="0" presStyleCnt="0"/>
      <dgm:spPr/>
    </dgm:pt>
    <dgm:pt modelId="{4F445CE2-116C-48B0-9D94-8F0570174725}" type="pres">
      <dgm:prSet presAssocID="{5EA10CE3-9754-4F1F-B7F4-5EB5B22CE040}" presName="compNode" presStyleCnt="0"/>
      <dgm:spPr/>
    </dgm:pt>
    <dgm:pt modelId="{0F486135-8153-460E-BE41-17FD11EEFC1A}" type="pres">
      <dgm:prSet presAssocID="{5EA10CE3-9754-4F1F-B7F4-5EB5B22CE040}" presName="bkgdShape" presStyleLbl="node1" presStyleIdx="2" presStyleCnt="3" custLinFactNeighborX="27065" custLinFactNeighborY="-964"/>
      <dgm:spPr/>
    </dgm:pt>
    <dgm:pt modelId="{C69471EF-D6AE-4910-8A4E-69A13C33EE57}" type="pres">
      <dgm:prSet presAssocID="{5EA10CE3-9754-4F1F-B7F4-5EB5B22CE040}" presName="nodeTx" presStyleLbl="node1" presStyleIdx="2" presStyleCnt="3">
        <dgm:presLayoutVars>
          <dgm:bulletEnabled val="1"/>
        </dgm:presLayoutVars>
      </dgm:prSet>
      <dgm:spPr/>
    </dgm:pt>
    <dgm:pt modelId="{D57AA3B2-61FC-469C-A54C-E9D0DA3F033C}" type="pres">
      <dgm:prSet presAssocID="{5EA10CE3-9754-4F1F-B7F4-5EB5B22CE040}" presName="invisiNode" presStyleLbl="node1" presStyleIdx="2" presStyleCnt="3"/>
      <dgm:spPr/>
    </dgm:pt>
    <dgm:pt modelId="{5E4DECE4-F8C7-479B-8430-97751E4FAE91}" type="pres">
      <dgm:prSet presAssocID="{5EA10CE3-9754-4F1F-B7F4-5EB5B22CE040}" presName="imagNode" presStyleLbl="fgImgPlace1" presStyleIdx="2" presStyleCnt="3"/>
      <dgm:spPr>
        <a:blipFill rotWithShape="1">
          <a:blip xmlns:r="http://schemas.openxmlformats.org/officeDocument/2006/relationships" r:embed="rId3"/>
          <a:stretch>
            <a:fillRect/>
          </a:stretch>
        </a:blipFill>
      </dgm:spPr>
    </dgm:pt>
  </dgm:ptLst>
  <dgm:cxnLst>
    <dgm:cxn modelId="{5043D116-D581-4653-A620-191AC27151C6}" type="presOf" srcId="{0FF42E75-5ABC-41DB-982F-6C2322CFD644}" destId="{AF5D9363-7D17-4B21-8F62-F97C3268F316}" srcOrd="0" destOrd="0" presId="urn:microsoft.com/office/officeart/2005/8/layout/hList7"/>
    <dgm:cxn modelId="{C83E5827-B823-4B3C-A032-EF2158FADC68}" type="presOf" srcId="{D9E3EB77-6C9C-4F54-8B04-48DB7A945F96}" destId="{1860EDE2-0DD9-4C61-996D-A12CE7D58DE5}" srcOrd="0" destOrd="0" presId="urn:microsoft.com/office/officeart/2005/8/layout/hList7"/>
    <dgm:cxn modelId="{A01D0839-42AB-46AF-ADF1-9078C0C8AD25}" srcId="{824E08A9-CB7E-43D7-9D43-BC3E88FE85CA}" destId="{D8C76FC0-7060-453D-A2E9-F188A398D26B}" srcOrd="1" destOrd="0" parTransId="{26FC936F-28E4-4DC6-A78F-2746F2F35C8B}" sibTransId="{1F6506DB-6CBF-48B2-83C1-2411997329DC}"/>
    <dgm:cxn modelId="{EDB0825B-7483-42C7-9BDE-190A3808CE66}" srcId="{824E08A9-CB7E-43D7-9D43-BC3E88FE85CA}" destId="{5EA10CE3-9754-4F1F-B7F4-5EB5B22CE040}" srcOrd="2" destOrd="0" parTransId="{1FAACED3-2B7A-408A-ACFA-B716A8CB8671}" sibTransId="{DA2AD0DA-10A1-4FC2-8B6A-D312D99C2EC2}"/>
    <dgm:cxn modelId="{0C7B1D4E-76DE-448E-99FF-221ABEE7C064}" type="presOf" srcId="{D8C76FC0-7060-453D-A2E9-F188A398D26B}" destId="{66BA7309-A306-4D4C-B8C1-A30C9812F608}" srcOrd="0" destOrd="0" presId="urn:microsoft.com/office/officeart/2005/8/layout/hList7"/>
    <dgm:cxn modelId="{0E47944F-ADC1-4F94-9ABC-F7D0A031D839}" type="presOf" srcId="{824E08A9-CB7E-43D7-9D43-BC3E88FE85CA}" destId="{31F1AC19-35D2-43AA-841E-593D8B6856F4}" srcOrd="0" destOrd="0" presId="urn:microsoft.com/office/officeart/2005/8/layout/hList7"/>
    <dgm:cxn modelId="{B6D68352-F4A9-4CCC-BE26-54A276807BFA}" type="presOf" srcId="{D8C76FC0-7060-453D-A2E9-F188A398D26B}" destId="{5991A507-0F14-4B97-A4C9-7DE641011130}" srcOrd="1" destOrd="0" presId="urn:microsoft.com/office/officeart/2005/8/layout/hList7"/>
    <dgm:cxn modelId="{02C2E879-2F7E-4083-8A09-3049C58E4FB3}" srcId="{824E08A9-CB7E-43D7-9D43-BC3E88FE85CA}" destId="{D9E3EB77-6C9C-4F54-8B04-48DB7A945F96}" srcOrd="0" destOrd="0" parTransId="{9BB4FDF8-C443-4AD3-838A-B4892868C68F}" sibTransId="{0FF42E75-5ABC-41DB-982F-6C2322CFD644}"/>
    <dgm:cxn modelId="{4048667E-CF59-4C0C-8B90-591CE311C028}" type="presOf" srcId="{5EA10CE3-9754-4F1F-B7F4-5EB5B22CE040}" destId="{C69471EF-D6AE-4910-8A4E-69A13C33EE57}" srcOrd="1" destOrd="0" presId="urn:microsoft.com/office/officeart/2005/8/layout/hList7"/>
    <dgm:cxn modelId="{0DC6B08C-3C14-434C-BEE6-7106598E004A}" type="presOf" srcId="{5EA10CE3-9754-4F1F-B7F4-5EB5B22CE040}" destId="{0F486135-8153-460E-BE41-17FD11EEFC1A}" srcOrd="0" destOrd="0" presId="urn:microsoft.com/office/officeart/2005/8/layout/hList7"/>
    <dgm:cxn modelId="{CDD2F5A1-3B49-4756-A12A-D0187CB7E116}" type="presOf" srcId="{1F6506DB-6CBF-48B2-83C1-2411997329DC}" destId="{01DB5802-A35C-4164-93BB-2F4AE53B3970}" srcOrd="0" destOrd="0" presId="urn:microsoft.com/office/officeart/2005/8/layout/hList7"/>
    <dgm:cxn modelId="{C86D11A3-810C-4C55-AEB4-8B8FAE112813}" type="presOf" srcId="{D9E3EB77-6C9C-4F54-8B04-48DB7A945F96}" destId="{CCA149DD-4B4F-467A-A1D4-533409B0B697}" srcOrd="1" destOrd="0" presId="urn:microsoft.com/office/officeart/2005/8/layout/hList7"/>
    <dgm:cxn modelId="{9D463267-FD77-4838-9119-4EE1E111CFC2}" type="presParOf" srcId="{31F1AC19-35D2-43AA-841E-593D8B6856F4}" destId="{BD0497B2-2D97-4EEE-B3BC-2D8CEAA24A37}" srcOrd="0" destOrd="0" presId="urn:microsoft.com/office/officeart/2005/8/layout/hList7"/>
    <dgm:cxn modelId="{B31FEEC4-5D34-4A06-99D9-B36D783FC207}" type="presParOf" srcId="{31F1AC19-35D2-43AA-841E-593D8B6856F4}" destId="{9C591B8A-4796-4D95-8705-0084F5A432D8}" srcOrd="1" destOrd="0" presId="urn:microsoft.com/office/officeart/2005/8/layout/hList7"/>
    <dgm:cxn modelId="{A60795A7-BC8E-4F2C-94BC-50CC680A75E3}" type="presParOf" srcId="{9C591B8A-4796-4D95-8705-0084F5A432D8}" destId="{073C7509-3BF2-4158-B452-B359E1FC62BC}" srcOrd="0" destOrd="0" presId="urn:microsoft.com/office/officeart/2005/8/layout/hList7"/>
    <dgm:cxn modelId="{5236D91D-188B-4396-B914-D28D9E21E59C}" type="presParOf" srcId="{073C7509-3BF2-4158-B452-B359E1FC62BC}" destId="{1860EDE2-0DD9-4C61-996D-A12CE7D58DE5}" srcOrd="0" destOrd="0" presId="urn:microsoft.com/office/officeart/2005/8/layout/hList7"/>
    <dgm:cxn modelId="{997B04F7-BE0E-44A0-9714-2379567FF1C2}" type="presParOf" srcId="{073C7509-3BF2-4158-B452-B359E1FC62BC}" destId="{CCA149DD-4B4F-467A-A1D4-533409B0B697}" srcOrd="1" destOrd="0" presId="urn:microsoft.com/office/officeart/2005/8/layout/hList7"/>
    <dgm:cxn modelId="{2404CB7B-BE71-47D6-8438-C97263D4DC8A}" type="presParOf" srcId="{073C7509-3BF2-4158-B452-B359E1FC62BC}" destId="{71DA0514-03AC-4CD7-937C-5ADD1A194AA0}" srcOrd="2" destOrd="0" presId="urn:microsoft.com/office/officeart/2005/8/layout/hList7"/>
    <dgm:cxn modelId="{39ECA5B5-4658-4EBA-8D07-18E0C7EF6778}" type="presParOf" srcId="{073C7509-3BF2-4158-B452-B359E1FC62BC}" destId="{7EE31717-8DE0-4DCB-B0F7-87950D6C377C}" srcOrd="3" destOrd="0" presId="urn:microsoft.com/office/officeart/2005/8/layout/hList7"/>
    <dgm:cxn modelId="{E0A43389-644E-48DC-85DB-3F57BEFCC7D6}" type="presParOf" srcId="{9C591B8A-4796-4D95-8705-0084F5A432D8}" destId="{AF5D9363-7D17-4B21-8F62-F97C3268F316}" srcOrd="1" destOrd="0" presId="urn:microsoft.com/office/officeart/2005/8/layout/hList7"/>
    <dgm:cxn modelId="{FE614989-C25A-4987-B9A2-6A94184F5EA4}" type="presParOf" srcId="{9C591B8A-4796-4D95-8705-0084F5A432D8}" destId="{1860B32C-D8E2-4922-B3D2-872FDE8124FD}" srcOrd="2" destOrd="0" presId="urn:microsoft.com/office/officeart/2005/8/layout/hList7"/>
    <dgm:cxn modelId="{242F11DB-5565-4A23-97FB-9CDA232BCFD8}" type="presParOf" srcId="{1860B32C-D8E2-4922-B3D2-872FDE8124FD}" destId="{66BA7309-A306-4D4C-B8C1-A30C9812F608}" srcOrd="0" destOrd="0" presId="urn:microsoft.com/office/officeart/2005/8/layout/hList7"/>
    <dgm:cxn modelId="{B0F97652-EC73-4E89-96C8-4017172D0CC1}" type="presParOf" srcId="{1860B32C-D8E2-4922-B3D2-872FDE8124FD}" destId="{5991A507-0F14-4B97-A4C9-7DE641011130}" srcOrd="1" destOrd="0" presId="urn:microsoft.com/office/officeart/2005/8/layout/hList7"/>
    <dgm:cxn modelId="{9272244E-AC62-4DE4-A5FB-B59B42BCF414}" type="presParOf" srcId="{1860B32C-D8E2-4922-B3D2-872FDE8124FD}" destId="{33E8FC66-4B58-4455-926F-66C88244F8DC}" srcOrd="2" destOrd="0" presId="urn:microsoft.com/office/officeart/2005/8/layout/hList7"/>
    <dgm:cxn modelId="{CEB9F9BD-B8D3-411F-913B-5CD9C341625C}" type="presParOf" srcId="{1860B32C-D8E2-4922-B3D2-872FDE8124FD}" destId="{5BA4E32F-A96B-4EE6-AAEE-2ADA876C9510}" srcOrd="3" destOrd="0" presId="urn:microsoft.com/office/officeart/2005/8/layout/hList7"/>
    <dgm:cxn modelId="{B46EB75D-E889-412F-8067-3BD8DFDF3D39}" type="presParOf" srcId="{9C591B8A-4796-4D95-8705-0084F5A432D8}" destId="{01DB5802-A35C-4164-93BB-2F4AE53B3970}" srcOrd="3" destOrd="0" presId="urn:microsoft.com/office/officeart/2005/8/layout/hList7"/>
    <dgm:cxn modelId="{11DB7500-0B4A-4232-83A7-D885A42FEA55}" type="presParOf" srcId="{9C591B8A-4796-4D95-8705-0084F5A432D8}" destId="{4F445CE2-116C-48B0-9D94-8F0570174725}" srcOrd="4" destOrd="0" presId="urn:microsoft.com/office/officeart/2005/8/layout/hList7"/>
    <dgm:cxn modelId="{F6369EF8-5734-41B0-AD39-36EC3E3E71DA}" type="presParOf" srcId="{4F445CE2-116C-48B0-9D94-8F0570174725}" destId="{0F486135-8153-460E-BE41-17FD11EEFC1A}" srcOrd="0" destOrd="0" presId="urn:microsoft.com/office/officeart/2005/8/layout/hList7"/>
    <dgm:cxn modelId="{3FA36C81-090F-430B-AA92-114B3F049F56}" type="presParOf" srcId="{4F445CE2-116C-48B0-9D94-8F0570174725}" destId="{C69471EF-D6AE-4910-8A4E-69A13C33EE57}" srcOrd="1" destOrd="0" presId="urn:microsoft.com/office/officeart/2005/8/layout/hList7"/>
    <dgm:cxn modelId="{9AF3AE79-2AC7-4823-96BC-8E0A69F432D5}" type="presParOf" srcId="{4F445CE2-116C-48B0-9D94-8F0570174725}" destId="{D57AA3B2-61FC-469C-A54C-E9D0DA3F033C}" srcOrd="2" destOrd="0" presId="urn:microsoft.com/office/officeart/2005/8/layout/hList7"/>
    <dgm:cxn modelId="{39C0EE2C-AED7-4FFC-B7AC-D907F90CE1AF}" type="presParOf" srcId="{4F445CE2-116C-48B0-9D94-8F0570174725}" destId="{5E4DECE4-F8C7-479B-8430-97751E4FAE91}"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327C118-0099-41C7-807E-3765EFF978EF}" type="doc">
      <dgm:prSet loTypeId="urn:microsoft.com/office/officeart/2005/8/layout/radial1" loCatId="relationship" qsTypeId="urn:microsoft.com/office/officeart/2005/8/quickstyle/3d1" qsCatId="3D" csTypeId="urn:microsoft.com/office/officeart/2005/8/colors/colorful2" csCatId="colorful" phldr="1"/>
      <dgm:spPr/>
      <dgm:t>
        <a:bodyPr/>
        <a:lstStyle/>
        <a:p>
          <a:endParaRPr lang="en-GB"/>
        </a:p>
      </dgm:t>
    </dgm:pt>
    <dgm:pt modelId="{B7AEF6DB-6BE7-4335-BD28-D9F475B2BABD}">
      <dgm:prSet phldrT="[Text]" custT="1"/>
      <dgm:spPr/>
      <dgm:t>
        <a:bodyPr/>
        <a:lstStyle/>
        <a:p>
          <a:r>
            <a:rPr lang="en-GB" sz="2000" b="1" dirty="0"/>
            <a:t>Jisc Cyber Security</a:t>
          </a:r>
        </a:p>
      </dgm:t>
    </dgm:pt>
    <dgm:pt modelId="{B85AB58D-2967-477B-802B-2CD7E9F3863D}" type="parTrans" cxnId="{E05B5193-DD28-43AC-BDF7-C56F472D1798}">
      <dgm:prSet/>
      <dgm:spPr/>
      <dgm:t>
        <a:bodyPr/>
        <a:lstStyle/>
        <a:p>
          <a:endParaRPr lang="en-GB"/>
        </a:p>
      </dgm:t>
    </dgm:pt>
    <dgm:pt modelId="{F37F3ACF-4561-4C3E-8EBA-36988E70FCA0}" type="sibTrans" cxnId="{E05B5193-DD28-43AC-BDF7-C56F472D1798}">
      <dgm:prSet/>
      <dgm:spPr/>
      <dgm:t>
        <a:bodyPr/>
        <a:lstStyle/>
        <a:p>
          <a:endParaRPr lang="en-GB"/>
        </a:p>
      </dgm:t>
    </dgm:pt>
    <dgm:pt modelId="{5A034988-CE44-480D-969A-2051C00BB770}">
      <dgm:prSet phldrT="[Text]" custT="1"/>
      <dgm:spPr/>
      <dgm:t>
        <a:bodyPr/>
        <a:lstStyle/>
        <a:p>
          <a:r>
            <a:rPr lang="en-GB" sz="1400" b="0" dirty="0"/>
            <a:t>DCMS</a:t>
          </a:r>
        </a:p>
      </dgm:t>
    </dgm:pt>
    <dgm:pt modelId="{E675D3D2-A269-420B-8074-F6C38A567CA0}" type="parTrans" cxnId="{556E1DCD-F8CC-4D08-9103-A59C165B1EB1}">
      <dgm:prSet/>
      <dgm:spPr>
        <a:ln w="63500">
          <a:solidFill>
            <a:srgbClr val="FF0000"/>
          </a:solidFill>
        </a:ln>
      </dgm:spPr>
      <dgm:t>
        <a:bodyPr/>
        <a:lstStyle/>
        <a:p>
          <a:endParaRPr lang="en-GB"/>
        </a:p>
      </dgm:t>
    </dgm:pt>
    <dgm:pt modelId="{ECAE02DF-CA64-4416-AA64-FBB10E1ED15A}" type="sibTrans" cxnId="{556E1DCD-F8CC-4D08-9103-A59C165B1EB1}">
      <dgm:prSet/>
      <dgm:spPr/>
      <dgm:t>
        <a:bodyPr/>
        <a:lstStyle/>
        <a:p>
          <a:endParaRPr lang="en-GB"/>
        </a:p>
      </dgm:t>
    </dgm:pt>
    <dgm:pt modelId="{AEB0F2C1-9992-4B2B-88DF-2F301BF3096D}">
      <dgm:prSet phldrT="[Text]" custT="1"/>
      <dgm:spPr/>
      <dgm:t>
        <a:bodyPr lIns="0" rIns="0"/>
        <a:lstStyle/>
        <a:p>
          <a:r>
            <a:rPr lang="en-GB" sz="1400" b="0" dirty="0"/>
            <a:t>National Cyber Security Centre</a:t>
          </a:r>
        </a:p>
      </dgm:t>
    </dgm:pt>
    <dgm:pt modelId="{6CCCC820-9BBA-473B-A343-B8E4516A8867}" type="parTrans" cxnId="{B0486BDA-D344-494A-8DD0-07A016E69CF3}">
      <dgm:prSet/>
      <dgm:spPr>
        <a:ln w="63500">
          <a:solidFill>
            <a:srgbClr val="FF0000"/>
          </a:solidFill>
        </a:ln>
      </dgm:spPr>
      <dgm:t>
        <a:bodyPr/>
        <a:lstStyle/>
        <a:p>
          <a:endParaRPr lang="en-GB"/>
        </a:p>
      </dgm:t>
    </dgm:pt>
    <dgm:pt modelId="{513A813A-87CF-48F9-872A-DB396D361796}" type="sibTrans" cxnId="{B0486BDA-D344-494A-8DD0-07A016E69CF3}">
      <dgm:prSet/>
      <dgm:spPr/>
      <dgm:t>
        <a:bodyPr/>
        <a:lstStyle/>
        <a:p>
          <a:endParaRPr lang="en-GB"/>
        </a:p>
      </dgm:t>
    </dgm:pt>
    <dgm:pt modelId="{72176EFE-CE5E-47C5-9E42-F935E1F4FD5F}">
      <dgm:prSet phldrT="[Text]" custT="1"/>
      <dgm:spPr/>
      <dgm:t>
        <a:bodyPr lIns="0" rIns="0"/>
        <a:lstStyle/>
        <a:p>
          <a:r>
            <a:rPr lang="en-GB" sz="1400" b="0" dirty="0"/>
            <a:t>Home Office</a:t>
          </a:r>
        </a:p>
        <a:p>
          <a:r>
            <a:rPr lang="en-GB" sz="1400" b="0" dirty="0"/>
            <a:t>PREVENT</a:t>
          </a:r>
        </a:p>
      </dgm:t>
    </dgm:pt>
    <dgm:pt modelId="{EF2A7D24-E5CC-4945-9085-C7AA7BBFEFE3}" type="parTrans" cxnId="{03DEBBB7-E4E7-4755-A04C-F52C7DEBE1DB}">
      <dgm:prSet/>
      <dgm:spPr>
        <a:ln w="63500">
          <a:solidFill>
            <a:srgbClr val="FF0000"/>
          </a:solidFill>
        </a:ln>
      </dgm:spPr>
      <dgm:t>
        <a:bodyPr/>
        <a:lstStyle/>
        <a:p>
          <a:endParaRPr lang="en-GB"/>
        </a:p>
      </dgm:t>
    </dgm:pt>
    <dgm:pt modelId="{BFD586DA-20AC-4DDB-A1AA-029A71EFFA7C}" type="sibTrans" cxnId="{03DEBBB7-E4E7-4755-A04C-F52C7DEBE1DB}">
      <dgm:prSet/>
      <dgm:spPr/>
      <dgm:t>
        <a:bodyPr/>
        <a:lstStyle/>
        <a:p>
          <a:endParaRPr lang="en-GB"/>
        </a:p>
      </dgm:t>
    </dgm:pt>
    <dgm:pt modelId="{2E4619CF-1074-493E-AFBF-E3E49C093E40}">
      <dgm:prSet phldrT="[Text]" custT="1"/>
      <dgm:spPr/>
      <dgm:t>
        <a:bodyPr lIns="0" rIns="0"/>
        <a:lstStyle/>
        <a:p>
          <a:r>
            <a:rPr lang="en-GB" sz="1400" b="0" dirty="0"/>
            <a:t>Security  Intelligence Agencies</a:t>
          </a:r>
        </a:p>
      </dgm:t>
    </dgm:pt>
    <dgm:pt modelId="{D70F5EA8-5E07-4312-BF7D-F7296ED250FD}" type="parTrans" cxnId="{8E469620-59DB-4E3F-9826-4F4704608229}">
      <dgm:prSet/>
      <dgm:spPr>
        <a:ln w="63500">
          <a:solidFill>
            <a:srgbClr val="FF0000"/>
          </a:solidFill>
        </a:ln>
      </dgm:spPr>
      <dgm:t>
        <a:bodyPr/>
        <a:lstStyle/>
        <a:p>
          <a:endParaRPr lang="en-GB"/>
        </a:p>
      </dgm:t>
    </dgm:pt>
    <dgm:pt modelId="{2CC3E95A-A49F-426E-A03D-FC86AF539AE6}" type="sibTrans" cxnId="{8E469620-59DB-4E3F-9826-4F4704608229}">
      <dgm:prSet/>
      <dgm:spPr/>
      <dgm:t>
        <a:bodyPr/>
        <a:lstStyle/>
        <a:p>
          <a:endParaRPr lang="en-GB"/>
        </a:p>
      </dgm:t>
    </dgm:pt>
    <dgm:pt modelId="{A4E07651-E84C-4338-BE19-5994431D5D59}">
      <dgm:prSet custT="1"/>
      <dgm:spPr/>
      <dgm:t>
        <a:bodyPr lIns="0" rIns="0"/>
        <a:lstStyle/>
        <a:p>
          <a:r>
            <a:rPr lang="en-GB" sz="1400" b="0" dirty="0"/>
            <a:t>Counter Terrorism Internet Referral Unit</a:t>
          </a:r>
        </a:p>
      </dgm:t>
    </dgm:pt>
    <dgm:pt modelId="{6C48C0AF-F61E-46F5-ADF2-A46C738542AC}" type="parTrans" cxnId="{2963E810-1C97-4807-A7D9-11D224B08507}">
      <dgm:prSet/>
      <dgm:spPr>
        <a:ln w="63500">
          <a:solidFill>
            <a:srgbClr val="FF0000"/>
          </a:solidFill>
        </a:ln>
      </dgm:spPr>
      <dgm:t>
        <a:bodyPr/>
        <a:lstStyle/>
        <a:p>
          <a:endParaRPr lang="en-GB"/>
        </a:p>
      </dgm:t>
    </dgm:pt>
    <dgm:pt modelId="{12A5DF5E-F90E-4E32-A6E2-B79433709FD3}" type="sibTrans" cxnId="{2963E810-1C97-4807-A7D9-11D224B08507}">
      <dgm:prSet/>
      <dgm:spPr/>
      <dgm:t>
        <a:bodyPr/>
        <a:lstStyle/>
        <a:p>
          <a:endParaRPr lang="en-GB"/>
        </a:p>
      </dgm:t>
    </dgm:pt>
    <dgm:pt modelId="{31E63F58-5FF9-46D9-8E01-BE6325126FE8}">
      <dgm:prSet custT="1"/>
      <dgm:spPr/>
      <dgm:t>
        <a:bodyPr lIns="0" rIns="0"/>
        <a:lstStyle/>
        <a:p>
          <a:r>
            <a:rPr lang="en-GB" sz="1400" b="0" dirty="0"/>
            <a:t>National Crime Agency</a:t>
          </a:r>
        </a:p>
      </dgm:t>
    </dgm:pt>
    <dgm:pt modelId="{99C3D0E6-C34F-4760-BB15-7CDE977FEB4F}" type="parTrans" cxnId="{1A577992-7D4F-4529-9357-E9DDC7638ADF}">
      <dgm:prSet/>
      <dgm:spPr>
        <a:ln w="63500">
          <a:solidFill>
            <a:srgbClr val="FF0000"/>
          </a:solidFill>
        </a:ln>
      </dgm:spPr>
      <dgm:t>
        <a:bodyPr/>
        <a:lstStyle/>
        <a:p>
          <a:endParaRPr lang="en-GB"/>
        </a:p>
      </dgm:t>
    </dgm:pt>
    <dgm:pt modelId="{CD257780-28AD-41FE-89F5-CBC02746B71C}" type="sibTrans" cxnId="{1A577992-7D4F-4529-9357-E9DDC7638ADF}">
      <dgm:prSet/>
      <dgm:spPr/>
      <dgm:t>
        <a:bodyPr/>
        <a:lstStyle/>
        <a:p>
          <a:endParaRPr lang="en-GB"/>
        </a:p>
      </dgm:t>
    </dgm:pt>
    <dgm:pt modelId="{B78429C4-BA28-465F-92FC-5C9F24621102}">
      <dgm:prSet custT="1"/>
      <dgm:spPr/>
      <dgm:t>
        <a:bodyPr lIns="0" rIns="0"/>
        <a:lstStyle/>
        <a:p>
          <a:r>
            <a:rPr lang="en-GB" sz="1400" b="0" dirty="0"/>
            <a:t>Internet Watch Foundation</a:t>
          </a:r>
        </a:p>
      </dgm:t>
    </dgm:pt>
    <dgm:pt modelId="{F3B1B34E-CC4A-4995-BAE5-9FEDA77FB5B0}" type="parTrans" cxnId="{D73E420D-E30F-45C2-A4A2-5DFD59844BC5}">
      <dgm:prSet/>
      <dgm:spPr>
        <a:ln w="63500">
          <a:solidFill>
            <a:srgbClr val="FF0000"/>
          </a:solidFill>
        </a:ln>
      </dgm:spPr>
      <dgm:t>
        <a:bodyPr/>
        <a:lstStyle/>
        <a:p>
          <a:endParaRPr lang="en-GB"/>
        </a:p>
      </dgm:t>
    </dgm:pt>
    <dgm:pt modelId="{21061528-8B52-4950-974A-6A4CEE71AA59}" type="sibTrans" cxnId="{D73E420D-E30F-45C2-A4A2-5DFD59844BC5}">
      <dgm:prSet/>
      <dgm:spPr/>
      <dgm:t>
        <a:bodyPr/>
        <a:lstStyle/>
        <a:p>
          <a:endParaRPr lang="en-GB"/>
        </a:p>
      </dgm:t>
    </dgm:pt>
    <dgm:pt modelId="{064F137E-F8E1-45CD-9CE6-57B320081BD7}" type="pres">
      <dgm:prSet presAssocID="{3327C118-0099-41C7-807E-3765EFF978EF}" presName="cycle" presStyleCnt="0">
        <dgm:presLayoutVars>
          <dgm:chMax val="1"/>
          <dgm:dir/>
          <dgm:animLvl val="ctr"/>
          <dgm:resizeHandles val="exact"/>
        </dgm:presLayoutVars>
      </dgm:prSet>
      <dgm:spPr/>
    </dgm:pt>
    <dgm:pt modelId="{64EFCE71-7EEF-45E8-A9B6-3F3706EAE88F}" type="pres">
      <dgm:prSet presAssocID="{B7AEF6DB-6BE7-4335-BD28-D9F475B2BABD}" presName="centerShape" presStyleLbl="node0" presStyleIdx="0" presStyleCnt="1" custScaleX="127718" custScaleY="127718"/>
      <dgm:spPr/>
    </dgm:pt>
    <dgm:pt modelId="{7275D62E-282C-4600-A695-BB392149D1AD}" type="pres">
      <dgm:prSet presAssocID="{E675D3D2-A269-420B-8074-F6C38A567CA0}" presName="Name9" presStyleLbl="parChTrans1D2" presStyleIdx="0" presStyleCnt="7"/>
      <dgm:spPr/>
    </dgm:pt>
    <dgm:pt modelId="{3A62C62E-0434-4532-AA83-71D4B5A54B13}" type="pres">
      <dgm:prSet presAssocID="{E675D3D2-A269-420B-8074-F6C38A567CA0}" presName="connTx" presStyleLbl="parChTrans1D2" presStyleIdx="0" presStyleCnt="7"/>
      <dgm:spPr/>
    </dgm:pt>
    <dgm:pt modelId="{116EAE93-6214-438C-9986-3AF7EB27A5C0}" type="pres">
      <dgm:prSet presAssocID="{5A034988-CE44-480D-969A-2051C00BB770}" presName="node" presStyleLbl="node1" presStyleIdx="0" presStyleCnt="7" custScaleX="118810" custScaleY="118810">
        <dgm:presLayoutVars>
          <dgm:bulletEnabled val="1"/>
        </dgm:presLayoutVars>
      </dgm:prSet>
      <dgm:spPr/>
    </dgm:pt>
    <dgm:pt modelId="{5280BDA1-0FC1-4662-BDB9-6925DBFD8764}" type="pres">
      <dgm:prSet presAssocID="{F3B1B34E-CC4A-4995-BAE5-9FEDA77FB5B0}" presName="Name9" presStyleLbl="parChTrans1D2" presStyleIdx="1" presStyleCnt="7"/>
      <dgm:spPr/>
    </dgm:pt>
    <dgm:pt modelId="{597400AF-18FD-41C1-8078-3604175487F0}" type="pres">
      <dgm:prSet presAssocID="{F3B1B34E-CC4A-4995-BAE5-9FEDA77FB5B0}" presName="connTx" presStyleLbl="parChTrans1D2" presStyleIdx="1" presStyleCnt="7"/>
      <dgm:spPr/>
    </dgm:pt>
    <dgm:pt modelId="{630CB442-D1A3-47FB-819F-E4013ED4BE60}" type="pres">
      <dgm:prSet presAssocID="{B78429C4-BA28-465F-92FC-5C9F24621102}" presName="node" presStyleLbl="node1" presStyleIdx="1" presStyleCnt="7" custScaleX="118810" custScaleY="118810">
        <dgm:presLayoutVars>
          <dgm:bulletEnabled val="1"/>
        </dgm:presLayoutVars>
      </dgm:prSet>
      <dgm:spPr/>
    </dgm:pt>
    <dgm:pt modelId="{7A9A1AA7-5167-48A3-A51E-74BD47C2EE02}" type="pres">
      <dgm:prSet presAssocID="{99C3D0E6-C34F-4760-BB15-7CDE977FEB4F}" presName="Name9" presStyleLbl="parChTrans1D2" presStyleIdx="2" presStyleCnt="7"/>
      <dgm:spPr/>
    </dgm:pt>
    <dgm:pt modelId="{19FFC66F-EE0B-4642-970E-6DC768E3492F}" type="pres">
      <dgm:prSet presAssocID="{99C3D0E6-C34F-4760-BB15-7CDE977FEB4F}" presName="connTx" presStyleLbl="parChTrans1D2" presStyleIdx="2" presStyleCnt="7"/>
      <dgm:spPr/>
    </dgm:pt>
    <dgm:pt modelId="{A02A8002-B133-4149-B90C-290662152017}" type="pres">
      <dgm:prSet presAssocID="{31E63F58-5FF9-46D9-8E01-BE6325126FE8}" presName="node" presStyleLbl="node1" presStyleIdx="2" presStyleCnt="7" custScaleX="118810" custScaleY="118810">
        <dgm:presLayoutVars>
          <dgm:bulletEnabled val="1"/>
        </dgm:presLayoutVars>
      </dgm:prSet>
      <dgm:spPr/>
    </dgm:pt>
    <dgm:pt modelId="{0484F6C5-37E8-481A-A998-E1686F4336FA}" type="pres">
      <dgm:prSet presAssocID="{6CCCC820-9BBA-473B-A343-B8E4516A8867}" presName="Name9" presStyleLbl="parChTrans1D2" presStyleIdx="3" presStyleCnt="7"/>
      <dgm:spPr/>
    </dgm:pt>
    <dgm:pt modelId="{0152A3A3-BBD4-453A-A9E0-FD9F64C25957}" type="pres">
      <dgm:prSet presAssocID="{6CCCC820-9BBA-473B-A343-B8E4516A8867}" presName="connTx" presStyleLbl="parChTrans1D2" presStyleIdx="3" presStyleCnt="7"/>
      <dgm:spPr/>
    </dgm:pt>
    <dgm:pt modelId="{9AD7A2DD-88AB-486A-AE4A-07E3846E4625}" type="pres">
      <dgm:prSet presAssocID="{AEB0F2C1-9992-4B2B-88DF-2F301BF3096D}" presName="node" presStyleLbl="node1" presStyleIdx="3" presStyleCnt="7" custScaleX="118810" custScaleY="118810">
        <dgm:presLayoutVars>
          <dgm:bulletEnabled val="1"/>
        </dgm:presLayoutVars>
      </dgm:prSet>
      <dgm:spPr/>
    </dgm:pt>
    <dgm:pt modelId="{BAEE37F0-4D5E-40A6-A167-936ACC93ED00}" type="pres">
      <dgm:prSet presAssocID="{EF2A7D24-E5CC-4945-9085-C7AA7BBFEFE3}" presName="Name9" presStyleLbl="parChTrans1D2" presStyleIdx="4" presStyleCnt="7"/>
      <dgm:spPr/>
    </dgm:pt>
    <dgm:pt modelId="{076CCEB5-35F5-4738-9635-5EDFFB806903}" type="pres">
      <dgm:prSet presAssocID="{EF2A7D24-E5CC-4945-9085-C7AA7BBFEFE3}" presName="connTx" presStyleLbl="parChTrans1D2" presStyleIdx="4" presStyleCnt="7"/>
      <dgm:spPr/>
    </dgm:pt>
    <dgm:pt modelId="{A3F84F9D-01C4-4DCB-9036-E4E5924CAAB6}" type="pres">
      <dgm:prSet presAssocID="{72176EFE-CE5E-47C5-9E42-F935E1F4FD5F}" presName="node" presStyleLbl="node1" presStyleIdx="4" presStyleCnt="7" custScaleX="118810" custScaleY="118810">
        <dgm:presLayoutVars>
          <dgm:bulletEnabled val="1"/>
        </dgm:presLayoutVars>
      </dgm:prSet>
      <dgm:spPr/>
    </dgm:pt>
    <dgm:pt modelId="{00412DDE-4983-4B30-81BA-DC1EE78C4433}" type="pres">
      <dgm:prSet presAssocID="{D70F5EA8-5E07-4312-BF7D-F7296ED250FD}" presName="Name9" presStyleLbl="parChTrans1D2" presStyleIdx="5" presStyleCnt="7"/>
      <dgm:spPr/>
    </dgm:pt>
    <dgm:pt modelId="{0F2D36CC-D8AB-4AE6-B8B2-5D48E5D9EA8E}" type="pres">
      <dgm:prSet presAssocID="{D70F5EA8-5E07-4312-BF7D-F7296ED250FD}" presName="connTx" presStyleLbl="parChTrans1D2" presStyleIdx="5" presStyleCnt="7"/>
      <dgm:spPr/>
    </dgm:pt>
    <dgm:pt modelId="{4A587485-C545-410E-8D33-8A93F78361B7}" type="pres">
      <dgm:prSet presAssocID="{2E4619CF-1074-493E-AFBF-E3E49C093E40}" presName="node" presStyleLbl="node1" presStyleIdx="5" presStyleCnt="7" custScaleX="126289" custScaleY="118810">
        <dgm:presLayoutVars>
          <dgm:bulletEnabled val="1"/>
        </dgm:presLayoutVars>
      </dgm:prSet>
      <dgm:spPr/>
    </dgm:pt>
    <dgm:pt modelId="{260C7B01-3496-4989-B90E-415CC3135B02}" type="pres">
      <dgm:prSet presAssocID="{6C48C0AF-F61E-46F5-ADF2-A46C738542AC}" presName="Name9" presStyleLbl="parChTrans1D2" presStyleIdx="6" presStyleCnt="7"/>
      <dgm:spPr/>
    </dgm:pt>
    <dgm:pt modelId="{583535ED-6FFF-4631-AB63-953F524E12BA}" type="pres">
      <dgm:prSet presAssocID="{6C48C0AF-F61E-46F5-ADF2-A46C738542AC}" presName="connTx" presStyleLbl="parChTrans1D2" presStyleIdx="6" presStyleCnt="7"/>
      <dgm:spPr/>
    </dgm:pt>
    <dgm:pt modelId="{3440A8DA-1D4A-433F-97B9-84036E957282}" type="pres">
      <dgm:prSet presAssocID="{A4E07651-E84C-4338-BE19-5994431D5D59}" presName="node" presStyleLbl="node1" presStyleIdx="6" presStyleCnt="7" custScaleX="118810" custScaleY="118810">
        <dgm:presLayoutVars>
          <dgm:bulletEnabled val="1"/>
        </dgm:presLayoutVars>
      </dgm:prSet>
      <dgm:spPr/>
    </dgm:pt>
  </dgm:ptLst>
  <dgm:cxnLst>
    <dgm:cxn modelId="{88752303-819E-48C2-BD7C-4B4655714DC0}" type="presOf" srcId="{3327C118-0099-41C7-807E-3765EFF978EF}" destId="{064F137E-F8E1-45CD-9CE6-57B320081BD7}" srcOrd="0" destOrd="0" presId="urn:microsoft.com/office/officeart/2005/8/layout/radial1"/>
    <dgm:cxn modelId="{D73E420D-E30F-45C2-A4A2-5DFD59844BC5}" srcId="{B7AEF6DB-6BE7-4335-BD28-D9F475B2BABD}" destId="{B78429C4-BA28-465F-92FC-5C9F24621102}" srcOrd="1" destOrd="0" parTransId="{F3B1B34E-CC4A-4995-BAE5-9FEDA77FB5B0}" sibTransId="{21061528-8B52-4950-974A-6A4CEE71AA59}"/>
    <dgm:cxn modelId="{2963E810-1C97-4807-A7D9-11D224B08507}" srcId="{B7AEF6DB-6BE7-4335-BD28-D9F475B2BABD}" destId="{A4E07651-E84C-4338-BE19-5994431D5D59}" srcOrd="6" destOrd="0" parTransId="{6C48C0AF-F61E-46F5-ADF2-A46C738542AC}" sibTransId="{12A5DF5E-F90E-4E32-A6E2-B79433709FD3}"/>
    <dgm:cxn modelId="{E3D42A1D-341E-4C37-8211-74883AA9208E}" type="presOf" srcId="{6CCCC820-9BBA-473B-A343-B8E4516A8867}" destId="{0484F6C5-37E8-481A-A998-E1686F4336FA}" srcOrd="0" destOrd="0" presId="urn:microsoft.com/office/officeart/2005/8/layout/radial1"/>
    <dgm:cxn modelId="{8E469620-59DB-4E3F-9826-4F4704608229}" srcId="{B7AEF6DB-6BE7-4335-BD28-D9F475B2BABD}" destId="{2E4619CF-1074-493E-AFBF-E3E49C093E40}" srcOrd="5" destOrd="0" parTransId="{D70F5EA8-5E07-4312-BF7D-F7296ED250FD}" sibTransId="{2CC3E95A-A49F-426E-A03D-FC86AF539AE6}"/>
    <dgm:cxn modelId="{E604BB27-1FDA-4169-A878-7E985BC12517}" type="presOf" srcId="{F3B1B34E-CC4A-4995-BAE5-9FEDA77FB5B0}" destId="{5280BDA1-0FC1-4662-BDB9-6925DBFD8764}" srcOrd="0" destOrd="0" presId="urn:microsoft.com/office/officeart/2005/8/layout/radial1"/>
    <dgm:cxn modelId="{E3B58932-C5DA-445C-A36C-C24C661354A8}" type="presOf" srcId="{99C3D0E6-C34F-4760-BB15-7CDE977FEB4F}" destId="{19FFC66F-EE0B-4642-970E-6DC768E3492F}" srcOrd="1" destOrd="0" presId="urn:microsoft.com/office/officeart/2005/8/layout/radial1"/>
    <dgm:cxn modelId="{C48C2A3A-740C-4970-BB66-918434DFA922}" type="presOf" srcId="{2E4619CF-1074-493E-AFBF-E3E49C093E40}" destId="{4A587485-C545-410E-8D33-8A93F78361B7}" srcOrd="0" destOrd="0" presId="urn:microsoft.com/office/officeart/2005/8/layout/radial1"/>
    <dgm:cxn modelId="{F246B53C-F372-48C4-927B-D0232849A3BB}" type="presOf" srcId="{E675D3D2-A269-420B-8074-F6C38A567CA0}" destId="{7275D62E-282C-4600-A695-BB392149D1AD}" srcOrd="0" destOrd="0" presId="urn:microsoft.com/office/officeart/2005/8/layout/radial1"/>
    <dgm:cxn modelId="{52A2E162-EF28-4083-B56D-0B17859048CE}" type="presOf" srcId="{5A034988-CE44-480D-969A-2051C00BB770}" destId="{116EAE93-6214-438C-9986-3AF7EB27A5C0}" srcOrd="0" destOrd="0" presId="urn:microsoft.com/office/officeart/2005/8/layout/radial1"/>
    <dgm:cxn modelId="{0E5C376C-DC0F-4A00-9F6D-5873A19D2911}" type="presOf" srcId="{99C3D0E6-C34F-4760-BB15-7CDE977FEB4F}" destId="{7A9A1AA7-5167-48A3-A51E-74BD47C2EE02}" srcOrd="0" destOrd="0" presId="urn:microsoft.com/office/officeart/2005/8/layout/radial1"/>
    <dgm:cxn modelId="{350FDD4F-DF5E-459A-8425-C8643EB756CB}" type="presOf" srcId="{EF2A7D24-E5CC-4945-9085-C7AA7BBFEFE3}" destId="{076CCEB5-35F5-4738-9635-5EDFFB806903}" srcOrd="1" destOrd="0" presId="urn:microsoft.com/office/officeart/2005/8/layout/radial1"/>
    <dgm:cxn modelId="{53ADCF52-8174-4CD5-9D29-30C9D9E5F19B}" type="presOf" srcId="{B78429C4-BA28-465F-92FC-5C9F24621102}" destId="{630CB442-D1A3-47FB-819F-E4013ED4BE60}" srcOrd="0" destOrd="0" presId="urn:microsoft.com/office/officeart/2005/8/layout/radial1"/>
    <dgm:cxn modelId="{3346D473-6096-41AE-9B61-A772FF21921B}" type="presOf" srcId="{31E63F58-5FF9-46D9-8E01-BE6325126FE8}" destId="{A02A8002-B133-4149-B90C-290662152017}" srcOrd="0" destOrd="0" presId="urn:microsoft.com/office/officeart/2005/8/layout/radial1"/>
    <dgm:cxn modelId="{952A048A-EAC0-424D-8E32-0795D76FA42E}" type="presOf" srcId="{B7AEF6DB-6BE7-4335-BD28-D9F475B2BABD}" destId="{64EFCE71-7EEF-45E8-A9B6-3F3706EAE88F}" srcOrd="0" destOrd="0" presId="urn:microsoft.com/office/officeart/2005/8/layout/radial1"/>
    <dgm:cxn modelId="{1A577992-7D4F-4529-9357-E9DDC7638ADF}" srcId="{B7AEF6DB-6BE7-4335-BD28-D9F475B2BABD}" destId="{31E63F58-5FF9-46D9-8E01-BE6325126FE8}" srcOrd="2" destOrd="0" parTransId="{99C3D0E6-C34F-4760-BB15-7CDE977FEB4F}" sibTransId="{CD257780-28AD-41FE-89F5-CBC02746B71C}"/>
    <dgm:cxn modelId="{E05B5193-DD28-43AC-BDF7-C56F472D1798}" srcId="{3327C118-0099-41C7-807E-3765EFF978EF}" destId="{B7AEF6DB-6BE7-4335-BD28-D9F475B2BABD}" srcOrd="0" destOrd="0" parTransId="{B85AB58D-2967-477B-802B-2CD7E9F3863D}" sibTransId="{F37F3ACF-4561-4C3E-8EBA-36988E70FCA0}"/>
    <dgm:cxn modelId="{2454AF96-D8F1-4D40-A7B7-A4D2B6B8CAE3}" type="presOf" srcId="{AEB0F2C1-9992-4B2B-88DF-2F301BF3096D}" destId="{9AD7A2DD-88AB-486A-AE4A-07E3846E4625}" srcOrd="0" destOrd="0" presId="urn:microsoft.com/office/officeart/2005/8/layout/radial1"/>
    <dgm:cxn modelId="{7C8CFA9C-6C4C-42AC-98B4-3B3FF87D2990}" type="presOf" srcId="{6CCCC820-9BBA-473B-A343-B8E4516A8867}" destId="{0152A3A3-BBD4-453A-A9E0-FD9F64C25957}" srcOrd="1" destOrd="0" presId="urn:microsoft.com/office/officeart/2005/8/layout/radial1"/>
    <dgm:cxn modelId="{9273B5A5-E253-4435-A359-B5CE87F868C1}" type="presOf" srcId="{EF2A7D24-E5CC-4945-9085-C7AA7BBFEFE3}" destId="{BAEE37F0-4D5E-40A6-A167-936ACC93ED00}" srcOrd="0" destOrd="0" presId="urn:microsoft.com/office/officeart/2005/8/layout/radial1"/>
    <dgm:cxn modelId="{03DEBBB7-E4E7-4755-A04C-F52C7DEBE1DB}" srcId="{B7AEF6DB-6BE7-4335-BD28-D9F475B2BABD}" destId="{72176EFE-CE5E-47C5-9E42-F935E1F4FD5F}" srcOrd="4" destOrd="0" parTransId="{EF2A7D24-E5CC-4945-9085-C7AA7BBFEFE3}" sibTransId="{BFD586DA-20AC-4DDB-A1AA-029A71EFFA7C}"/>
    <dgm:cxn modelId="{CC2F1CC3-B17E-4B7F-8D2D-54392B1F88A8}" type="presOf" srcId="{D70F5EA8-5E07-4312-BF7D-F7296ED250FD}" destId="{0F2D36CC-D8AB-4AE6-B8B2-5D48E5D9EA8E}" srcOrd="1" destOrd="0" presId="urn:microsoft.com/office/officeart/2005/8/layout/radial1"/>
    <dgm:cxn modelId="{556E1DCD-F8CC-4D08-9103-A59C165B1EB1}" srcId="{B7AEF6DB-6BE7-4335-BD28-D9F475B2BABD}" destId="{5A034988-CE44-480D-969A-2051C00BB770}" srcOrd="0" destOrd="0" parTransId="{E675D3D2-A269-420B-8074-F6C38A567CA0}" sibTransId="{ECAE02DF-CA64-4416-AA64-FBB10E1ED15A}"/>
    <dgm:cxn modelId="{CFF590CE-269E-4E2A-85BC-86F966CA8550}" type="presOf" srcId="{6C48C0AF-F61E-46F5-ADF2-A46C738542AC}" destId="{260C7B01-3496-4989-B90E-415CC3135B02}" srcOrd="0" destOrd="0" presId="urn:microsoft.com/office/officeart/2005/8/layout/radial1"/>
    <dgm:cxn modelId="{E7F23DD6-8E6E-48EF-8C2D-1F2AB058BEE0}" type="presOf" srcId="{E675D3D2-A269-420B-8074-F6C38A567CA0}" destId="{3A62C62E-0434-4532-AA83-71D4B5A54B13}" srcOrd="1" destOrd="0" presId="urn:microsoft.com/office/officeart/2005/8/layout/radial1"/>
    <dgm:cxn modelId="{F50427DA-C453-4BB4-B863-609A991E34A4}" type="presOf" srcId="{72176EFE-CE5E-47C5-9E42-F935E1F4FD5F}" destId="{A3F84F9D-01C4-4DCB-9036-E4E5924CAAB6}" srcOrd="0" destOrd="0" presId="urn:microsoft.com/office/officeart/2005/8/layout/radial1"/>
    <dgm:cxn modelId="{B0486BDA-D344-494A-8DD0-07A016E69CF3}" srcId="{B7AEF6DB-6BE7-4335-BD28-D9F475B2BABD}" destId="{AEB0F2C1-9992-4B2B-88DF-2F301BF3096D}" srcOrd="3" destOrd="0" parTransId="{6CCCC820-9BBA-473B-A343-B8E4516A8867}" sibTransId="{513A813A-87CF-48F9-872A-DB396D361796}"/>
    <dgm:cxn modelId="{ED5DA8E6-FB4F-4736-83C1-7B9D308F85E0}" type="presOf" srcId="{F3B1B34E-CC4A-4995-BAE5-9FEDA77FB5B0}" destId="{597400AF-18FD-41C1-8078-3604175487F0}" srcOrd="1" destOrd="0" presId="urn:microsoft.com/office/officeart/2005/8/layout/radial1"/>
    <dgm:cxn modelId="{4A55AEEA-BC2A-44B7-A775-B5B41B02885F}" type="presOf" srcId="{6C48C0AF-F61E-46F5-ADF2-A46C738542AC}" destId="{583535ED-6FFF-4631-AB63-953F524E12BA}" srcOrd="1" destOrd="0" presId="urn:microsoft.com/office/officeart/2005/8/layout/radial1"/>
    <dgm:cxn modelId="{7BBC56EF-CF97-444D-94C3-E9360A6EE1BD}" type="presOf" srcId="{D70F5EA8-5E07-4312-BF7D-F7296ED250FD}" destId="{00412DDE-4983-4B30-81BA-DC1EE78C4433}" srcOrd="0" destOrd="0" presId="urn:microsoft.com/office/officeart/2005/8/layout/radial1"/>
    <dgm:cxn modelId="{72A0EAFE-D1E1-45B1-881F-053A2C2BDE56}" type="presOf" srcId="{A4E07651-E84C-4338-BE19-5994431D5D59}" destId="{3440A8DA-1D4A-433F-97B9-84036E957282}" srcOrd="0" destOrd="0" presId="urn:microsoft.com/office/officeart/2005/8/layout/radial1"/>
    <dgm:cxn modelId="{164FCFDB-2794-4996-B74A-0C0DCB10DB83}" type="presParOf" srcId="{064F137E-F8E1-45CD-9CE6-57B320081BD7}" destId="{64EFCE71-7EEF-45E8-A9B6-3F3706EAE88F}" srcOrd="0" destOrd="0" presId="urn:microsoft.com/office/officeart/2005/8/layout/radial1"/>
    <dgm:cxn modelId="{69DEE700-CEC9-4827-A78A-1CA13B679AAD}" type="presParOf" srcId="{064F137E-F8E1-45CD-9CE6-57B320081BD7}" destId="{7275D62E-282C-4600-A695-BB392149D1AD}" srcOrd="1" destOrd="0" presId="urn:microsoft.com/office/officeart/2005/8/layout/radial1"/>
    <dgm:cxn modelId="{4526866A-C62D-4AD4-864C-3A3AA0790C76}" type="presParOf" srcId="{7275D62E-282C-4600-A695-BB392149D1AD}" destId="{3A62C62E-0434-4532-AA83-71D4B5A54B13}" srcOrd="0" destOrd="0" presId="urn:microsoft.com/office/officeart/2005/8/layout/radial1"/>
    <dgm:cxn modelId="{51A6C491-206C-49EB-AE72-FBDD4A136714}" type="presParOf" srcId="{064F137E-F8E1-45CD-9CE6-57B320081BD7}" destId="{116EAE93-6214-438C-9986-3AF7EB27A5C0}" srcOrd="2" destOrd="0" presId="urn:microsoft.com/office/officeart/2005/8/layout/radial1"/>
    <dgm:cxn modelId="{76C99BB9-3DC6-44C5-8707-89B7209CC219}" type="presParOf" srcId="{064F137E-F8E1-45CD-9CE6-57B320081BD7}" destId="{5280BDA1-0FC1-4662-BDB9-6925DBFD8764}" srcOrd="3" destOrd="0" presId="urn:microsoft.com/office/officeart/2005/8/layout/radial1"/>
    <dgm:cxn modelId="{0637C388-1664-4D19-A07E-E93BFDC5512E}" type="presParOf" srcId="{5280BDA1-0FC1-4662-BDB9-6925DBFD8764}" destId="{597400AF-18FD-41C1-8078-3604175487F0}" srcOrd="0" destOrd="0" presId="urn:microsoft.com/office/officeart/2005/8/layout/radial1"/>
    <dgm:cxn modelId="{484016D0-E3E6-4672-9115-E70D262FD811}" type="presParOf" srcId="{064F137E-F8E1-45CD-9CE6-57B320081BD7}" destId="{630CB442-D1A3-47FB-819F-E4013ED4BE60}" srcOrd="4" destOrd="0" presId="urn:microsoft.com/office/officeart/2005/8/layout/radial1"/>
    <dgm:cxn modelId="{12F6561A-E7BE-43D0-8A14-FF9EE73E22BD}" type="presParOf" srcId="{064F137E-F8E1-45CD-9CE6-57B320081BD7}" destId="{7A9A1AA7-5167-48A3-A51E-74BD47C2EE02}" srcOrd="5" destOrd="0" presId="urn:microsoft.com/office/officeart/2005/8/layout/radial1"/>
    <dgm:cxn modelId="{E8105A01-C6D7-4817-96BD-EBC40B34EE91}" type="presParOf" srcId="{7A9A1AA7-5167-48A3-A51E-74BD47C2EE02}" destId="{19FFC66F-EE0B-4642-970E-6DC768E3492F}" srcOrd="0" destOrd="0" presId="urn:microsoft.com/office/officeart/2005/8/layout/radial1"/>
    <dgm:cxn modelId="{32F961EE-98E5-4255-8B2E-553693F6EACD}" type="presParOf" srcId="{064F137E-F8E1-45CD-9CE6-57B320081BD7}" destId="{A02A8002-B133-4149-B90C-290662152017}" srcOrd="6" destOrd="0" presId="urn:microsoft.com/office/officeart/2005/8/layout/radial1"/>
    <dgm:cxn modelId="{C6643830-D1FA-4779-B5E4-8A8622645458}" type="presParOf" srcId="{064F137E-F8E1-45CD-9CE6-57B320081BD7}" destId="{0484F6C5-37E8-481A-A998-E1686F4336FA}" srcOrd="7" destOrd="0" presId="urn:microsoft.com/office/officeart/2005/8/layout/radial1"/>
    <dgm:cxn modelId="{4761977C-9FCC-4F28-B9F7-43971A56B4EE}" type="presParOf" srcId="{0484F6C5-37E8-481A-A998-E1686F4336FA}" destId="{0152A3A3-BBD4-453A-A9E0-FD9F64C25957}" srcOrd="0" destOrd="0" presId="urn:microsoft.com/office/officeart/2005/8/layout/radial1"/>
    <dgm:cxn modelId="{608CCA81-D44A-40D4-83E6-5778EA88D3CB}" type="presParOf" srcId="{064F137E-F8E1-45CD-9CE6-57B320081BD7}" destId="{9AD7A2DD-88AB-486A-AE4A-07E3846E4625}" srcOrd="8" destOrd="0" presId="urn:microsoft.com/office/officeart/2005/8/layout/radial1"/>
    <dgm:cxn modelId="{90C02973-5DC9-439F-A8BE-C1646F3B0AEC}" type="presParOf" srcId="{064F137E-F8E1-45CD-9CE6-57B320081BD7}" destId="{BAEE37F0-4D5E-40A6-A167-936ACC93ED00}" srcOrd="9" destOrd="0" presId="urn:microsoft.com/office/officeart/2005/8/layout/radial1"/>
    <dgm:cxn modelId="{098AE9AA-D957-45A4-80D7-619717222238}" type="presParOf" srcId="{BAEE37F0-4D5E-40A6-A167-936ACC93ED00}" destId="{076CCEB5-35F5-4738-9635-5EDFFB806903}" srcOrd="0" destOrd="0" presId="urn:microsoft.com/office/officeart/2005/8/layout/radial1"/>
    <dgm:cxn modelId="{CE839C5D-C3E1-4275-BDDF-4F6FF2168403}" type="presParOf" srcId="{064F137E-F8E1-45CD-9CE6-57B320081BD7}" destId="{A3F84F9D-01C4-4DCB-9036-E4E5924CAAB6}" srcOrd="10" destOrd="0" presId="urn:microsoft.com/office/officeart/2005/8/layout/radial1"/>
    <dgm:cxn modelId="{9275BF93-96EA-4FE9-9865-BD8555BE9A69}" type="presParOf" srcId="{064F137E-F8E1-45CD-9CE6-57B320081BD7}" destId="{00412DDE-4983-4B30-81BA-DC1EE78C4433}" srcOrd="11" destOrd="0" presId="urn:microsoft.com/office/officeart/2005/8/layout/radial1"/>
    <dgm:cxn modelId="{16456EB7-3063-4C86-BD49-BCBEFE3E6C73}" type="presParOf" srcId="{00412DDE-4983-4B30-81BA-DC1EE78C4433}" destId="{0F2D36CC-D8AB-4AE6-B8B2-5D48E5D9EA8E}" srcOrd="0" destOrd="0" presId="urn:microsoft.com/office/officeart/2005/8/layout/radial1"/>
    <dgm:cxn modelId="{0D13FA48-FAD5-4575-982E-EF7567A2639E}" type="presParOf" srcId="{064F137E-F8E1-45CD-9CE6-57B320081BD7}" destId="{4A587485-C545-410E-8D33-8A93F78361B7}" srcOrd="12" destOrd="0" presId="urn:microsoft.com/office/officeart/2005/8/layout/radial1"/>
    <dgm:cxn modelId="{655992D6-4BB8-41C8-899A-37E7D87D4212}" type="presParOf" srcId="{064F137E-F8E1-45CD-9CE6-57B320081BD7}" destId="{260C7B01-3496-4989-B90E-415CC3135B02}" srcOrd="13" destOrd="0" presId="urn:microsoft.com/office/officeart/2005/8/layout/radial1"/>
    <dgm:cxn modelId="{5888E8D5-3344-458B-8630-5AF1936D9FC9}" type="presParOf" srcId="{260C7B01-3496-4989-B90E-415CC3135B02}" destId="{583535ED-6FFF-4631-AB63-953F524E12BA}" srcOrd="0" destOrd="0" presId="urn:microsoft.com/office/officeart/2005/8/layout/radial1"/>
    <dgm:cxn modelId="{86ACC5AD-16ED-4419-A788-F32CD8BD6F79}" type="presParOf" srcId="{064F137E-F8E1-45CD-9CE6-57B320081BD7}" destId="{3440A8DA-1D4A-433F-97B9-84036E957282}" srcOrd="14" destOrd="0" presId="urn:microsoft.com/office/officeart/2005/8/layout/radia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60EDE2-0DD9-4C61-996D-A12CE7D58DE5}">
      <dsp:nvSpPr>
        <dsp:cNvPr id="0" name=""/>
        <dsp:cNvSpPr/>
      </dsp:nvSpPr>
      <dsp:spPr>
        <a:xfrm>
          <a:off x="0" y="0"/>
          <a:ext cx="3769126" cy="5674505"/>
        </a:xfrm>
        <a:prstGeom prst="roundRect">
          <a:avLst>
            <a:gd name="adj" fmla="val 10000"/>
          </a:avLst>
        </a:prstGeom>
        <a:solidFill>
          <a:schemeClr val="accent4">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br>
            <a:rPr lang="en-GB" sz="1800" b="1" kern="1200" dirty="0"/>
          </a:br>
          <a:r>
            <a:rPr lang="en-GB" sz="1800" b="1" kern="1200" dirty="0"/>
            <a:t>PEOPLE</a:t>
          </a:r>
        </a:p>
        <a:p>
          <a:pPr marL="0" lvl="0" indent="0" algn="ctr" defTabSz="800100">
            <a:lnSpc>
              <a:spcPct val="90000"/>
            </a:lnSpc>
            <a:spcBef>
              <a:spcPct val="0"/>
            </a:spcBef>
            <a:spcAft>
              <a:spcPct val="35000"/>
            </a:spcAft>
            <a:buNone/>
          </a:pPr>
          <a:r>
            <a:rPr lang="en-GB" sz="1800" b="1" kern="1200" dirty="0"/>
            <a:t>Staff Training &amp; awareness</a:t>
          </a:r>
        </a:p>
        <a:p>
          <a:pPr marL="0" lvl="0" indent="0" algn="ctr" defTabSz="800100">
            <a:lnSpc>
              <a:spcPct val="90000"/>
            </a:lnSpc>
            <a:spcBef>
              <a:spcPct val="0"/>
            </a:spcBef>
            <a:spcAft>
              <a:spcPct val="35000"/>
            </a:spcAft>
            <a:buNone/>
          </a:pPr>
          <a:r>
            <a:rPr lang="en-GB" sz="1800" b="1" kern="1200" dirty="0"/>
            <a:t>Professional Skills &amp; Certifications</a:t>
          </a:r>
        </a:p>
        <a:p>
          <a:pPr marL="0" lvl="0" indent="0" algn="ctr" defTabSz="800100">
            <a:lnSpc>
              <a:spcPct val="90000"/>
            </a:lnSpc>
            <a:spcBef>
              <a:spcPct val="0"/>
            </a:spcBef>
            <a:spcAft>
              <a:spcPct val="35000"/>
            </a:spcAft>
            <a:buNone/>
          </a:pPr>
          <a:r>
            <a:rPr lang="en-GB" sz="1800" b="1" kern="1200" dirty="0"/>
            <a:t>Competent Resources</a:t>
          </a:r>
        </a:p>
      </dsp:txBody>
      <dsp:txXfrm>
        <a:off x="0" y="2269802"/>
        <a:ext cx="3769126" cy="2269802"/>
      </dsp:txXfrm>
    </dsp:sp>
    <dsp:sp modelId="{7EE31717-8DE0-4DCB-B0F7-87950D6C377C}">
      <dsp:nvSpPr>
        <dsp:cNvPr id="0" name=""/>
        <dsp:cNvSpPr/>
      </dsp:nvSpPr>
      <dsp:spPr>
        <a:xfrm>
          <a:off x="942180" y="340470"/>
          <a:ext cx="1889610" cy="1889610"/>
        </a:xfrm>
        <a:prstGeom prst="ellipse">
          <a:avLst/>
        </a:prstGeom>
        <a:blipFill rotWithShape="1">
          <a:blip xmlns:r="http://schemas.openxmlformats.org/officeDocument/2006/relationships" r:embed="rId1"/>
          <a:stretch>
            <a:fillRect/>
          </a:stretch>
        </a:blip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66BA7309-A306-4D4C-B8C1-A30C9812F608}">
      <dsp:nvSpPr>
        <dsp:cNvPr id="0" name=""/>
        <dsp:cNvSpPr/>
      </dsp:nvSpPr>
      <dsp:spPr>
        <a:xfrm>
          <a:off x="3884622" y="0"/>
          <a:ext cx="3769126" cy="5674505"/>
        </a:xfrm>
        <a:prstGeom prst="roundRect">
          <a:avLst>
            <a:gd name="adj" fmla="val 10000"/>
          </a:avLst>
        </a:prstGeom>
        <a:solidFill>
          <a:schemeClr val="accent4">
            <a:hueOff val="4900445"/>
            <a:satOff val="-20388"/>
            <a:lumOff val="4804"/>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GB" sz="1800" b="1" kern="1200" dirty="0"/>
            <a:t>TECHNOLOGY</a:t>
          </a:r>
        </a:p>
        <a:p>
          <a:pPr marL="0" lvl="0" indent="0" algn="ctr" defTabSz="800100">
            <a:lnSpc>
              <a:spcPct val="90000"/>
            </a:lnSpc>
            <a:spcBef>
              <a:spcPct val="0"/>
            </a:spcBef>
            <a:spcAft>
              <a:spcPct val="35000"/>
            </a:spcAft>
            <a:buNone/>
          </a:pPr>
          <a:r>
            <a:rPr lang="en-GB" sz="1800" b="1" kern="1200" dirty="0"/>
            <a:t>You can’t deploy technology without competent people, support, processes, or an overall plan</a:t>
          </a:r>
        </a:p>
      </dsp:txBody>
      <dsp:txXfrm>
        <a:off x="3884622" y="2269802"/>
        <a:ext cx="3769126" cy="2269802"/>
      </dsp:txXfrm>
    </dsp:sp>
    <dsp:sp modelId="{5BA4E32F-A96B-4EE6-AAEE-2ADA876C9510}">
      <dsp:nvSpPr>
        <dsp:cNvPr id="0" name=""/>
        <dsp:cNvSpPr/>
      </dsp:nvSpPr>
      <dsp:spPr>
        <a:xfrm>
          <a:off x="4824380" y="340470"/>
          <a:ext cx="1889610" cy="1889610"/>
        </a:xfrm>
        <a:prstGeom prst="ellipse">
          <a:avLst/>
        </a:prstGeom>
        <a:blipFill rotWithShape="1">
          <a:blip xmlns:r="http://schemas.openxmlformats.org/officeDocument/2006/relationships" r:embed="rId2"/>
          <a:stretch>
            <a:fillRect/>
          </a:stretch>
        </a:blip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0F486135-8153-460E-BE41-17FD11EEFC1A}">
      <dsp:nvSpPr>
        <dsp:cNvPr id="0" name=""/>
        <dsp:cNvSpPr/>
      </dsp:nvSpPr>
      <dsp:spPr>
        <a:xfrm>
          <a:off x="7769245" y="0"/>
          <a:ext cx="3769126" cy="5674505"/>
        </a:xfrm>
        <a:prstGeom prst="roundRect">
          <a:avLst>
            <a:gd name="adj" fmla="val 10000"/>
          </a:avLst>
        </a:prstGeom>
        <a:solidFill>
          <a:schemeClr val="accent4">
            <a:hueOff val="9800891"/>
            <a:satOff val="-40777"/>
            <a:lumOff val="9608"/>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endParaRPr lang="en-GB" sz="1800" b="1" kern="1200" dirty="0"/>
        </a:p>
        <a:p>
          <a:pPr marL="0" lvl="0" indent="0" algn="ctr" defTabSz="800100">
            <a:lnSpc>
              <a:spcPct val="90000"/>
            </a:lnSpc>
            <a:spcBef>
              <a:spcPct val="0"/>
            </a:spcBef>
            <a:spcAft>
              <a:spcPct val="35000"/>
            </a:spcAft>
            <a:buNone/>
          </a:pPr>
          <a:br>
            <a:rPr lang="en-GB" sz="1800" b="1" kern="1200" dirty="0"/>
          </a:br>
          <a:r>
            <a:rPr lang="en-GB" sz="1800" b="1" kern="1200" dirty="0"/>
            <a:t>PROCESS</a:t>
          </a:r>
        </a:p>
        <a:p>
          <a:pPr marL="0" lvl="0" indent="0" algn="ctr" defTabSz="800100">
            <a:lnSpc>
              <a:spcPct val="90000"/>
            </a:lnSpc>
            <a:spcBef>
              <a:spcPct val="0"/>
            </a:spcBef>
            <a:spcAft>
              <a:spcPct val="35000"/>
            </a:spcAft>
            <a:buNone/>
          </a:pPr>
          <a:r>
            <a:rPr lang="en-GB" sz="1800" b="1" kern="1200" dirty="0">
              <a:effectLst/>
            </a:rPr>
            <a:t>Management Systems</a:t>
          </a:r>
        </a:p>
        <a:p>
          <a:pPr marL="0" lvl="0" indent="0" algn="ctr" defTabSz="800100">
            <a:lnSpc>
              <a:spcPct val="90000"/>
            </a:lnSpc>
            <a:spcBef>
              <a:spcPct val="0"/>
            </a:spcBef>
            <a:spcAft>
              <a:spcPct val="35000"/>
            </a:spcAft>
            <a:buNone/>
          </a:pPr>
          <a:r>
            <a:rPr lang="en-GB" sz="1800" b="1" kern="1200" dirty="0">
              <a:effectLst/>
            </a:rPr>
            <a:t>Governance Frameworks</a:t>
          </a:r>
        </a:p>
        <a:p>
          <a:pPr marL="0" lvl="0" indent="0" algn="ctr" defTabSz="800100">
            <a:lnSpc>
              <a:spcPct val="90000"/>
            </a:lnSpc>
            <a:spcBef>
              <a:spcPct val="0"/>
            </a:spcBef>
            <a:spcAft>
              <a:spcPct val="35000"/>
            </a:spcAft>
            <a:buNone/>
          </a:pPr>
          <a:r>
            <a:rPr lang="en-GB" sz="1800" b="1" kern="1200" dirty="0">
              <a:effectLst/>
            </a:rPr>
            <a:t>Best Practice</a:t>
          </a:r>
        </a:p>
        <a:p>
          <a:pPr marL="0" lvl="0" indent="0" algn="ctr" defTabSz="800100">
            <a:lnSpc>
              <a:spcPct val="90000"/>
            </a:lnSpc>
            <a:spcBef>
              <a:spcPct val="0"/>
            </a:spcBef>
            <a:spcAft>
              <a:spcPct val="35000"/>
            </a:spcAft>
            <a:buNone/>
          </a:pPr>
          <a:r>
            <a:rPr lang="en-GB" sz="1800" b="1" kern="1200" dirty="0">
              <a:effectLst/>
            </a:rPr>
            <a:t>IT Audits</a:t>
          </a:r>
        </a:p>
        <a:p>
          <a:pPr marL="0" lvl="0" indent="0" algn="ctr" defTabSz="800100">
            <a:lnSpc>
              <a:spcPct val="90000"/>
            </a:lnSpc>
            <a:spcBef>
              <a:spcPct val="0"/>
            </a:spcBef>
            <a:spcAft>
              <a:spcPct val="35000"/>
            </a:spcAft>
            <a:buNone/>
          </a:pPr>
          <a:endParaRPr lang="en-GB" sz="1700" b="1" kern="1200" dirty="0"/>
        </a:p>
      </dsp:txBody>
      <dsp:txXfrm>
        <a:off x="7769245" y="2269802"/>
        <a:ext cx="3769126" cy="2269802"/>
      </dsp:txXfrm>
    </dsp:sp>
    <dsp:sp modelId="{5E4DECE4-F8C7-479B-8430-97751E4FAE91}">
      <dsp:nvSpPr>
        <dsp:cNvPr id="0" name=""/>
        <dsp:cNvSpPr/>
      </dsp:nvSpPr>
      <dsp:spPr>
        <a:xfrm>
          <a:off x="8706581" y="340470"/>
          <a:ext cx="1889610" cy="1889610"/>
        </a:xfrm>
        <a:prstGeom prst="ellipse">
          <a:avLst/>
        </a:prstGeom>
        <a:blipFill rotWithShape="1">
          <a:blip xmlns:r="http://schemas.openxmlformats.org/officeDocument/2006/relationships" r:embed="rId3"/>
          <a:stretch>
            <a:fillRect/>
          </a:stretch>
        </a:blip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BD0497B2-2D97-4EEE-B3BC-2D8CEAA24A37}">
      <dsp:nvSpPr>
        <dsp:cNvPr id="0" name=""/>
        <dsp:cNvSpPr/>
      </dsp:nvSpPr>
      <dsp:spPr>
        <a:xfrm>
          <a:off x="422576" y="4664739"/>
          <a:ext cx="10615302" cy="994709"/>
        </a:xfrm>
        <a:prstGeom prst="leftRightArrow">
          <a:avLst/>
        </a:prstGeom>
        <a:solidFill>
          <a:schemeClr val="accent4">
            <a:tint val="4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EFCE71-7EEF-45E8-A9B6-3F3706EAE88F}">
      <dsp:nvSpPr>
        <dsp:cNvPr id="0" name=""/>
        <dsp:cNvSpPr/>
      </dsp:nvSpPr>
      <dsp:spPr>
        <a:xfrm>
          <a:off x="3486139" y="1931117"/>
          <a:ext cx="1792401" cy="1792401"/>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GB" sz="2000" b="1" kern="1200" dirty="0"/>
            <a:t>Jisc Cyber Security</a:t>
          </a:r>
        </a:p>
      </dsp:txBody>
      <dsp:txXfrm>
        <a:off x="3748630" y="2193608"/>
        <a:ext cx="1267419" cy="1267419"/>
      </dsp:txXfrm>
    </dsp:sp>
    <dsp:sp modelId="{7275D62E-282C-4600-A695-BB392149D1AD}">
      <dsp:nvSpPr>
        <dsp:cNvPr id="0" name=""/>
        <dsp:cNvSpPr/>
      </dsp:nvSpPr>
      <dsp:spPr>
        <a:xfrm rot="16200000">
          <a:off x="4194768" y="1729048"/>
          <a:ext cx="375142" cy="28995"/>
        </a:xfrm>
        <a:custGeom>
          <a:avLst/>
          <a:gdLst/>
          <a:ahLst/>
          <a:cxnLst/>
          <a:rect l="0" t="0" r="0" b="0"/>
          <a:pathLst>
            <a:path>
              <a:moveTo>
                <a:pt x="0" y="14497"/>
              </a:moveTo>
              <a:lnTo>
                <a:pt x="375142" y="14497"/>
              </a:lnTo>
            </a:path>
          </a:pathLst>
        </a:custGeom>
        <a:noFill/>
        <a:ln w="63500" cap="flat" cmpd="sng" algn="ctr">
          <a:solidFill>
            <a:srgbClr val="FF0000"/>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4372961" y="1734167"/>
        <a:ext cx="18757" cy="18757"/>
      </dsp:txXfrm>
    </dsp:sp>
    <dsp:sp modelId="{116EAE93-6214-438C-9986-3AF7EB27A5C0}">
      <dsp:nvSpPr>
        <dsp:cNvPr id="0" name=""/>
        <dsp:cNvSpPr/>
      </dsp:nvSpPr>
      <dsp:spPr>
        <a:xfrm>
          <a:off x="3548646" y="-111411"/>
          <a:ext cx="1667386" cy="1667386"/>
        </a:xfrm>
        <a:prstGeom prst="ellips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GB" sz="1400" b="0" kern="1200" dirty="0"/>
            <a:t>DCMS</a:t>
          </a:r>
        </a:p>
      </dsp:txBody>
      <dsp:txXfrm>
        <a:off x="3792829" y="132772"/>
        <a:ext cx="1179020" cy="1179020"/>
      </dsp:txXfrm>
    </dsp:sp>
    <dsp:sp modelId="{5280BDA1-0FC1-4662-BDB9-6925DBFD8764}">
      <dsp:nvSpPr>
        <dsp:cNvPr id="0" name=""/>
        <dsp:cNvSpPr/>
      </dsp:nvSpPr>
      <dsp:spPr>
        <a:xfrm rot="19285714">
          <a:off x="5042096" y="2137099"/>
          <a:ext cx="375142" cy="28995"/>
        </a:xfrm>
        <a:custGeom>
          <a:avLst/>
          <a:gdLst/>
          <a:ahLst/>
          <a:cxnLst/>
          <a:rect l="0" t="0" r="0" b="0"/>
          <a:pathLst>
            <a:path>
              <a:moveTo>
                <a:pt x="0" y="14497"/>
              </a:moveTo>
              <a:lnTo>
                <a:pt x="375142" y="14497"/>
              </a:lnTo>
            </a:path>
          </a:pathLst>
        </a:custGeom>
        <a:noFill/>
        <a:ln w="63500" cap="flat" cmpd="sng" algn="ctr">
          <a:solidFill>
            <a:srgbClr val="FF0000"/>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5220288" y="2142218"/>
        <a:ext cx="18757" cy="18757"/>
      </dsp:txXfrm>
    </dsp:sp>
    <dsp:sp modelId="{630CB442-D1A3-47FB-819F-E4013ED4BE60}">
      <dsp:nvSpPr>
        <dsp:cNvPr id="0" name=""/>
        <dsp:cNvSpPr/>
      </dsp:nvSpPr>
      <dsp:spPr>
        <a:xfrm>
          <a:off x="5194431" y="681155"/>
          <a:ext cx="1667386" cy="1667386"/>
        </a:xfrm>
        <a:prstGeom prst="ellipse">
          <a:avLst/>
        </a:prstGeom>
        <a:gradFill rotWithShape="0">
          <a:gsLst>
            <a:gs pos="0">
              <a:schemeClr val="accent2">
                <a:hueOff val="-242561"/>
                <a:satOff val="-13988"/>
                <a:lumOff val="1438"/>
                <a:alphaOff val="0"/>
                <a:satMod val="103000"/>
                <a:lumMod val="102000"/>
                <a:tint val="94000"/>
              </a:schemeClr>
            </a:gs>
            <a:gs pos="50000">
              <a:schemeClr val="accent2">
                <a:hueOff val="-242561"/>
                <a:satOff val="-13988"/>
                <a:lumOff val="1438"/>
                <a:alphaOff val="0"/>
                <a:satMod val="110000"/>
                <a:lumMod val="100000"/>
                <a:shade val="100000"/>
              </a:schemeClr>
            </a:gs>
            <a:gs pos="100000">
              <a:schemeClr val="accent2">
                <a:hueOff val="-242561"/>
                <a:satOff val="-13988"/>
                <a:lumOff val="1438"/>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8890" rIns="0" bIns="8890" numCol="1" spcCol="1270" anchor="ctr" anchorCtr="0">
          <a:noAutofit/>
        </a:bodyPr>
        <a:lstStyle/>
        <a:p>
          <a:pPr marL="0" lvl="0" indent="0" algn="ctr" defTabSz="622300">
            <a:lnSpc>
              <a:spcPct val="90000"/>
            </a:lnSpc>
            <a:spcBef>
              <a:spcPct val="0"/>
            </a:spcBef>
            <a:spcAft>
              <a:spcPct val="35000"/>
            </a:spcAft>
            <a:buNone/>
          </a:pPr>
          <a:r>
            <a:rPr lang="en-GB" sz="1400" b="0" kern="1200" dirty="0"/>
            <a:t>Internet Watch Foundation</a:t>
          </a:r>
        </a:p>
      </dsp:txBody>
      <dsp:txXfrm>
        <a:off x="5438614" y="925338"/>
        <a:ext cx="1179020" cy="1179020"/>
      </dsp:txXfrm>
    </dsp:sp>
    <dsp:sp modelId="{7A9A1AA7-5167-48A3-A51E-74BD47C2EE02}">
      <dsp:nvSpPr>
        <dsp:cNvPr id="0" name=""/>
        <dsp:cNvSpPr/>
      </dsp:nvSpPr>
      <dsp:spPr>
        <a:xfrm rot="771429">
          <a:off x="5251368" y="3053982"/>
          <a:ext cx="375142" cy="28995"/>
        </a:xfrm>
        <a:custGeom>
          <a:avLst/>
          <a:gdLst/>
          <a:ahLst/>
          <a:cxnLst/>
          <a:rect l="0" t="0" r="0" b="0"/>
          <a:pathLst>
            <a:path>
              <a:moveTo>
                <a:pt x="0" y="14497"/>
              </a:moveTo>
              <a:lnTo>
                <a:pt x="375142" y="14497"/>
              </a:lnTo>
            </a:path>
          </a:pathLst>
        </a:custGeom>
        <a:noFill/>
        <a:ln w="63500" cap="flat" cmpd="sng" algn="ctr">
          <a:solidFill>
            <a:srgbClr val="FF0000"/>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5429561" y="3059101"/>
        <a:ext cx="18757" cy="18757"/>
      </dsp:txXfrm>
    </dsp:sp>
    <dsp:sp modelId="{A02A8002-B133-4149-B90C-290662152017}">
      <dsp:nvSpPr>
        <dsp:cNvPr id="0" name=""/>
        <dsp:cNvSpPr/>
      </dsp:nvSpPr>
      <dsp:spPr>
        <a:xfrm>
          <a:off x="5600906" y="2462039"/>
          <a:ext cx="1667386" cy="1667386"/>
        </a:xfrm>
        <a:prstGeom prst="ellipse">
          <a:avLst/>
        </a:prstGeom>
        <a:gradFill rotWithShape="0">
          <a:gsLst>
            <a:gs pos="0">
              <a:schemeClr val="accent2">
                <a:hueOff val="-485121"/>
                <a:satOff val="-27976"/>
                <a:lumOff val="2876"/>
                <a:alphaOff val="0"/>
                <a:satMod val="103000"/>
                <a:lumMod val="102000"/>
                <a:tint val="94000"/>
              </a:schemeClr>
            </a:gs>
            <a:gs pos="50000">
              <a:schemeClr val="accent2">
                <a:hueOff val="-485121"/>
                <a:satOff val="-27976"/>
                <a:lumOff val="2876"/>
                <a:alphaOff val="0"/>
                <a:satMod val="110000"/>
                <a:lumMod val="100000"/>
                <a:shade val="100000"/>
              </a:schemeClr>
            </a:gs>
            <a:gs pos="100000">
              <a:schemeClr val="accent2">
                <a:hueOff val="-485121"/>
                <a:satOff val="-27976"/>
                <a:lumOff val="2876"/>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8890" rIns="0" bIns="8890" numCol="1" spcCol="1270" anchor="ctr" anchorCtr="0">
          <a:noAutofit/>
        </a:bodyPr>
        <a:lstStyle/>
        <a:p>
          <a:pPr marL="0" lvl="0" indent="0" algn="ctr" defTabSz="622300">
            <a:lnSpc>
              <a:spcPct val="90000"/>
            </a:lnSpc>
            <a:spcBef>
              <a:spcPct val="0"/>
            </a:spcBef>
            <a:spcAft>
              <a:spcPct val="35000"/>
            </a:spcAft>
            <a:buNone/>
          </a:pPr>
          <a:r>
            <a:rPr lang="en-GB" sz="1400" b="0" kern="1200" dirty="0"/>
            <a:t>National Crime Agency</a:t>
          </a:r>
        </a:p>
      </dsp:txBody>
      <dsp:txXfrm>
        <a:off x="5845089" y="2706222"/>
        <a:ext cx="1179020" cy="1179020"/>
      </dsp:txXfrm>
    </dsp:sp>
    <dsp:sp modelId="{0484F6C5-37E8-481A-A998-E1686F4336FA}">
      <dsp:nvSpPr>
        <dsp:cNvPr id="0" name=""/>
        <dsp:cNvSpPr/>
      </dsp:nvSpPr>
      <dsp:spPr>
        <a:xfrm rot="3857143">
          <a:off x="4665000" y="3789265"/>
          <a:ext cx="375142" cy="28995"/>
        </a:xfrm>
        <a:custGeom>
          <a:avLst/>
          <a:gdLst/>
          <a:ahLst/>
          <a:cxnLst/>
          <a:rect l="0" t="0" r="0" b="0"/>
          <a:pathLst>
            <a:path>
              <a:moveTo>
                <a:pt x="0" y="14497"/>
              </a:moveTo>
              <a:lnTo>
                <a:pt x="375142" y="14497"/>
              </a:lnTo>
            </a:path>
          </a:pathLst>
        </a:custGeom>
        <a:noFill/>
        <a:ln w="63500" cap="flat" cmpd="sng" algn="ctr">
          <a:solidFill>
            <a:srgbClr val="FF0000"/>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4843192" y="3794384"/>
        <a:ext cx="18757" cy="18757"/>
      </dsp:txXfrm>
    </dsp:sp>
    <dsp:sp modelId="{9AD7A2DD-88AB-486A-AE4A-07E3846E4625}">
      <dsp:nvSpPr>
        <dsp:cNvPr id="0" name=""/>
        <dsp:cNvSpPr/>
      </dsp:nvSpPr>
      <dsp:spPr>
        <a:xfrm>
          <a:off x="4461988" y="3890197"/>
          <a:ext cx="1667386" cy="1667386"/>
        </a:xfrm>
        <a:prstGeom prst="ellipse">
          <a:avLst/>
        </a:prstGeom>
        <a:gradFill rotWithShape="0">
          <a:gsLst>
            <a:gs pos="0">
              <a:schemeClr val="accent2">
                <a:hueOff val="-727682"/>
                <a:satOff val="-41964"/>
                <a:lumOff val="4314"/>
                <a:alphaOff val="0"/>
                <a:satMod val="103000"/>
                <a:lumMod val="102000"/>
                <a:tint val="94000"/>
              </a:schemeClr>
            </a:gs>
            <a:gs pos="50000">
              <a:schemeClr val="accent2">
                <a:hueOff val="-727682"/>
                <a:satOff val="-41964"/>
                <a:lumOff val="4314"/>
                <a:alphaOff val="0"/>
                <a:satMod val="110000"/>
                <a:lumMod val="100000"/>
                <a:shade val="100000"/>
              </a:schemeClr>
            </a:gs>
            <a:gs pos="100000">
              <a:schemeClr val="accent2">
                <a:hueOff val="-727682"/>
                <a:satOff val="-41964"/>
                <a:lumOff val="4314"/>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8890" rIns="0" bIns="8890" numCol="1" spcCol="1270" anchor="ctr" anchorCtr="0">
          <a:noAutofit/>
        </a:bodyPr>
        <a:lstStyle/>
        <a:p>
          <a:pPr marL="0" lvl="0" indent="0" algn="ctr" defTabSz="622300">
            <a:lnSpc>
              <a:spcPct val="90000"/>
            </a:lnSpc>
            <a:spcBef>
              <a:spcPct val="0"/>
            </a:spcBef>
            <a:spcAft>
              <a:spcPct val="35000"/>
            </a:spcAft>
            <a:buNone/>
          </a:pPr>
          <a:r>
            <a:rPr lang="en-GB" sz="1400" b="0" kern="1200" dirty="0"/>
            <a:t>National Cyber Security Centre</a:t>
          </a:r>
        </a:p>
      </dsp:txBody>
      <dsp:txXfrm>
        <a:off x="4706171" y="4134380"/>
        <a:ext cx="1179020" cy="1179020"/>
      </dsp:txXfrm>
    </dsp:sp>
    <dsp:sp modelId="{BAEE37F0-4D5E-40A6-A167-936ACC93ED00}">
      <dsp:nvSpPr>
        <dsp:cNvPr id="0" name=""/>
        <dsp:cNvSpPr/>
      </dsp:nvSpPr>
      <dsp:spPr>
        <a:xfrm rot="6942857">
          <a:off x="3724537" y="3789265"/>
          <a:ext cx="375142" cy="28995"/>
        </a:xfrm>
        <a:custGeom>
          <a:avLst/>
          <a:gdLst/>
          <a:ahLst/>
          <a:cxnLst/>
          <a:rect l="0" t="0" r="0" b="0"/>
          <a:pathLst>
            <a:path>
              <a:moveTo>
                <a:pt x="0" y="14497"/>
              </a:moveTo>
              <a:lnTo>
                <a:pt x="375142" y="14497"/>
              </a:lnTo>
            </a:path>
          </a:pathLst>
        </a:custGeom>
        <a:noFill/>
        <a:ln w="63500" cap="flat" cmpd="sng" algn="ctr">
          <a:solidFill>
            <a:srgbClr val="FF0000"/>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rot="10800000">
        <a:off x="3902730" y="3794384"/>
        <a:ext cx="18757" cy="18757"/>
      </dsp:txXfrm>
    </dsp:sp>
    <dsp:sp modelId="{A3F84F9D-01C4-4DCB-9036-E4E5924CAAB6}">
      <dsp:nvSpPr>
        <dsp:cNvPr id="0" name=""/>
        <dsp:cNvSpPr/>
      </dsp:nvSpPr>
      <dsp:spPr>
        <a:xfrm>
          <a:off x="2635305" y="3890197"/>
          <a:ext cx="1667386" cy="1667386"/>
        </a:xfrm>
        <a:prstGeom prst="ellipse">
          <a:avLst/>
        </a:prstGeom>
        <a:gradFill rotWithShape="0">
          <a:gsLst>
            <a:gs pos="0">
              <a:schemeClr val="accent2">
                <a:hueOff val="-970242"/>
                <a:satOff val="-55952"/>
                <a:lumOff val="5752"/>
                <a:alphaOff val="0"/>
                <a:satMod val="103000"/>
                <a:lumMod val="102000"/>
                <a:tint val="94000"/>
              </a:schemeClr>
            </a:gs>
            <a:gs pos="50000">
              <a:schemeClr val="accent2">
                <a:hueOff val="-970242"/>
                <a:satOff val="-55952"/>
                <a:lumOff val="5752"/>
                <a:alphaOff val="0"/>
                <a:satMod val="110000"/>
                <a:lumMod val="100000"/>
                <a:shade val="100000"/>
              </a:schemeClr>
            </a:gs>
            <a:gs pos="100000">
              <a:schemeClr val="accent2">
                <a:hueOff val="-970242"/>
                <a:satOff val="-55952"/>
                <a:lumOff val="5752"/>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8890" rIns="0" bIns="8890" numCol="1" spcCol="1270" anchor="ctr" anchorCtr="0">
          <a:noAutofit/>
        </a:bodyPr>
        <a:lstStyle/>
        <a:p>
          <a:pPr marL="0" lvl="0" indent="0" algn="ctr" defTabSz="622300">
            <a:lnSpc>
              <a:spcPct val="90000"/>
            </a:lnSpc>
            <a:spcBef>
              <a:spcPct val="0"/>
            </a:spcBef>
            <a:spcAft>
              <a:spcPct val="35000"/>
            </a:spcAft>
            <a:buNone/>
          </a:pPr>
          <a:r>
            <a:rPr lang="en-GB" sz="1400" b="0" kern="1200" dirty="0"/>
            <a:t>Home Office</a:t>
          </a:r>
        </a:p>
        <a:p>
          <a:pPr marL="0" lvl="0" indent="0" algn="ctr" defTabSz="622300">
            <a:lnSpc>
              <a:spcPct val="90000"/>
            </a:lnSpc>
            <a:spcBef>
              <a:spcPct val="0"/>
            </a:spcBef>
            <a:spcAft>
              <a:spcPct val="35000"/>
            </a:spcAft>
            <a:buNone/>
          </a:pPr>
          <a:r>
            <a:rPr lang="en-GB" sz="1400" b="0" kern="1200" dirty="0"/>
            <a:t>PREVENT</a:t>
          </a:r>
        </a:p>
      </dsp:txBody>
      <dsp:txXfrm>
        <a:off x="2879488" y="4134380"/>
        <a:ext cx="1179020" cy="1179020"/>
      </dsp:txXfrm>
    </dsp:sp>
    <dsp:sp modelId="{00412DDE-4983-4B30-81BA-DC1EE78C4433}">
      <dsp:nvSpPr>
        <dsp:cNvPr id="0" name=""/>
        <dsp:cNvSpPr/>
      </dsp:nvSpPr>
      <dsp:spPr>
        <a:xfrm rot="10028571">
          <a:off x="3187191" y="3048458"/>
          <a:ext cx="325497" cy="28995"/>
        </a:xfrm>
        <a:custGeom>
          <a:avLst/>
          <a:gdLst/>
          <a:ahLst/>
          <a:cxnLst/>
          <a:rect l="0" t="0" r="0" b="0"/>
          <a:pathLst>
            <a:path>
              <a:moveTo>
                <a:pt x="0" y="14497"/>
              </a:moveTo>
              <a:lnTo>
                <a:pt x="325497" y="14497"/>
              </a:lnTo>
            </a:path>
          </a:pathLst>
        </a:custGeom>
        <a:noFill/>
        <a:ln w="63500" cap="flat" cmpd="sng" algn="ctr">
          <a:solidFill>
            <a:srgbClr val="FF0000"/>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rot="10800000">
        <a:off x="3341803" y="3054819"/>
        <a:ext cx="16274" cy="16274"/>
      </dsp:txXfrm>
    </dsp:sp>
    <dsp:sp modelId="{4A587485-C545-410E-8D33-8A93F78361B7}">
      <dsp:nvSpPr>
        <dsp:cNvPr id="0" name=""/>
        <dsp:cNvSpPr/>
      </dsp:nvSpPr>
      <dsp:spPr>
        <a:xfrm>
          <a:off x="1443907" y="2462039"/>
          <a:ext cx="1772347" cy="1667386"/>
        </a:xfrm>
        <a:prstGeom prst="ellipse">
          <a:avLst/>
        </a:prstGeom>
        <a:gradFill rotWithShape="0">
          <a:gsLst>
            <a:gs pos="0">
              <a:schemeClr val="accent2">
                <a:hueOff val="-1212803"/>
                <a:satOff val="-69940"/>
                <a:lumOff val="7190"/>
                <a:alphaOff val="0"/>
                <a:satMod val="103000"/>
                <a:lumMod val="102000"/>
                <a:tint val="94000"/>
              </a:schemeClr>
            </a:gs>
            <a:gs pos="50000">
              <a:schemeClr val="accent2">
                <a:hueOff val="-1212803"/>
                <a:satOff val="-69940"/>
                <a:lumOff val="7190"/>
                <a:alphaOff val="0"/>
                <a:satMod val="110000"/>
                <a:lumMod val="100000"/>
                <a:shade val="100000"/>
              </a:schemeClr>
            </a:gs>
            <a:gs pos="100000">
              <a:schemeClr val="accent2">
                <a:hueOff val="-1212803"/>
                <a:satOff val="-69940"/>
                <a:lumOff val="719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8890" rIns="0" bIns="8890" numCol="1" spcCol="1270" anchor="ctr" anchorCtr="0">
          <a:noAutofit/>
        </a:bodyPr>
        <a:lstStyle/>
        <a:p>
          <a:pPr marL="0" lvl="0" indent="0" algn="ctr" defTabSz="622300">
            <a:lnSpc>
              <a:spcPct val="90000"/>
            </a:lnSpc>
            <a:spcBef>
              <a:spcPct val="0"/>
            </a:spcBef>
            <a:spcAft>
              <a:spcPct val="35000"/>
            </a:spcAft>
            <a:buNone/>
          </a:pPr>
          <a:r>
            <a:rPr lang="en-GB" sz="1400" b="0" kern="1200" dirty="0"/>
            <a:t>Security  Intelligence Agencies</a:t>
          </a:r>
        </a:p>
      </dsp:txBody>
      <dsp:txXfrm>
        <a:off x="1703461" y="2706222"/>
        <a:ext cx="1253239" cy="1179020"/>
      </dsp:txXfrm>
    </dsp:sp>
    <dsp:sp modelId="{260C7B01-3496-4989-B90E-415CC3135B02}">
      <dsp:nvSpPr>
        <dsp:cNvPr id="0" name=""/>
        <dsp:cNvSpPr/>
      </dsp:nvSpPr>
      <dsp:spPr>
        <a:xfrm rot="13114286">
          <a:off x="3347441" y="2137099"/>
          <a:ext cx="375142" cy="28995"/>
        </a:xfrm>
        <a:custGeom>
          <a:avLst/>
          <a:gdLst/>
          <a:ahLst/>
          <a:cxnLst/>
          <a:rect l="0" t="0" r="0" b="0"/>
          <a:pathLst>
            <a:path>
              <a:moveTo>
                <a:pt x="0" y="14497"/>
              </a:moveTo>
              <a:lnTo>
                <a:pt x="375142" y="14497"/>
              </a:lnTo>
            </a:path>
          </a:pathLst>
        </a:custGeom>
        <a:noFill/>
        <a:ln w="63500" cap="flat" cmpd="sng" algn="ctr">
          <a:solidFill>
            <a:srgbClr val="FF0000"/>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rot="10800000">
        <a:off x="3525634" y="2142218"/>
        <a:ext cx="18757" cy="18757"/>
      </dsp:txXfrm>
    </dsp:sp>
    <dsp:sp modelId="{3440A8DA-1D4A-433F-97B9-84036E957282}">
      <dsp:nvSpPr>
        <dsp:cNvPr id="0" name=""/>
        <dsp:cNvSpPr/>
      </dsp:nvSpPr>
      <dsp:spPr>
        <a:xfrm>
          <a:off x="1902862" y="681155"/>
          <a:ext cx="1667386" cy="1667386"/>
        </a:xfrm>
        <a:prstGeom prst="ellipse">
          <a:avLst/>
        </a:prstGeom>
        <a:gradFill rotWithShape="0">
          <a:gsLst>
            <a:gs pos="0">
              <a:schemeClr val="accent2">
                <a:hueOff val="-1455363"/>
                <a:satOff val="-83928"/>
                <a:lumOff val="8628"/>
                <a:alphaOff val="0"/>
                <a:satMod val="103000"/>
                <a:lumMod val="102000"/>
                <a:tint val="94000"/>
              </a:schemeClr>
            </a:gs>
            <a:gs pos="50000">
              <a:schemeClr val="accent2">
                <a:hueOff val="-1455363"/>
                <a:satOff val="-83928"/>
                <a:lumOff val="8628"/>
                <a:alphaOff val="0"/>
                <a:satMod val="110000"/>
                <a:lumMod val="100000"/>
                <a:shade val="100000"/>
              </a:schemeClr>
            </a:gs>
            <a:gs pos="100000">
              <a:schemeClr val="accent2">
                <a:hueOff val="-1455363"/>
                <a:satOff val="-83928"/>
                <a:lumOff val="8628"/>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8890" rIns="0" bIns="8890" numCol="1" spcCol="1270" anchor="ctr" anchorCtr="0">
          <a:noAutofit/>
        </a:bodyPr>
        <a:lstStyle/>
        <a:p>
          <a:pPr marL="0" lvl="0" indent="0" algn="ctr" defTabSz="622300">
            <a:lnSpc>
              <a:spcPct val="90000"/>
            </a:lnSpc>
            <a:spcBef>
              <a:spcPct val="0"/>
            </a:spcBef>
            <a:spcAft>
              <a:spcPct val="35000"/>
            </a:spcAft>
            <a:buNone/>
          </a:pPr>
          <a:r>
            <a:rPr lang="en-GB" sz="1400" b="0" kern="1200" dirty="0"/>
            <a:t>Counter Terrorism Internet Referral Unit</a:t>
          </a:r>
        </a:p>
      </dsp:txBody>
      <dsp:txXfrm>
        <a:off x="2147045" y="925338"/>
        <a:ext cx="1179020" cy="1179020"/>
      </dsp:txXfrm>
    </dsp:sp>
  </dsp:spTree>
</dsp:drawing>
</file>

<file path=ppt/diagrams/layout1.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AB237BD-5935-429F-93EC-EAE895BA6A2C}" type="datetimeFigureOut">
              <a:rPr lang="en-GB" smtClean="0"/>
              <a:t>21/11/2017</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0FA48DF-F8F5-428E-8AF4-2449CE38D1C7}" type="slidenum">
              <a:rPr lang="en-GB" smtClean="0"/>
              <a:t>‹#›</a:t>
            </a:fld>
            <a:endParaRPr lang="en-GB"/>
          </a:p>
        </p:txBody>
      </p:sp>
    </p:spTree>
    <p:extLst>
      <p:ext uri="{BB962C8B-B14F-4D97-AF65-F5344CB8AC3E}">
        <p14:creationId xmlns:p14="http://schemas.microsoft.com/office/powerpoint/2010/main" val="20185166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www.gov.uk/dfe"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8" y="735013"/>
            <a:ext cx="6545263" cy="3683000"/>
          </a:xfrm>
        </p:spPr>
      </p:sp>
      <p:sp>
        <p:nvSpPr>
          <p:cNvPr id="3" name="Notes Placeholder 2"/>
          <p:cNvSpPr>
            <a:spLocks noGrp="1"/>
          </p:cNvSpPr>
          <p:nvPr>
            <p:ph type="body" idx="1"/>
          </p:nvPr>
        </p:nvSpPr>
        <p:spPr/>
        <p:txBody>
          <a:bodyPr/>
          <a:lstStyle/>
          <a:p>
            <a:pPr marL="0" indent="0" defTabSz="908274" fontAlgn="auto">
              <a:lnSpc>
                <a:spcPct val="100000"/>
              </a:lnSpc>
              <a:spcBef>
                <a:spcPts val="0"/>
              </a:spcBef>
              <a:spcAft>
                <a:spcPts val="0"/>
              </a:spcAft>
              <a:buClrTx/>
              <a:buSzTx/>
              <a:buNone/>
              <a:defRPr/>
            </a:pPr>
            <a:r>
              <a:rPr lang="en-US" sz="1200" b="1" dirty="0">
                <a:solidFill>
                  <a:srgbClr val="2C3841"/>
                </a:solidFill>
              </a:rPr>
              <a:t>Go to ‘View’ menu &gt; ‘Header and Footer…’ to edit the footers on this slide (click ‘Apply’ to change only the currently selected slide, or ‘Apply to All’ to change the footers on all slides).</a:t>
            </a:r>
          </a:p>
          <a:p>
            <a:pPr marL="0" indent="0" defTabSz="908274" fontAlgn="auto">
              <a:lnSpc>
                <a:spcPct val="100000"/>
              </a:lnSpc>
              <a:spcBef>
                <a:spcPts val="0"/>
              </a:spcBef>
              <a:spcAft>
                <a:spcPts val="0"/>
              </a:spcAft>
              <a:buClrTx/>
              <a:buSzTx/>
              <a:buNone/>
              <a:defRPr/>
            </a:pPr>
            <a:endParaRPr lang="en-US" sz="1200" b="1" dirty="0">
              <a:solidFill>
                <a:srgbClr val="2C3841"/>
              </a:solidFill>
            </a:endParaRPr>
          </a:p>
          <a:p>
            <a:pPr marL="0" indent="0" defTabSz="908274" fontAlgn="auto">
              <a:lnSpc>
                <a:spcPct val="100000"/>
              </a:lnSpc>
              <a:spcBef>
                <a:spcPts val="0"/>
              </a:spcBef>
              <a:spcAft>
                <a:spcPts val="0"/>
              </a:spcAft>
              <a:buClrTx/>
              <a:buSzTx/>
              <a:buNone/>
              <a:defRPr/>
            </a:pPr>
            <a:r>
              <a:rPr lang="en-US" sz="1200" b="1" dirty="0">
                <a:solidFill>
                  <a:srgbClr val="2C3841"/>
                </a:solidFill>
              </a:rPr>
              <a:t>To change the image on this slide:</a:t>
            </a:r>
          </a:p>
          <a:p>
            <a:pPr marL="170301" indent="-170301" defTabSz="908274" fontAlgn="auto">
              <a:lnSpc>
                <a:spcPct val="100000"/>
              </a:lnSpc>
              <a:spcBef>
                <a:spcPts val="0"/>
              </a:spcBef>
              <a:spcAft>
                <a:spcPts val="0"/>
              </a:spcAft>
              <a:buClrTx/>
              <a:buSzTx/>
              <a:buFont typeface="Arial"/>
              <a:buChar char="•"/>
              <a:defRPr/>
            </a:pPr>
            <a:r>
              <a:rPr lang="en-US" sz="1200" b="1" dirty="0">
                <a:solidFill>
                  <a:srgbClr val="2C3841"/>
                </a:solidFill>
              </a:rPr>
              <a:t>Click once on the image to select it, and then delete it</a:t>
            </a:r>
          </a:p>
          <a:p>
            <a:pPr marL="170301" indent="-170301" defTabSz="908274" fontAlgn="auto">
              <a:lnSpc>
                <a:spcPct val="100000"/>
              </a:lnSpc>
              <a:spcBef>
                <a:spcPts val="0"/>
              </a:spcBef>
              <a:spcAft>
                <a:spcPts val="0"/>
              </a:spcAft>
              <a:buClrTx/>
              <a:buSzTx/>
              <a:buFont typeface="Arial"/>
              <a:buChar char="•"/>
              <a:defRPr/>
            </a:pPr>
            <a:r>
              <a:rPr lang="en-US" sz="1200" b="1" dirty="0">
                <a:solidFill>
                  <a:srgbClr val="2C3841"/>
                </a:solidFill>
              </a:rPr>
              <a:t>Drag a replacement picture to the placeholder or click the icon in the centre of the placeholder to browse for &amp; add another image</a:t>
            </a:r>
          </a:p>
          <a:p>
            <a:pPr marL="170301" indent="-170301" defTabSz="908274" fontAlgn="auto">
              <a:lnSpc>
                <a:spcPct val="100000"/>
              </a:lnSpc>
              <a:spcBef>
                <a:spcPts val="0"/>
              </a:spcBef>
              <a:spcAft>
                <a:spcPts val="0"/>
              </a:spcAft>
              <a:buClrTx/>
              <a:buSzTx/>
              <a:buFont typeface="Arial"/>
              <a:buChar char="•"/>
              <a:defRPr/>
            </a:pPr>
            <a:r>
              <a:rPr lang="en-US" sz="1200" b="1" dirty="0">
                <a:solidFill>
                  <a:srgbClr val="2C3841"/>
                </a:solidFill>
              </a:rPr>
              <a:t>Once you have added your replacement image, you may need to put it into the background so that it doesn’t cover other items on the slide. Do this by right-clicking on the new image and choosing ‘Arrange’ &gt; ‘Send to Back’ from the contextual menu</a:t>
            </a:r>
          </a:p>
          <a:p>
            <a:pPr marL="0" indent="0" defTabSz="908274" fontAlgn="auto">
              <a:lnSpc>
                <a:spcPct val="100000"/>
              </a:lnSpc>
              <a:spcBef>
                <a:spcPts val="0"/>
              </a:spcBef>
              <a:spcAft>
                <a:spcPts val="0"/>
              </a:spcAft>
              <a:buClrTx/>
              <a:buSzTx/>
              <a:buNone/>
              <a:defRPr/>
            </a:pPr>
            <a:r>
              <a:rPr lang="en-US" sz="1200" b="1" dirty="0">
                <a:solidFill>
                  <a:srgbClr val="2C3841"/>
                </a:solidFill>
              </a:rPr>
              <a:t>Once added, the image can be cropped, resized or repositioned to suit.</a:t>
            </a:r>
          </a:p>
        </p:txBody>
      </p:sp>
      <p:sp>
        <p:nvSpPr>
          <p:cNvPr id="4" name="Slide Number Placeholder 3"/>
          <p:cNvSpPr>
            <a:spLocks noGrp="1"/>
          </p:cNvSpPr>
          <p:nvPr>
            <p:ph type="sldNum" sz="quarter" idx="10"/>
          </p:nvPr>
        </p:nvSpPr>
        <p:spPr/>
        <p:txBody>
          <a:bodyPr/>
          <a:lstStyle/>
          <a:p>
            <a:fld id="{6B37C837-5377-6648-AD34-4D4FC0F568FB}" type="slidenum">
              <a:rPr>
                <a:solidFill>
                  <a:prstClr val="black"/>
                </a:solidFill>
                <a:latin typeface="Corbel"/>
              </a:rPr>
              <a:pPr/>
              <a:t>2</a:t>
            </a:fld>
            <a:endParaRPr dirty="0">
              <a:solidFill>
                <a:prstClr val="black"/>
              </a:solidFill>
              <a:latin typeface="Corbel"/>
            </a:endParaRPr>
          </a:p>
        </p:txBody>
      </p:sp>
    </p:spTree>
    <p:extLst>
      <p:ext uri="{BB962C8B-B14F-4D97-AF65-F5344CB8AC3E}">
        <p14:creationId xmlns:p14="http://schemas.microsoft.com/office/powerpoint/2010/main" val="29351052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Based on feedback</a:t>
            </a:r>
            <a:r>
              <a:rPr lang="en-GB" baseline="0" dirty="0"/>
              <a:t> from the posture survey and from our own experiences in CSIRT and the Analyst teams, these are the top five threats we see on Janet.</a:t>
            </a:r>
            <a:endParaRPr lang="en-GB" dirty="0"/>
          </a:p>
        </p:txBody>
      </p:sp>
      <p:sp>
        <p:nvSpPr>
          <p:cNvPr id="4" name="Slide Number Placeholder 3"/>
          <p:cNvSpPr>
            <a:spLocks noGrp="1"/>
          </p:cNvSpPr>
          <p:nvPr>
            <p:ph type="sldNum" sz="quarter" idx="10"/>
          </p:nvPr>
        </p:nvSpPr>
        <p:spPr/>
        <p:txBody>
          <a:bodyPr/>
          <a:lstStyle/>
          <a:p>
            <a:fld id="{2FE8F4C4-6EB4-432A-B6F9-0DA174BFD701}" type="slidenum">
              <a:rPr lang="en-GB" smtClean="0">
                <a:solidFill>
                  <a:prstClr val="black"/>
                </a:solidFill>
              </a:rPr>
              <a:pPr/>
              <a:t>18</a:t>
            </a:fld>
            <a:endParaRPr lang="en-GB">
              <a:solidFill>
                <a:prstClr val="black"/>
              </a:solidFill>
            </a:endParaRPr>
          </a:p>
        </p:txBody>
      </p:sp>
    </p:spTree>
    <p:extLst>
      <p:ext uri="{BB962C8B-B14F-4D97-AF65-F5344CB8AC3E}">
        <p14:creationId xmlns:p14="http://schemas.microsoft.com/office/powerpoint/2010/main" val="41525228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 name="PlaceHolder 1"/>
          <p:cNvSpPr>
            <a:spLocks noGrp="1"/>
          </p:cNvSpPr>
          <p:nvPr>
            <p:ph type="body"/>
          </p:nvPr>
        </p:nvSpPr>
        <p:spPr>
          <a:xfrm>
            <a:off x="673920" y="4689360"/>
            <a:ext cx="5392800" cy="4441680"/>
          </a:xfrm>
          <a:prstGeom prst="rect">
            <a:avLst/>
          </a:prstGeom>
        </p:spPr>
        <p:txBody>
          <a:bodyPr lIns="0" tIns="0" rIns="0" bIns="0"/>
          <a:lstStyle/>
          <a:p>
            <a:r>
              <a:rPr lang="en-GB" sz="2000" b="0" strike="noStrike" spc="-1">
                <a:solidFill>
                  <a:srgbClr val="000000"/>
                </a:solidFill>
                <a:uFill>
                  <a:solidFill>
                    <a:srgbClr val="FFFFFF"/>
                  </a:solidFill>
                </a:uFill>
                <a:latin typeface="Arial"/>
              </a:rPr>
              <a:t>CSIRT have dealt with lots this year.</a:t>
            </a:r>
          </a:p>
          <a:p>
            <a:r>
              <a:rPr lang="en-GB" sz="2000" b="0" strike="noStrike" spc="-1">
                <a:solidFill>
                  <a:srgbClr val="000000"/>
                </a:solidFill>
                <a:uFill>
                  <a:solidFill>
                    <a:srgbClr val="FFFFFF"/>
                  </a:solidFill>
                </a:uFill>
                <a:latin typeface="Arial"/>
              </a:rPr>
              <a:t>Automation has helped us to send alerts out quickly and efficiently.</a:t>
            </a:r>
          </a:p>
          <a:p>
            <a:endParaRPr lang="en-GB" sz="2000" b="0" strike="noStrike" spc="-1">
              <a:solidFill>
                <a:srgbClr val="000000"/>
              </a:solidFill>
              <a:uFill>
                <a:solidFill>
                  <a:srgbClr val="FFFFFF"/>
                </a:solidFill>
              </a:uFill>
              <a:latin typeface="Arial"/>
            </a:endParaRPr>
          </a:p>
          <a:p>
            <a:r>
              <a:rPr lang="en-GB" sz="2000" b="0" strike="noStrike" spc="-1">
                <a:solidFill>
                  <a:srgbClr val="000000"/>
                </a:solidFill>
                <a:uFill>
                  <a:solidFill>
                    <a:srgbClr val="FFFFFF"/>
                  </a:solidFill>
                </a:uFill>
                <a:latin typeface="Arial"/>
              </a:rPr>
              <a:t>Originally our malware incident automation system was delivered by an external provider.</a:t>
            </a:r>
          </a:p>
          <a:p>
            <a:r>
              <a:rPr lang="en-GB" sz="2000" b="0" strike="noStrike" spc="-1">
                <a:solidFill>
                  <a:srgbClr val="000000"/>
                </a:solidFill>
                <a:uFill>
                  <a:solidFill>
                    <a:srgbClr val="FFFFFF"/>
                  </a:solidFill>
                </a:uFill>
                <a:latin typeface="Arial"/>
              </a:rPr>
              <a:t>They increased the costs, so we decided to take this task in house.</a:t>
            </a:r>
          </a:p>
          <a:p>
            <a:endParaRPr lang="en-GB" sz="2000" b="0" strike="noStrike" spc="-1">
              <a:solidFill>
                <a:srgbClr val="000000"/>
              </a:solidFill>
              <a:uFill>
                <a:solidFill>
                  <a:srgbClr val="FFFFFF"/>
                </a:solidFill>
              </a:uFill>
              <a:latin typeface="Arial"/>
            </a:endParaRPr>
          </a:p>
          <a:p>
            <a:r>
              <a:rPr lang="en-GB" sz="2000" b="0" strike="noStrike" spc="-1">
                <a:solidFill>
                  <a:srgbClr val="000000"/>
                </a:solidFill>
                <a:uFill>
                  <a:solidFill>
                    <a:srgbClr val="FFFFFF"/>
                  </a:solidFill>
                </a:uFill>
                <a:latin typeface="Arial"/>
              </a:rPr>
              <a:t>The programming team inside CSIRT are very talented.</a:t>
            </a:r>
          </a:p>
          <a:p>
            <a:endParaRPr lang="en-GB" sz="2000" b="0" strike="noStrike" spc="-1">
              <a:solidFill>
                <a:srgbClr val="000000"/>
              </a:solidFill>
              <a:uFill>
                <a:solidFill>
                  <a:srgbClr val="FFFFFF"/>
                </a:solidFill>
              </a:uFill>
              <a:latin typeface="Arial"/>
            </a:endParaRPr>
          </a:p>
          <a:p>
            <a:r>
              <a:rPr lang="en-GB" sz="2000" b="0" strike="noStrike" spc="-1">
                <a:solidFill>
                  <a:srgbClr val="000000"/>
                </a:solidFill>
                <a:uFill>
                  <a:solidFill>
                    <a:srgbClr val="FFFFFF"/>
                  </a:solidFill>
                </a:uFill>
                <a:latin typeface="Arial"/>
              </a:rPr>
              <a:t>CSIRT people have to be capable, at programming, diplomacy, security  and have an understanding of legal.</a:t>
            </a:r>
          </a:p>
        </p:txBody>
      </p:sp>
    </p:spTree>
    <p:extLst>
      <p:ext uri="{BB962C8B-B14F-4D97-AF65-F5344CB8AC3E}">
        <p14:creationId xmlns:p14="http://schemas.microsoft.com/office/powerpoint/2010/main" val="30963164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574675"/>
            <a:ext cx="5922963" cy="3332163"/>
          </a:xfrm>
        </p:spPr>
      </p:sp>
      <p:sp>
        <p:nvSpPr>
          <p:cNvPr id="3" name="Notes Placeholder 2"/>
          <p:cNvSpPr>
            <a:spLocks noGrp="1"/>
          </p:cNvSpPr>
          <p:nvPr>
            <p:ph type="body" idx="1"/>
          </p:nvPr>
        </p:nvSpPr>
        <p:spPr/>
        <p:txBody>
          <a:bodyPr/>
          <a:lstStyle/>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GB" b="1" dirty="0"/>
              <a:t>Vulnerability assessment and information: </a:t>
            </a:r>
            <a:r>
              <a:rPr lang="en-GB" dirty="0"/>
              <a:t>External and on-site options automated vulnerability testing by </a:t>
            </a:r>
            <a:r>
              <a:rPr lang="en-GB" dirty="0" err="1"/>
              <a:t>Khipu</a:t>
            </a:r>
            <a:r>
              <a:rPr lang="en-GB" dirty="0"/>
              <a:t>. Single supplier framework. Charges.</a:t>
            </a: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en-GB" dirty="0"/>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GB" b="1" dirty="0"/>
              <a:t>Threat information abuse helper: </a:t>
            </a:r>
            <a:r>
              <a:rPr lang="en-GB" dirty="0"/>
              <a:t>UK wide and drill-down displays and information about threats. Over 300 organisation signed-up. No charge.</a:t>
            </a:r>
          </a:p>
          <a:p>
            <a:pPr marL="0" indent="0">
              <a:buFont typeface="Arial" panose="020B0604020202020204" pitchFamily="34" charset="0"/>
              <a:buNone/>
            </a:pPr>
            <a:endParaRPr lang="en-GB" dirty="0"/>
          </a:p>
          <a:p>
            <a:pPr marL="171450" indent="-171450">
              <a:buFont typeface="Arial" panose="020B0604020202020204" pitchFamily="34" charset="0"/>
              <a:buChar char="•"/>
            </a:pPr>
            <a:r>
              <a:rPr lang="en-GB" b="1" dirty="0"/>
              <a:t>Web filtering: </a:t>
            </a:r>
            <a:r>
              <a:rPr lang="en-GB" dirty="0"/>
              <a:t>filtering under institution control with IWF anti-radicalisation filter available. 7 suppliers on a framework. Charges.</a:t>
            </a:r>
          </a:p>
          <a:p>
            <a:pPr marL="171450" indent="-171450">
              <a:buFont typeface="Arial" panose="020B0604020202020204" pitchFamily="34" charset="0"/>
              <a:buChar char="•"/>
            </a:pPr>
            <a:endParaRPr lang="en-GB" dirty="0"/>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GB" b="1" dirty="0"/>
              <a:t>Safe share: </a:t>
            </a:r>
            <a:r>
              <a:rPr lang="en-GB" dirty="0"/>
              <a:t>Higher assurance connectivity over the Janet network and access management mechanisms between research centres. </a:t>
            </a:r>
            <a:br>
              <a:rPr lang="en-GB" dirty="0"/>
            </a:br>
            <a:endParaRPr lang="en-GB" dirty="0"/>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GB" b="1" baseline="0" dirty="0"/>
              <a:t>Phishing service: </a:t>
            </a:r>
            <a:r>
              <a:rPr lang="en-GB" baseline="0" dirty="0"/>
              <a:t>Test uptake of phishing emails in an organisation. Training also linked to this. Charges.</a:t>
            </a: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en-GB" dirty="0"/>
          </a:p>
          <a:p>
            <a:pPr marL="171450" indent="-171450">
              <a:buFont typeface="Arial" panose="020B0604020202020204" pitchFamily="34" charset="0"/>
              <a:buChar char="•"/>
            </a:pPr>
            <a:r>
              <a:rPr lang="en-GB" b="1" dirty="0"/>
              <a:t>Personal certificates for email: </a:t>
            </a:r>
            <a:r>
              <a:rPr lang="en-GB" dirty="0"/>
              <a:t>S/MIME certificates to assure identify of email sender and optionally to encrypt contents.</a:t>
            </a:r>
            <a:br>
              <a:rPr lang="en-GB" dirty="0"/>
            </a:br>
            <a:endParaRPr lang="en-GB" dirty="0"/>
          </a:p>
          <a:p>
            <a:pPr marL="171450" indent="-171450">
              <a:buFont typeface="Arial" panose="020B0604020202020204" pitchFamily="34" charset="0"/>
              <a:buChar char="•"/>
            </a:pPr>
            <a:r>
              <a:rPr lang="en-GB" b="1" dirty="0"/>
              <a:t>In-house penetration testing: </a:t>
            </a:r>
            <a:r>
              <a:rPr lang="en-GB" dirty="0"/>
              <a:t>chargeable service;</a:t>
            </a:r>
            <a:r>
              <a:rPr lang="en-GB" baseline="0" dirty="0"/>
              <a:t> as in-house can also do this as part of incident response in an emergency (for no charge)</a:t>
            </a:r>
          </a:p>
          <a:p>
            <a:pPr marL="171450" indent="-171450">
              <a:buFont typeface="Arial" panose="020B0604020202020204" pitchFamily="34" charset="0"/>
              <a:buChar char="•"/>
            </a:pPr>
            <a:endParaRPr lang="en-GB" baseline="0" dirty="0"/>
          </a:p>
          <a:p>
            <a:pPr marL="0" indent="0">
              <a:buFont typeface="Arial" panose="020B0604020202020204" pitchFamily="34" charset="0"/>
              <a:buNone/>
            </a:pPr>
            <a:r>
              <a:rPr lang="en-GB" baseline="0" dirty="0"/>
              <a:t>&lt;</a:t>
            </a:r>
            <a:r>
              <a:rPr lang="en-GB" b="1" baseline="0" dirty="0"/>
              <a:t>CLICK</a:t>
            </a:r>
            <a:r>
              <a:rPr lang="en-GB" baseline="0" dirty="0"/>
              <a:t>&gt; Gets yellow highlight on two services that meet the “top products” request from FE.</a:t>
            </a:r>
          </a:p>
        </p:txBody>
      </p:sp>
      <p:sp>
        <p:nvSpPr>
          <p:cNvPr id="4" name="Slide Number Placeholder 3"/>
          <p:cNvSpPr>
            <a:spLocks noGrp="1"/>
          </p:cNvSpPr>
          <p:nvPr>
            <p:ph type="sldNum" sz="quarter" idx="10"/>
          </p:nvPr>
        </p:nvSpPr>
        <p:spPr/>
        <p:txBody>
          <a:bodyPr/>
          <a:lstStyle/>
          <a:p>
            <a:pPr>
              <a:defRPr/>
            </a:pPr>
            <a:fld id="{A7807721-0B54-41A4-8C70-22C3CDB66EC7}" type="slidenum">
              <a:rPr lang="en-GB" smtClean="0">
                <a:solidFill>
                  <a:prstClr val="black"/>
                </a:solidFill>
              </a:rPr>
              <a:pPr>
                <a:defRPr/>
              </a:pPr>
              <a:t>23</a:t>
            </a:fld>
            <a:endParaRPr lang="en-GB">
              <a:solidFill>
                <a:prstClr val="black"/>
              </a:solidFill>
            </a:endParaRPr>
          </a:p>
        </p:txBody>
      </p:sp>
    </p:spTree>
    <p:extLst>
      <p:ext uri="{BB962C8B-B14F-4D97-AF65-F5344CB8AC3E}">
        <p14:creationId xmlns:p14="http://schemas.microsoft.com/office/powerpoint/2010/main" val="13476733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GDPR Foundation – one day</a:t>
            </a:r>
          </a:p>
          <a:p>
            <a:endParaRPr lang="en-GB" dirty="0"/>
          </a:p>
          <a:p>
            <a:r>
              <a:rPr lang="en-GB" dirty="0"/>
              <a:t>GDPR Practitioner</a:t>
            </a:r>
            <a:r>
              <a:rPr lang="en-GB" baseline="0" dirty="0"/>
              <a:t> – four days including an exam</a:t>
            </a:r>
          </a:p>
          <a:p>
            <a:endParaRPr lang="en-GB" baseline="0" dirty="0"/>
          </a:p>
          <a:p>
            <a:r>
              <a:rPr lang="en-GB" baseline="0" dirty="0"/>
              <a:t>Run in Manchester and London</a:t>
            </a:r>
            <a:endParaRPr lang="en-GB" dirty="0"/>
          </a:p>
        </p:txBody>
      </p:sp>
      <p:sp>
        <p:nvSpPr>
          <p:cNvPr id="4" name="Slide Number Placeholder 3"/>
          <p:cNvSpPr>
            <a:spLocks noGrp="1"/>
          </p:cNvSpPr>
          <p:nvPr>
            <p:ph type="sldNum" sz="quarter" idx="10"/>
          </p:nvPr>
        </p:nvSpPr>
        <p:spPr/>
        <p:txBody>
          <a:bodyPr/>
          <a:lstStyle/>
          <a:p>
            <a:pPr>
              <a:defRPr/>
            </a:pPr>
            <a:fld id="{A7807721-0B54-41A4-8C70-22C3CDB66EC7}" type="slidenum">
              <a:rPr lang="en-GB" smtClean="0">
                <a:solidFill>
                  <a:prstClr val="black"/>
                </a:solidFill>
              </a:rPr>
              <a:pPr>
                <a:defRPr/>
              </a:pPr>
              <a:t>24</a:t>
            </a:fld>
            <a:endParaRPr lang="en-GB">
              <a:solidFill>
                <a:prstClr val="black"/>
              </a:solidFill>
            </a:endParaRPr>
          </a:p>
        </p:txBody>
      </p:sp>
    </p:spTree>
    <p:extLst>
      <p:ext uri="{BB962C8B-B14F-4D97-AF65-F5344CB8AC3E}">
        <p14:creationId xmlns:p14="http://schemas.microsoft.com/office/powerpoint/2010/main" val="41923974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Criminal</a:t>
            </a:r>
            <a:r>
              <a:rPr lang="en-GB" baseline="0" dirty="0"/>
              <a:t> infrastructure is typically well supported and can often be run as a fully functional business</a:t>
            </a:r>
            <a:endParaRPr lang="en-GB" dirty="0"/>
          </a:p>
        </p:txBody>
      </p:sp>
      <p:sp>
        <p:nvSpPr>
          <p:cNvPr id="4" name="Date Placeholder 3"/>
          <p:cNvSpPr>
            <a:spLocks noGrp="1"/>
          </p:cNvSpPr>
          <p:nvPr>
            <p:ph type="dt" idx="10"/>
          </p:nvPr>
        </p:nvSpPr>
        <p:spPr/>
        <p:txBody>
          <a:bodyPr/>
          <a:lstStyle/>
          <a:p>
            <a:fld id="{EA67E99D-468D-42DC-9C62-4F198C85D945}" type="datetime1">
              <a:rPr lang="en-GB" altLang="x-none">
                <a:solidFill>
                  <a:srgbClr val="2C3841"/>
                </a:solidFill>
                <a:latin typeface="Corbel"/>
              </a:rPr>
              <a:pPr/>
              <a:t>21/11/2017</a:t>
            </a:fld>
            <a:endParaRPr lang="en-GB" altLang="x-none">
              <a:solidFill>
                <a:srgbClr val="2C3841"/>
              </a:solidFill>
              <a:latin typeface="Corbel"/>
            </a:endParaRPr>
          </a:p>
        </p:txBody>
      </p:sp>
      <p:sp>
        <p:nvSpPr>
          <p:cNvPr id="5" name="Slide Number Placeholder 4"/>
          <p:cNvSpPr>
            <a:spLocks noGrp="1"/>
          </p:cNvSpPr>
          <p:nvPr>
            <p:ph type="sldNum" sz="quarter" idx="11"/>
          </p:nvPr>
        </p:nvSpPr>
        <p:spPr/>
        <p:txBody>
          <a:bodyPr/>
          <a:lstStyle/>
          <a:p>
            <a:fld id="{1399CCEA-EE91-3E41-A547-0366DC077059}" type="slidenum">
              <a:rPr altLang="x-none">
                <a:solidFill>
                  <a:srgbClr val="2C3841"/>
                </a:solidFill>
                <a:latin typeface="Corbel"/>
              </a:rPr>
              <a:pPr/>
              <a:t>26</a:t>
            </a:fld>
            <a:endParaRPr altLang="x-none">
              <a:solidFill>
                <a:srgbClr val="2C3841"/>
              </a:solidFill>
              <a:latin typeface="Corbel"/>
            </a:endParaRPr>
          </a:p>
        </p:txBody>
      </p:sp>
      <p:sp>
        <p:nvSpPr>
          <p:cNvPr id="6" name="Header Placeholder 5"/>
          <p:cNvSpPr>
            <a:spLocks noGrp="1"/>
          </p:cNvSpPr>
          <p:nvPr>
            <p:ph type="hdr" sz="quarter" idx="12"/>
          </p:nvPr>
        </p:nvSpPr>
        <p:spPr/>
        <p:txBody>
          <a:bodyPr/>
          <a:lstStyle/>
          <a:p>
            <a:pPr>
              <a:defRPr/>
            </a:pPr>
            <a:r>
              <a:rPr lang="en-GB">
                <a:solidFill>
                  <a:srgbClr val="2C3841"/>
                </a:solidFill>
                <a:latin typeface="Corbel"/>
              </a:rPr>
              <a:t>Title of presentation (Insert &gt; Header &amp; Footer &gt; Notes and Handouts &gt; Header &gt; Apply to all)</a:t>
            </a:r>
          </a:p>
        </p:txBody>
      </p:sp>
    </p:spTree>
    <p:extLst>
      <p:ext uri="{BB962C8B-B14F-4D97-AF65-F5344CB8AC3E}">
        <p14:creationId xmlns:p14="http://schemas.microsoft.com/office/powerpoint/2010/main" val="11398422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2950" y="661988"/>
            <a:ext cx="5183188" cy="2916237"/>
          </a:xfrm>
        </p:spPr>
      </p:sp>
      <p:sp>
        <p:nvSpPr>
          <p:cNvPr id="3" name="Notes Placeholder 2"/>
          <p:cNvSpPr>
            <a:spLocks noGrp="1"/>
          </p:cNvSpPr>
          <p:nvPr>
            <p:ph type="body" idx="1"/>
          </p:nvPr>
        </p:nvSpPr>
        <p:spPr/>
        <p:txBody>
          <a:bodyPr/>
          <a:lstStyle/>
          <a:p>
            <a:pPr marL="106752" indent="-106752" defTabSz="678188" eaLnBrk="0" hangingPunct="0">
              <a:spcBef>
                <a:spcPts val="445"/>
              </a:spcBef>
              <a:defRPr/>
            </a:pPr>
            <a:r>
              <a:rPr lang="en-GB" dirty="0"/>
              <a:t>As we heard</a:t>
            </a:r>
            <a:r>
              <a:rPr lang="en-GB" baseline="0" dirty="0"/>
              <a:t> in the introduction from Bob we are not having to deal with a changing threat landscape</a:t>
            </a:r>
            <a:endParaRPr lang="en-GB" dirty="0"/>
          </a:p>
          <a:p>
            <a:endParaRPr lang="en-GB" dirty="0"/>
          </a:p>
        </p:txBody>
      </p:sp>
      <p:sp>
        <p:nvSpPr>
          <p:cNvPr id="4" name="Date Placeholder 3"/>
          <p:cNvSpPr>
            <a:spLocks noGrp="1"/>
          </p:cNvSpPr>
          <p:nvPr>
            <p:ph type="dt" idx="10"/>
          </p:nvPr>
        </p:nvSpPr>
        <p:spPr/>
        <p:txBody>
          <a:bodyPr/>
          <a:lstStyle/>
          <a:p>
            <a:fld id="{6B4D3B5A-889E-41DE-A823-DE1730923FF8}" type="datetime1">
              <a:rPr lang="en-GB" altLang="en-US">
                <a:solidFill>
                  <a:prstClr val="black"/>
                </a:solidFill>
              </a:rPr>
              <a:pPr/>
              <a:t>21/11/2017</a:t>
            </a:fld>
            <a:endParaRPr lang="en-GB" altLang="en-US">
              <a:solidFill>
                <a:prstClr val="black"/>
              </a:solidFill>
            </a:endParaRPr>
          </a:p>
        </p:txBody>
      </p:sp>
      <p:sp>
        <p:nvSpPr>
          <p:cNvPr id="5" name="Slide Number Placeholder 4"/>
          <p:cNvSpPr>
            <a:spLocks noGrp="1"/>
          </p:cNvSpPr>
          <p:nvPr>
            <p:ph type="sldNum" sz="quarter" idx="11"/>
          </p:nvPr>
        </p:nvSpPr>
        <p:spPr/>
        <p:txBody>
          <a:bodyPr/>
          <a:lstStyle/>
          <a:p>
            <a:fld id="{F5F3ECAE-EE3C-47A8-96FB-2168459A07FA}" type="slidenum">
              <a:rPr altLang="en-US">
                <a:solidFill>
                  <a:prstClr val="black"/>
                </a:solidFill>
              </a:rPr>
              <a:pPr/>
              <a:t>28</a:t>
            </a:fld>
            <a:endParaRPr altLang="en-US">
              <a:solidFill>
                <a:prstClr val="black"/>
              </a:solidFill>
            </a:endParaRPr>
          </a:p>
        </p:txBody>
      </p:sp>
      <p:sp>
        <p:nvSpPr>
          <p:cNvPr id="6" name="Header Placeholder 5"/>
          <p:cNvSpPr>
            <a:spLocks noGrp="1"/>
          </p:cNvSpPr>
          <p:nvPr>
            <p:ph type="hdr" sz="quarter" idx="12"/>
          </p:nvPr>
        </p:nvSpPr>
        <p:spPr/>
        <p:txBody>
          <a:bodyPr/>
          <a:lstStyle/>
          <a:p>
            <a:pPr>
              <a:defRPr/>
            </a:pPr>
            <a:r>
              <a:rPr lang="en-GB">
                <a:solidFill>
                  <a:prstClr val="black"/>
                </a:solidFill>
              </a:rPr>
              <a:t>Title of presentation (Insert &gt; Header &amp; Footer &gt; Notes and Handouts &gt; Header &gt; Apply to all)</a:t>
            </a:r>
          </a:p>
        </p:txBody>
      </p:sp>
    </p:spTree>
    <p:extLst>
      <p:ext uri="{BB962C8B-B14F-4D97-AF65-F5344CB8AC3E}">
        <p14:creationId xmlns:p14="http://schemas.microsoft.com/office/powerpoint/2010/main" val="28190909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2950" y="661988"/>
            <a:ext cx="5183188" cy="2916237"/>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2AE753FB-49C6-4DBB-9F3C-327BF3DD62A5}" type="slidenum">
              <a:rPr>
                <a:solidFill>
                  <a:srgbClr val="2C3841"/>
                </a:solidFill>
                <a:latin typeface="Corbel"/>
              </a:rPr>
              <a:pPr/>
              <a:t>29</a:t>
            </a:fld>
            <a:endParaRPr>
              <a:solidFill>
                <a:srgbClr val="2C3841"/>
              </a:solidFill>
              <a:latin typeface="Corbel"/>
            </a:endParaRPr>
          </a:p>
        </p:txBody>
      </p:sp>
    </p:spTree>
    <p:extLst>
      <p:ext uri="{BB962C8B-B14F-4D97-AF65-F5344CB8AC3E}">
        <p14:creationId xmlns:p14="http://schemas.microsoft.com/office/powerpoint/2010/main" val="9830396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Date Placeholder 3"/>
          <p:cNvSpPr>
            <a:spLocks noGrp="1"/>
          </p:cNvSpPr>
          <p:nvPr>
            <p:ph type="dt" idx="10"/>
          </p:nvPr>
        </p:nvSpPr>
        <p:spPr/>
        <p:txBody>
          <a:bodyPr/>
          <a:lstStyle/>
          <a:p>
            <a:pPr>
              <a:defRPr/>
            </a:pPr>
            <a:fld id="{D0EAF269-A748-4196-8204-E2742A4A3427}" type="datetime1">
              <a:rPr lang="en-GB">
                <a:solidFill>
                  <a:srgbClr val="2C3841"/>
                </a:solidFill>
                <a:latin typeface="Corbel"/>
              </a:rPr>
              <a:pPr>
                <a:defRPr/>
              </a:pPr>
              <a:t>21/11/2017</a:t>
            </a:fld>
            <a:endParaRPr lang="en-GB" dirty="0">
              <a:solidFill>
                <a:srgbClr val="2C3841"/>
              </a:solidFill>
              <a:latin typeface="Corbel"/>
            </a:endParaRPr>
          </a:p>
        </p:txBody>
      </p:sp>
      <p:sp>
        <p:nvSpPr>
          <p:cNvPr id="5" name="Slide Number Placeholder 4"/>
          <p:cNvSpPr>
            <a:spLocks noGrp="1"/>
          </p:cNvSpPr>
          <p:nvPr>
            <p:ph type="sldNum" sz="quarter" idx="11"/>
          </p:nvPr>
        </p:nvSpPr>
        <p:spPr/>
        <p:txBody>
          <a:bodyPr/>
          <a:lstStyle/>
          <a:p>
            <a:pPr>
              <a:defRPr/>
            </a:pPr>
            <a:fld id="{0194BAEE-0874-49D0-BCE0-F71E69D5803D}" type="slidenum">
              <a:rPr>
                <a:solidFill>
                  <a:srgbClr val="2C3841"/>
                </a:solidFill>
                <a:latin typeface="Corbel"/>
              </a:rPr>
              <a:pPr>
                <a:defRPr/>
              </a:pPr>
              <a:t>31</a:t>
            </a:fld>
            <a:endParaRPr dirty="0">
              <a:solidFill>
                <a:srgbClr val="2C3841"/>
              </a:solidFill>
              <a:latin typeface="Corbel"/>
            </a:endParaRPr>
          </a:p>
        </p:txBody>
      </p:sp>
      <p:sp>
        <p:nvSpPr>
          <p:cNvPr id="6" name="Header Placeholder 5"/>
          <p:cNvSpPr>
            <a:spLocks noGrp="1"/>
          </p:cNvSpPr>
          <p:nvPr>
            <p:ph type="hdr" sz="quarter" idx="12"/>
          </p:nvPr>
        </p:nvSpPr>
        <p:spPr/>
        <p:txBody>
          <a:bodyPr/>
          <a:lstStyle/>
          <a:p>
            <a:pPr>
              <a:defRPr/>
            </a:pPr>
            <a:r>
              <a:rPr lang="en-GB">
                <a:solidFill>
                  <a:srgbClr val="2C3841"/>
                </a:solidFill>
                <a:latin typeface="Corbel"/>
              </a:rPr>
              <a:t>Title of presentation (Insert &gt; Header &amp; Footer &gt; Notes and Handouts &gt; Header &gt; Apply to all)</a:t>
            </a:r>
            <a:endParaRPr lang="en-GB" dirty="0">
              <a:solidFill>
                <a:srgbClr val="2C3841"/>
              </a:solidFill>
              <a:latin typeface="Corbel"/>
            </a:endParaRPr>
          </a:p>
        </p:txBody>
      </p:sp>
    </p:spTree>
    <p:extLst>
      <p:ext uri="{BB962C8B-B14F-4D97-AF65-F5344CB8AC3E}">
        <p14:creationId xmlns:p14="http://schemas.microsoft.com/office/powerpoint/2010/main" val="8019778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A0FA48DF-F8F5-428E-8AF4-2449CE38D1C7}" type="slidenum">
              <a:rPr lang="en-GB" smtClean="0"/>
              <a:t>3</a:t>
            </a:fld>
            <a:endParaRPr lang="en-GB"/>
          </a:p>
        </p:txBody>
      </p:sp>
    </p:spTree>
    <p:extLst>
      <p:ext uri="{BB962C8B-B14F-4D97-AF65-F5344CB8AC3E}">
        <p14:creationId xmlns:p14="http://schemas.microsoft.com/office/powerpoint/2010/main" val="14623255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AE753FB-49C6-4DBB-9F3C-327BF3DD62A5}" type="slidenum">
              <a:rPr>
                <a:solidFill>
                  <a:srgbClr val="2C3841"/>
                </a:solidFill>
                <a:latin typeface="Corbel"/>
              </a:rPr>
              <a:pPr/>
              <a:t>5</a:t>
            </a:fld>
            <a:endParaRPr dirty="0">
              <a:solidFill>
                <a:srgbClr val="2C3841"/>
              </a:solidFill>
              <a:latin typeface="Corbel"/>
            </a:endParaRPr>
          </a:p>
        </p:txBody>
      </p:sp>
    </p:spTree>
    <p:extLst>
      <p:ext uri="{BB962C8B-B14F-4D97-AF65-F5344CB8AC3E}">
        <p14:creationId xmlns:p14="http://schemas.microsoft.com/office/powerpoint/2010/main" val="2507071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interconnectedness of the internet brings huge benefits to the world but also unrivalled opportunity for harm</a:t>
            </a:r>
          </a:p>
          <a:p>
            <a:endParaRPr lang="en-GB" dirty="0"/>
          </a:p>
          <a:p>
            <a:r>
              <a:rPr lang="en-GB" sz="1200" b="1" dirty="0"/>
              <a:t>DEFEND</a:t>
            </a:r>
            <a:r>
              <a:rPr lang="en-GB" sz="1200" dirty="0"/>
              <a:t> We have the means to defend the UK Academic</a:t>
            </a:r>
            <a:r>
              <a:rPr lang="en-GB" sz="1200" baseline="0" dirty="0"/>
              <a:t> sector and the </a:t>
            </a:r>
            <a:r>
              <a:rPr lang="en-GB" sz="1200" dirty="0"/>
              <a:t>NREN &amp; against evolving cyber threats, to respond effectively to incidents, to ensure UK networks, data and systems are protected and resilient. Our members have the knowledge and ability to defend themselves.</a:t>
            </a:r>
          </a:p>
          <a:p>
            <a:r>
              <a:rPr lang="en-GB" sz="1200" b="1" dirty="0"/>
              <a:t>DETER</a:t>
            </a:r>
            <a:r>
              <a:rPr lang="en-GB" sz="1200" dirty="0"/>
              <a:t> The UK will be a hard target for all forms of aggression in cyberspace. We detect, understand, investigate and disrupt hostile action taken against us, pursuing and prosecuting offenders. We have the means to take offensive action in cyberspace, should we choose to do so.</a:t>
            </a:r>
          </a:p>
          <a:p>
            <a:r>
              <a:rPr lang="en-GB" sz="1200" b="1" dirty="0"/>
              <a:t>DEVELOP</a:t>
            </a:r>
            <a:r>
              <a:rPr lang="en-GB" sz="1200" dirty="0"/>
              <a:t> We have an innovative, growing cyber security  development programme, underpinned by worldleading scientific research and development. Jisc have a self-sustaining pipeline of talent providing the skills to meet our national needs across the public and private sectors. Our cutting-edge analysis and expertise will enable the UK Sector to meet and overcome future threats and challenges.</a:t>
            </a:r>
          </a:p>
          <a:p>
            <a:endParaRPr lang="en-GB" dirty="0"/>
          </a:p>
          <a:p>
            <a:endParaRPr lang="en-GB" dirty="0"/>
          </a:p>
        </p:txBody>
      </p:sp>
      <p:sp>
        <p:nvSpPr>
          <p:cNvPr id="4" name="Slide Number Placeholder 3"/>
          <p:cNvSpPr>
            <a:spLocks noGrp="1"/>
          </p:cNvSpPr>
          <p:nvPr>
            <p:ph type="sldNum" idx="10"/>
          </p:nvPr>
        </p:nvSpPr>
        <p:spPr/>
        <p:txBody>
          <a:bodyPr/>
          <a:lstStyle/>
          <a:p>
            <a:pPr>
              <a:buSzPct val="25000"/>
            </a:pPr>
            <a:fld id="{00000000-1234-1234-1234-123412341234}" type="slidenum">
              <a:rPr sz="1200">
                <a:solidFill>
                  <a:srgbClr val="2C3841"/>
                </a:solidFill>
                <a:ea typeface="Calibri"/>
                <a:cs typeface="Calibri"/>
                <a:sym typeface="Calibri"/>
              </a:rPr>
              <a:pPr>
                <a:buSzPct val="25000"/>
              </a:pPr>
              <a:t>6</a:t>
            </a:fld>
            <a:endParaRPr sz="1200" dirty="0">
              <a:solidFill>
                <a:srgbClr val="2C3841"/>
              </a:solidFill>
              <a:ea typeface="Calibri"/>
              <a:cs typeface="Calibri"/>
              <a:sym typeface="Calibri"/>
            </a:endParaRPr>
          </a:p>
        </p:txBody>
      </p:sp>
    </p:spTree>
    <p:extLst>
      <p:ext uri="{BB962C8B-B14F-4D97-AF65-F5344CB8AC3E}">
        <p14:creationId xmlns:p14="http://schemas.microsoft.com/office/powerpoint/2010/main" val="3213373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AE753FB-49C6-4DBB-9F3C-327BF3DD62A5}" type="slidenum">
              <a:rPr>
                <a:solidFill>
                  <a:srgbClr val="2C3841"/>
                </a:solidFill>
                <a:latin typeface="Corbel"/>
              </a:rPr>
              <a:pPr/>
              <a:t>7</a:t>
            </a:fld>
            <a:endParaRPr dirty="0">
              <a:solidFill>
                <a:srgbClr val="2C3841"/>
              </a:solidFill>
              <a:latin typeface="Corbel"/>
            </a:endParaRPr>
          </a:p>
        </p:txBody>
      </p:sp>
    </p:spTree>
    <p:extLst>
      <p:ext uri="{BB962C8B-B14F-4D97-AF65-F5344CB8AC3E}">
        <p14:creationId xmlns:p14="http://schemas.microsoft.com/office/powerpoint/2010/main" val="28545919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Activities commonly recognised as security policy breaches are:</a:t>
            </a:r>
          </a:p>
          <a:p>
            <a:r>
              <a:rPr lang="en-GB" dirty="0"/>
              <a:t>attempts to gain unauthorised access to a system and/or to data</a:t>
            </a:r>
          </a:p>
          <a:p>
            <a:r>
              <a:rPr lang="en-GB" dirty="0"/>
              <a:t>the unauthorised use of systems and/or data</a:t>
            </a:r>
          </a:p>
          <a:p>
            <a:r>
              <a:rPr lang="en-GB" dirty="0"/>
              <a:t>modification of a system's firmware, software or hardware without the system-owner's consent</a:t>
            </a:r>
          </a:p>
          <a:p>
            <a:r>
              <a:rPr lang="en-GB" dirty="0"/>
              <a:t>malicious disruption and/or denial of service</a:t>
            </a:r>
          </a:p>
          <a:p>
            <a:r>
              <a:rPr lang="en-GB" dirty="0"/>
              <a:t>15189 incidents</a:t>
            </a:r>
          </a:p>
        </p:txBody>
      </p:sp>
      <p:sp>
        <p:nvSpPr>
          <p:cNvPr id="4" name="Slide Number Placeholder 3"/>
          <p:cNvSpPr>
            <a:spLocks noGrp="1"/>
          </p:cNvSpPr>
          <p:nvPr>
            <p:ph type="sldNum" sz="quarter" idx="10"/>
          </p:nvPr>
        </p:nvSpPr>
        <p:spPr/>
        <p:txBody>
          <a:bodyPr/>
          <a:lstStyle/>
          <a:p>
            <a:fld id="{2AE753FB-49C6-4DBB-9F3C-327BF3DD62A5}" type="slidenum">
              <a:rPr>
                <a:solidFill>
                  <a:srgbClr val="2C3841"/>
                </a:solidFill>
                <a:latin typeface="Corbel"/>
              </a:rPr>
              <a:pPr/>
              <a:t>8</a:t>
            </a:fld>
            <a:endParaRPr dirty="0">
              <a:solidFill>
                <a:srgbClr val="2C3841"/>
              </a:solidFill>
              <a:latin typeface="Corbel"/>
            </a:endParaRPr>
          </a:p>
        </p:txBody>
      </p:sp>
    </p:spTree>
    <p:extLst>
      <p:ext uri="{BB962C8B-B14F-4D97-AF65-F5344CB8AC3E}">
        <p14:creationId xmlns:p14="http://schemas.microsoft.com/office/powerpoint/2010/main" val="28773641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47.4% of</a:t>
            </a:r>
            <a:r>
              <a:rPr lang="en-GB" baseline="0" dirty="0"/>
              <a:t> Total UK Crime is Cyber Crime</a:t>
            </a:r>
          </a:p>
          <a:p>
            <a:endParaRPr lang="en-GB" baseline="0" dirty="0"/>
          </a:p>
          <a:p>
            <a:r>
              <a:rPr lang="en-GB" baseline="0" dirty="0"/>
              <a:t>30.5% cyber enabled</a:t>
            </a:r>
          </a:p>
          <a:p>
            <a:r>
              <a:rPr lang="en-GB" baseline="0" dirty="0"/>
              <a:t>16.9% Cyber dependent</a:t>
            </a:r>
          </a:p>
          <a:p>
            <a:endParaRPr lang="en-GB" baseline="0" dirty="0"/>
          </a:p>
          <a:p>
            <a:r>
              <a:rPr lang="en-GB" baseline="0" dirty="0"/>
              <a:t>Source ONS</a:t>
            </a:r>
            <a:endParaRPr lang="en-GB" dirty="0"/>
          </a:p>
          <a:p>
            <a:endParaRPr lang="en-GB" dirty="0"/>
          </a:p>
        </p:txBody>
      </p:sp>
      <p:sp>
        <p:nvSpPr>
          <p:cNvPr id="4" name="Slide Number Placeholder 3"/>
          <p:cNvSpPr>
            <a:spLocks noGrp="1"/>
          </p:cNvSpPr>
          <p:nvPr>
            <p:ph type="sldNum" sz="quarter" idx="10"/>
          </p:nvPr>
        </p:nvSpPr>
        <p:spPr/>
        <p:txBody>
          <a:bodyPr/>
          <a:lstStyle/>
          <a:p>
            <a:fld id="{2AE753FB-49C6-4DBB-9F3C-327BF3DD62A5}" type="slidenum">
              <a:rPr>
                <a:solidFill>
                  <a:srgbClr val="2C3841"/>
                </a:solidFill>
                <a:latin typeface="Corbel"/>
              </a:rPr>
              <a:pPr/>
              <a:t>9</a:t>
            </a:fld>
            <a:endParaRPr dirty="0">
              <a:solidFill>
                <a:srgbClr val="2C3841"/>
              </a:solidFill>
              <a:latin typeface="Corbel"/>
            </a:endParaRPr>
          </a:p>
        </p:txBody>
      </p:sp>
    </p:spTree>
    <p:extLst>
      <p:ext uri="{BB962C8B-B14F-4D97-AF65-F5344CB8AC3E}">
        <p14:creationId xmlns:p14="http://schemas.microsoft.com/office/powerpoint/2010/main" val="12175435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50" y="1316038"/>
            <a:ext cx="6324600" cy="3559175"/>
          </a:xfrm>
        </p:spPr>
      </p:sp>
      <p:sp>
        <p:nvSpPr>
          <p:cNvPr id="3" name="Notes Placeholder 2"/>
          <p:cNvSpPr>
            <a:spLocks noGrp="1"/>
          </p:cNvSpPr>
          <p:nvPr>
            <p:ph type="body" idx="1"/>
          </p:nvPr>
        </p:nvSpPr>
        <p:spPr/>
        <p:txBody>
          <a:bodyPr/>
          <a:lstStyle/>
          <a:p>
            <a:pPr marL="0" indent="0" defTabSz="898192" fontAlgn="auto">
              <a:lnSpc>
                <a:spcPct val="100000"/>
              </a:lnSpc>
              <a:spcBef>
                <a:spcPts val="0"/>
              </a:spcBef>
              <a:spcAft>
                <a:spcPts val="0"/>
              </a:spcAft>
              <a:buClrTx/>
              <a:buSzTx/>
              <a:buNone/>
              <a:defRPr/>
            </a:pPr>
            <a:r>
              <a:rPr lang="en-GB" sz="1200" dirty="0">
                <a:solidFill>
                  <a:prstClr val="black"/>
                </a:solidFill>
              </a:rPr>
              <a:t>The threat landscape is evolving rapidly </a:t>
            </a:r>
          </a:p>
          <a:p>
            <a:pPr marL="0" indent="0" defTabSz="898192" fontAlgn="auto">
              <a:lnSpc>
                <a:spcPct val="100000"/>
              </a:lnSpc>
              <a:spcBef>
                <a:spcPts val="0"/>
              </a:spcBef>
              <a:spcAft>
                <a:spcPts val="0"/>
              </a:spcAft>
              <a:buClrTx/>
              <a:buSzTx/>
              <a:buNone/>
              <a:defRPr/>
            </a:pPr>
            <a:r>
              <a:rPr lang="en-GB" sz="1200" dirty="0">
                <a:solidFill>
                  <a:prstClr val="black"/>
                </a:solidFill>
              </a:rPr>
              <a:t>Collaboration with peer organizations is vital</a:t>
            </a:r>
          </a:p>
          <a:p>
            <a:pPr marL="0" indent="0" defTabSz="898192" fontAlgn="auto">
              <a:lnSpc>
                <a:spcPct val="100000"/>
              </a:lnSpc>
              <a:spcBef>
                <a:spcPts val="0"/>
              </a:spcBef>
              <a:spcAft>
                <a:spcPts val="0"/>
              </a:spcAft>
              <a:buClrTx/>
              <a:buSzTx/>
              <a:buNone/>
              <a:defRPr/>
            </a:pPr>
            <a:r>
              <a:rPr lang="en-GB" sz="1200" dirty="0">
                <a:solidFill>
                  <a:prstClr val="black"/>
                </a:solidFill>
              </a:rPr>
              <a:t>Determine core competencies, perform functions that you do well, outsource others </a:t>
            </a:r>
          </a:p>
          <a:p>
            <a:pPr marL="0" indent="0" defTabSz="898192" fontAlgn="auto">
              <a:lnSpc>
                <a:spcPct val="100000"/>
              </a:lnSpc>
              <a:spcBef>
                <a:spcPts val="0"/>
              </a:spcBef>
              <a:spcAft>
                <a:spcPts val="0"/>
              </a:spcAft>
              <a:buClrTx/>
              <a:buSzTx/>
              <a:buNone/>
              <a:defRPr/>
            </a:pPr>
            <a:r>
              <a:rPr lang="en-GB" sz="1200" dirty="0">
                <a:solidFill>
                  <a:prstClr val="black"/>
                </a:solidFill>
              </a:rPr>
              <a:t>Some security functions must be done in partnership with your service provider(s)</a:t>
            </a:r>
          </a:p>
          <a:p>
            <a:pPr marL="0" indent="0" defTabSz="898192" fontAlgn="auto">
              <a:lnSpc>
                <a:spcPct val="100000"/>
              </a:lnSpc>
              <a:spcBef>
                <a:spcPts val="0"/>
              </a:spcBef>
              <a:spcAft>
                <a:spcPts val="0"/>
              </a:spcAft>
              <a:buClrTx/>
              <a:buSzTx/>
              <a:buNone/>
              <a:defRPr/>
            </a:pPr>
            <a:r>
              <a:rPr lang="en-GB" sz="1200" dirty="0">
                <a:solidFill>
                  <a:prstClr val="black"/>
                </a:solidFill>
              </a:rPr>
              <a:t>Take advantage of government resources: standards, programs, events, consortiums, services</a:t>
            </a:r>
          </a:p>
          <a:p>
            <a:pPr marL="0" indent="0" defTabSz="898192" fontAlgn="auto">
              <a:lnSpc>
                <a:spcPct val="100000"/>
              </a:lnSpc>
              <a:spcBef>
                <a:spcPts val="0"/>
              </a:spcBef>
              <a:spcAft>
                <a:spcPts val="0"/>
              </a:spcAft>
              <a:buClrTx/>
              <a:buSzTx/>
              <a:buNone/>
              <a:defRPr/>
            </a:pPr>
            <a:r>
              <a:rPr lang="en-GB" sz="1200" dirty="0">
                <a:solidFill>
                  <a:prstClr val="black"/>
                </a:solidFill>
              </a:rPr>
              <a:t>Information sharing partnerships are essential </a:t>
            </a:r>
          </a:p>
          <a:p>
            <a:endParaRPr lang="en-GB" dirty="0"/>
          </a:p>
        </p:txBody>
      </p:sp>
      <p:sp>
        <p:nvSpPr>
          <p:cNvPr id="4" name="Slide Number Placeholder 3"/>
          <p:cNvSpPr>
            <a:spLocks noGrp="1"/>
          </p:cNvSpPr>
          <p:nvPr>
            <p:ph type="sldNum" sz="quarter" idx="10"/>
          </p:nvPr>
        </p:nvSpPr>
        <p:spPr/>
        <p:txBody>
          <a:bodyPr/>
          <a:lstStyle/>
          <a:p>
            <a:fld id="{0D722F17-21A6-4604-9E74-52A16EE8993F}" type="slidenum">
              <a:rPr>
                <a:solidFill>
                  <a:prstClr val="black"/>
                </a:solidFill>
              </a:rPr>
              <a:pPr/>
              <a:t>16</a:t>
            </a:fld>
            <a:endParaRPr>
              <a:solidFill>
                <a:prstClr val="black"/>
              </a:solidFill>
            </a:endParaRPr>
          </a:p>
        </p:txBody>
      </p:sp>
    </p:spTree>
    <p:extLst>
      <p:ext uri="{BB962C8B-B14F-4D97-AF65-F5344CB8AC3E}">
        <p14:creationId xmlns:p14="http://schemas.microsoft.com/office/powerpoint/2010/main" val="17949092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681205">
              <a:spcBef>
                <a:spcPts val="447"/>
              </a:spcBef>
              <a:buNone/>
              <a:defRPr/>
            </a:pPr>
            <a:r>
              <a:rPr lang="en-GB" dirty="0"/>
              <a:t>Recent </a:t>
            </a:r>
            <a:r>
              <a:rPr lang="en-GB" dirty="0" err="1"/>
              <a:t>rasnsomware</a:t>
            </a:r>
            <a:endParaRPr lang="en-GB" dirty="0"/>
          </a:p>
          <a:p>
            <a:pPr marL="107227" indent="-107227" defTabSz="681205">
              <a:spcBef>
                <a:spcPts val="447"/>
              </a:spcBef>
              <a:defRPr/>
            </a:pPr>
            <a:r>
              <a:rPr lang="en-GB" dirty="0"/>
              <a:t>Wannacry</a:t>
            </a:r>
            <a:r>
              <a:rPr lang="en-GB" baseline="0" dirty="0"/>
              <a:t> 0 infections reported</a:t>
            </a:r>
          </a:p>
          <a:p>
            <a:pPr marL="107227" indent="-107227" defTabSz="681205">
              <a:spcBef>
                <a:spcPts val="447"/>
              </a:spcBef>
              <a:defRPr/>
            </a:pPr>
            <a:r>
              <a:rPr lang="en-GB" dirty="0"/>
              <a:t>Recent malvertising attack first</a:t>
            </a:r>
            <a:r>
              <a:rPr lang="en-GB" baseline="0" dirty="0"/>
              <a:t> reported by UCL</a:t>
            </a:r>
          </a:p>
          <a:p>
            <a:pPr marL="107227" indent="-107227" defTabSz="681205">
              <a:spcBef>
                <a:spcPts val="447"/>
              </a:spcBef>
              <a:defRPr/>
            </a:pPr>
            <a:r>
              <a:rPr lang="en-GB" baseline="0" dirty="0" err="1"/>
              <a:t>Petya</a:t>
            </a:r>
            <a:r>
              <a:rPr lang="en-GB" baseline="0" dirty="0"/>
              <a:t>/not </a:t>
            </a:r>
            <a:r>
              <a:rPr lang="en-GB" baseline="0" dirty="0" err="1"/>
              <a:t>petya</a:t>
            </a:r>
            <a:endParaRPr lang="en-GB" baseline="0" dirty="0"/>
          </a:p>
          <a:p>
            <a:pPr marL="107227" indent="-107227" defTabSz="681205">
              <a:spcBef>
                <a:spcPts val="447"/>
              </a:spcBef>
              <a:defRPr/>
            </a:pPr>
            <a:r>
              <a:rPr lang="en-GB" baseline="0" dirty="0"/>
              <a:t>Information provided to IT Directors by Jisc Security Director on how to protect institutions from each attack vector and what to do if site infected</a:t>
            </a:r>
            <a:endParaRPr lang="en-GB" dirty="0"/>
          </a:p>
          <a:p>
            <a:pPr marL="107227" indent="-107227" defTabSz="681205">
              <a:spcBef>
                <a:spcPts val="447"/>
              </a:spcBef>
              <a:defRPr/>
            </a:pPr>
            <a:r>
              <a:rPr lang="en-GB" dirty="0"/>
              <a:t> updates provided to </a:t>
            </a:r>
            <a:r>
              <a:rPr lang="en-GB" b="1" dirty="0"/>
              <a:t>Ian Coates</a:t>
            </a:r>
            <a:br>
              <a:rPr lang="en-GB" b="1" dirty="0"/>
            </a:br>
            <a:r>
              <a:rPr lang="en-GB" dirty="0"/>
              <a:t>Director, Higher Education Strategy &amp; Policy </a:t>
            </a:r>
            <a:br>
              <a:rPr lang="en-GB" dirty="0"/>
            </a:br>
            <a:r>
              <a:rPr lang="en-GB" b="1" dirty="0"/>
              <a:t>Mob:</a:t>
            </a:r>
            <a:r>
              <a:rPr lang="en-GB" dirty="0"/>
              <a:t> 07824 596797 </a:t>
            </a:r>
            <a:br>
              <a:rPr lang="en-GB" b="1" dirty="0"/>
            </a:br>
            <a:r>
              <a:rPr lang="en-GB" u="sng" dirty="0">
                <a:hlinkClick r:id="rId3"/>
              </a:rPr>
              <a:t>www.gov.uk/dfe</a:t>
            </a:r>
            <a:r>
              <a:rPr lang="en-GB" dirty="0"/>
              <a:t>  </a:t>
            </a:r>
          </a:p>
          <a:p>
            <a:endParaRPr lang="en-GB" dirty="0"/>
          </a:p>
        </p:txBody>
      </p:sp>
      <p:sp>
        <p:nvSpPr>
          <p:cNvPr id="4" name="Date Placeholder 3"/>
          <p:cNvSpPr>
            <a:spLocks noGrp="1"/>
          </p:cNvSpPr>
          <p:nvPr>
            <p:ph type="dt" idx="10"/>
          </p:nvPr>
        </p:nvSpPr>
        <p:spPr/>
        <p:txBody>
          <a:bodyPr/>
          <a:lstStyle/>
          <a:p>
            <a:pPr>
              <a:defRPr/>
            </a:pPr>
            <a:fld id="{A8FB42A1-31C6-4A58-B373-F4C7B08FF574}" type="datetime1">
              <a:rPr lang="en-GB">
                <a:solidFill>
                  <a:srgbClr val="2C3841"/>
                </a:solidFill>
                <a:latin typeface="Corbel"/>
              </a:rPr>
              <a:pPr>
                <a:defRPr/>
              </a:pPr>
              <a:t>21/11/2017</a:t>
            </a:fld>
            <a:endParaRPr lang="en-GB">
              <a:solidFill>
                <a:srgbClr val="2C3841"/>
              </a:solidFill>
              <a:latin typeface="Corbel"/>
            </a:endParaRPr>
          </a:p>
        </p:txBody>
      </p:sp>
      <p:sp>
        <p:nvSpPr>
          <p:cNvPr id="5" name="Slide Number Placeholder 4"/>
          <p:cNvSpPr>
            <a:spLocks noGrp="1"/>
          </p:cNvSpPr>
          <p:nvPr>
            <p:ph type="sldNum" sz="quarter" idx="11"/>
          </p:nvPr>
        </p:nvSpPr>
        <p:spPr/>
        <p:txBody>
          <a:bodyPr/>
          <a:lstStyle/>
          <a:p>
            <a:pPr>
              <a:defRPr/>
            </a:pPr>
            <a:fld id="{0194BAEE-0874-49D0-BCE0-F71E69D5803D}" type="slidenum">
              <a:rPr>
                <a:solidFill>
                  <a:srgbClr val="2C3841"/>
                </a:solidFill>
                <a:latin typeface="Corbel"/>
              </a:rPr>
              <a:pPr>
                <a:defRPr/>
              </a:pPr>
              <a:t>17</a:t>
            </a:fld>
            <a:endParaRPr dirty="0">
              <a:solidFill>
                <a:srgbClr val="2C3841"/>
              </a:solidFill>
              <a:latin typeface="Corbel"/>
            </a:endParaRPr>
          </a:p>
        </p:txBody>
      </p:sp>
      <p:sp>
        <p:nvSpPr>
          <p:cNvPr id="6" name="Header Placeholder 5"/>
          <p:cNvSpPr>
            <a:spLocks noGrp="1"/>
          </p:cNvSpPr>
          <p:nvPr>
            <p:ph type="hdr" sz="quarter" idx="12"/>
          </p:nvPr>
        </p:nvSpPr>
        <p:spPr/>
        <p:txBody>
          <a:bodyPr/>
          <a:lstStyle/>
          <a:p>
            <a:pPr>
              <a:defRPr/>
            </a:pPr>
            <a:r>
              <a:rPr lang="en-GB">
                <a:solidFill>
                  <a:srgbClr val="2C3841"/>
                </a:solidFill>
                <a:latin typeface="Corbel"/>
              </a:rPr>
              <a:t>Title of presentation (Insert &gt; Header &amp; Footer &gt; Notes and Handouts &gt; Header &gt; Apply to all)</a:t>
            </a:r>
          </a:p>
        </p:txBody>
      </p:sp>
    </p:spTree>
    <p:extLst>
      <p:ext uri="{BB962C8B-B14F-4D97-AF65-F5344CB8AC3E}">
        <p14:creationId xmlns:p14="http://schemas.microsoft.com/office/powerpoint/2010/main" val="38084831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r>
              <a:rPr lang="en-US"/>
              <a:t>07 December 2017</a:t>
            </a:r>
            <a:endParaRPr lang="en-GB"/>
          </a:p>
        </p:txBody>
      </p:sp>
      <p:sp>
        <p:nvSpPr>
          <p:cNvPr id="5" name="Footer Placeholder 4"/>
          <p:cNvSpPr>
            <a:spLocks noGrp="1"/>
          </p:cNvSpPr>
          <p:nvPr>
            <p:ph type="ftr" sz="quarter" idx="11"/>
          </p:nvPr>
        </p:nvSpPr>
        <p:spPr/>
        <p:txBody>
          <a:bodyPr/>
          <a:lstStyle/>
          <a:p>
            <a:r>
              <a:rPr lang="en-GB"/>
              <a:t>PCS Digital Health Event 2017</a:t>
            </a:r>
          </a:p>
        </p:txBody>
      </p:sp>
      <p:sp>
        <p:nvSpPr>
          <p:cNvPr id="6" name="Slide Number Placeholder 5"/>
          <p:cNvSpPr>
            <a:spLocks noGrp="1"/>
          </p:cNvSpPr>
          <p:nvPr>
            <p:ph type="sldNum" sz="quarter" idx="12"/>
          </p:nvPr>
        </p:nvSpPr>
        <p:spPr/>
        <p:txBody>
          <a:bodyPr/>
          <a:lstStyle/>
          <a:p>
            <a:fld id="{188F323E-B390-4A0A-8E9C-948BD16EB88A}" type="slidenum">
              <a:rPr lang="en-GB" smtClean="0"/>
              <a:t>‹#›</a:t>
            </a:fld>
            <a:endParaRPr lang="en-GB"/>
          </a:p>
        </p:txBody>
      </p:sp>
    </p:spTree>
    <p:extLst>
      <p:ext uri="{BB962C8B-B14F-4D97-AF65-F5344CB8AC3E}">
        <p14:creationId xmlns:p14="http://schemas.microsoft.com/office/powerpoint/2010/main" val="31908097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r>
              <a:rPr lang="en-US"/>
              <a:t>07 December 2017</a:t>
            </a:r>
            <a:endParaRPr lang="en-GB"/>
          </a:p>
        </p:txBody>
      </p:sp>
      <p:sp>
        <p:nvSpPr>
          <p:cNvPr id="5" name="Footer Placeholder 4"/>
          <p:cNvSpPr>
            <a:spLocks noGrp="1"/>
          </p:cNvSpPr>
          <p:nvPr>
            <p:ph type="ftr" sz="quarter" idx="11"/>
          </p:nvPr>
        </p:nvSpPr>
        <p:spPr/>
        <p:txBody>
          <a:bodyPr/>
          <a:lstStyle/>
          <a:p>
            <a:r>
              <a:rPr lang="en-GB"/>
              <a:t>PCS Digital Health Event 2017</a:t>
            </a:r>
          </a:p>
        </p:txBody>
      </p:sp>
      <p:sp>
        <p:nvSpPr>
          <p:cNvPr id="6" name="Slide Number Placeholder 5"/>
          <p:cNvSpPr>
            <a:spLocks noGrp="1"/>
          </p:cNvSpPr>
          <p:nvPr>
            <p:ph type="sldNum" sz="quarter" idx="12"/>
          </p:nvPr>
        </p:nvSpPr>
        <p:spPr/>
        <p:txBody>
          <a:bodyPr/>
          <a:lstStyle/>
          <a:p>
            <a:fld id="{188F323E-B390-4A0A-8E9C-948BD16EB88A}" type="slidenum">
              <a:rPr lang="en-GB" smtClean="0"/>
              <a:t>‹#›</a:t>
            </a:fld>
            <a:endParaRPr lang="en-GB"/>
          </a:p>
        </p:txBody>
      </p:sp>
    </p:spTree>
    <p:extLst>
      <p:ext uri="{BB962C8B-B14F-4D97-AF65-F5344CB8AC3E}">
        <p14:creationId xmlns:p14="http://schemas.microsoft.com/office/powerpoint/2010/main" val="22688498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r>
              <a:rPr lang="en-US"/>
              <a:t>07 December 2017</a:t>
            </a:r>
            <a:endParaRPr lang="en-GB"/>
          </a:p>
        </p:txBody>
      </p:sp>
      <p:sp>
        <p:nvSpPr>
          <p:cNvPr id="5" name="Footer Placeholder 4"/>
          <p:cNvSpPr>
            <a:spLocks noGrp="1"/>
          </p:cNvSpPr>
          <p:nvPr>
            <p:ph type="ftr" sz="quarter" idx="11"/>
          </p:nvPr>
        </p:nvSpPr>
        <p:spPr/>
        <p:txBody>
          <a:bodyPr/>
          <a:lstStyle/>
          <a:p>
            <a:r>
              <a:rPr lang="en-GB"/>
              <a:t>PCS Digital Health Event 2017</a:t>
            </a:r>
          </a:p>
        </p:txBody>
      </p:sp>
      <p:sp>
        <p:nvSpPr>
          <p:cNvPr id="6" name="Slide Number Placeholder 5"/>
          <p:cNvSpPr>
            <a:spLocks noGrp="1"/>
          </p:cNvSpPr>
          <p:nvPr>
            <p:ph type="sldNum" sz="quarter" idx="12"/>
          </p:nvPr>
        </p:nvSpPr>
        <p:spPr/>
        <p:txBody>
          <a:bodyPr/>
          <a:lstStyle/>
          <a:p>
            <a:fld id="{188F323E-B390-4A0A-8E9C-948BD16EB88A}" type="slidenum">
              <a:rPr lang="en-GB" smtClean="0"/>
              <a:t>‹#›</a:t>
            </a:fld>
            <a:endParaRPr lang="en-GB"/>
          </a:p>
        </p:txBody>
      </p:sp>
    </p:spTree>
    <p:extLst>
      <p:ext uri="{BB962C8B-B14F-4D97-AF65-F5344CB8AC3E}">
        <p14:creationId xmlns:p14="http://schemas.microsoft.com/office/powerpoint/2010/main" val="42425048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Jisc Title Slide">
    <p:spTree>
      <p:nvGrpSpPr>
        <p:cNvPr id="1" name=""/>
        <p:cNvGrpSpPr/>
        <p:nvPr/>
      </p:nvGrpSpPr>
      <p:grpSpPr>
        <a:xfrm>
          <a:off x="0" y="0"/>
          <a:ext cx="0" cy="0"/>
          <a:chOff x="0" y="0"/>
          <a:chExt cx="0" cy="0"/>
        </a:xfrm>
      </p:grpSpPr>
      <p:sp>
        <p:nvSpPr>
          <p:cNvPr id="27" name="Picture Placeholder 26"/>
          <p:cNvSpPr>
            <a:spLocks noGrp="1"/>
          </p:cNvSpPr>
          <p:nvPr>
            <p:ph type="pic" sz="quarter" idx="10"/>
          </p:nvPr>
        </p:nvSpPr>
        <p:spPr>
          <a:xfrm>
            <a:off x="0" y="0"/>
            <a:ext cx="12192000" cy="6864000"/>
          </a:xfrm>
        </p:spPr>
        <p:txBody>
          <a:bodyPr>
            <a:normAutofit/>
          </a:bodyPr>
          <a:lstStyle>
            <a:lvl1pPr marL="0" indent="0">
              <a:buNone/>
              <a:defRPr sz="1351"/>
            </a:lvl1pPr>
          </a:lstStyle>
          <a:p>
            <a:endParaRPr lang="en-GB" dirty="0"/>
          </a:p>
        </p:txBody>
      </p:sp>
      <p:sp>
        <p:nvSpPr>
          <p:cNvPr id="3" name="Subtitle 2"/>
          <p:cNvSpPr>
            <a:spLocks noGrp="1"/>
          </p:cNvSpPr>
          <p:nvPr>
            <p:ph type="subTitle" idx="1" hasCustomPrompt="1"/>
          </p:nvPr>
        </p:nvSpPr>
        <p:spPr>
          <a:xfrm>
            <a:off x="1920000" y="5131324"/>
            <a:ext cx="9960000" cy="145509"/>
          </a:xfrm>
        </p:spPr>
        <p:txBody>
          <a:bodyPr>
            <a:spAutoFit/>
          </a:bodyPr>
          <a:lstStyle>
            <a:lvl1pPr marL="0" marR="0" indent="0" algn="l" defTabSz="342883" rtl="0" eaLnBrk="1" fontAlgn="auto" latinLnBrk="0" hangingPunct="1">
              <a:lnSpc>
                <a:spcPct val="90000"/>
              </a:lnSpc>
              <a:spcBef>
                <a:spcPts val="900"/>
              </a:spcBef>
              <a:spcAft>
                <a:spcPts val="0"/>
              </a:spcAft>
              <a:buClr>
                <a:srgbClr val="DE481C"/>
              </a:buClr>
              <a:buSzPct val="120000"/>
              <a:buFont typeface="Lucida Grande"/>
              <a:buNone/>
              <a:tabLst/>
              <a:defRPr sz="1051" baseline="0">
                <a:solidFill>
                  <a:schemeClr val="bg1"/>
                </a:solidFill>
              </a:defRPr>
            </a:lvl1pPr>
            <a:lvl2pPr marL="342883" indent="0" algn="ctr">
              <a:buNone/>
              <a:defRPr>
                <a:solidFill>
                  <a:schemeClr val="tx1">
                    <a:tint val="75000"/>
                  </a:schemeClr>
                </a:solidFill>
              </a:defRPr>
            </a:lvl2pPr>
            <a:lvl3pPr marL="685767" indent="0" algn="ctr">
              <a:buNone/>
              <a:defRPr>
                <a:solidFill>
                  <a:schemeClr val="tx1">
                    <a:tint val="75000"/>
                  </a:schemeClr>
                </a:solidFill>
              </a:defRPr>
            </a:lvl3pPr>
            <a:lvl4pPr marL="1028649" indent="0" algn="ctr">
              <a:buNone/>
              <a:defRPr>
                <a:solidFill>
                  <a:schemeClr val="tx1">
                    <a:tint val="75000"/>
                  </a:schemeClr>
                </a:solidFill>
              </a:defRPr>
            </a:lvl4pPr>
            <a:lvl5pPr marL="1371532" indent="0" algn="ctr">
              <a:buNone/>
              <a:defRPr>
                <a:solidFill>
                  <a:schemeClr val="tx1">
                    <a:tint val="75000"/>
                  </a:schemeClr>
                </a:solidFill>
              </a:defRPr>
            </a:lvl5pPr>
            <a:lvl6pPr marL="1714414" indent="0" algn="ctr">
              <a:buNone/>
              <a:defRPr>
                <a:solidFill>
                  <a:schemeClr val="tx1">
                    <a:tint val="75000"/>
                  </a:schemeClr>
                </a:solidFill>
              </a:defRPr>
            </a:lvl6pPr>
            <a:lvl7pPr marL="2057298" indent="0" algn="ctr">
              <a:buNone/>
              <a:defRPr>
                <a:solidFill>
                  <a:schemeClr val="tx1">
                    <a:tint val="75000"/>
                  </a:schemeClr>
                </a:solidFill>
              </a:defRPr>
            </a:lvl7pPr>
            <a:lvl8pPr marL="2400180" indent="0" algn="ctr">
              <a:buNone/>
              <a:defRPr>
                <a:solidFill>
                  <a:schemeClr val="tx1">
                    <a:tint val="75000"/>
                  </a:schemeClr>
                </a:solidFill>
              </a:defRPr>
            </a:lvl8pPr>
            <a:lvl9pPr marL="2743063" indent="0" algn="ctr">
              <a:buNone/>
              <a:defRPr>
                <a:solidFill>
                  <a:schemeClr val="tx1">
                    <a:tint val="75000"/>
                  </a:schemeClr>
                </a:solidFill>
              </a:defRPr>
            </a:lvl9pPr>
          </a:lstStyle>
          <a:p>
            <a:r>
              <a:rPr lang="en-GB" dirty="0"/>
              <a:t>Click to edit presentation subtitle</a:t>
            </a:r>
          </a:p>
        </p:txBody>
      </p:sp>
      <p:sp>
        <p:nvSpPr>
          <p:cNvPr id="25" name="Title 24"/>
          <p:cNvSpPr>
            <a:spLocks noGrp="1"/>
          </p:cNvSpPr>
          <p:nvPr>
            <p:ph type="title" hasCustomPrompt="1"/>
          </p:nvPr>
        </p:nvSpPr>
        <p:spPr>
          <a:xfrm>
            <a:off x="1920000" y="4560776"/>
            <a:ext cx="9960000" cy="502701"/>
          </a:xfrm>
        </p:spPr>
        <p:txBody>
          <a:bodyPr anchor="t" anchorCtr="0">
            <a:normAutofit/>
          </a:bodyPr>
          <a:lstStyle>
            <a:lvl1pPr algn="l">
              <a:lnSpc>
                <a:spcPct val="85000"/>
              </a:lnSpc>
              <a:defRPr sz="2100" b="1" i="0">
                <a:solidFill>
                  <a:srgbClr val="FFFFFF"/>
                </a:solidFill>
              </a:defRPr>
            </a:lvl1pPr>
          </a:lstStyle>
          <a:p>
            <a:r>
              <a:rPr lang="en-GB" dirty="0"/>
              <a:t>Click to edit presentation title</a:t>
            </a:r>
          </a:p>
        </p:txBody>
      </p:sp>
      <p:sp>
        <p:nvSpPr>
          <p:cNvPr id="4" name="Text Placeholder 3"/>
          <p:cNvSpPr>
            <a:spLocks noGrp="1"/>
          </p:cNvSpPr>
          <p:nvPr>
            <p:ph type="body" sz="quarter" idx="11" hasCustomPrompt="1"/>
          </p:nvPr>
        </p:nvSpPr>
        <p:spPr>
          <a:xfrm>
            <a:off x="0" y="4737600"/>
            <a:ext cx="1372800" cy="244800"/>
          </a:xfrm>
        </p:spPr>
        <p:txBody>
          <a:bodyPr>
            <a:normAutofit/>
          </a:bodyPr>
          <a:lstStyle>
            <a:lvl1pPr marL="0" indent="0" algn="r">
              <a:buNone/>
              <a:defRPr sz="900">
                <a:solidFill>
                  <a:schemeClr val="bg1"/>
                </a:solidFill>
              </a:defRPr>
            </a:lvl1pPr>
          </a:lstStyle>
          <a:p>
            <a:pPr lvl="0"/>
            <a:fld id="{C750183E-5AE1-DC40-89B1-1CBB18EE30C8}" type="datetime1">
              <a:rPr lang="en-GB" smtClean="0"/>
              <a:t>14/10/2013</a:t>
            </a:fld>
            <a:endParaRPr lang="en-GB" dirty="0"/>
          </a:p>
        </p:txBody>
      </p:sp>
    </p:spTree>
    <p:extLst>
      <p:ext uri="{BB962C8B-B14F-4D97-AF65-F5344CB8AC3E}">
        <p14:creationId xmlns:p14="http://schemas.microsoft.com/office/powerpoint/2010/main" val="9326559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Heading + Core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GB" noProof="0" dirty="0"/>
          </a:p>
        </p:txBody>
      </p:sp>
      <p:sp>
        <p:nvSpPr>
          <p:cNvPr id="7" name="Content Placeholder 6"/>
          <p:cNvSpPr>
            <a:spLocks noGrp="1"/>
          </p:cNvSpPr>
          <p:nvPr>
            <p:ph sz="quarter" idx="13"/>
          </p:nvPr>
        </p:nvSpPr>
        <p:spPr>
          <a:xfrm>
            <a:off x="287869" y="1845734"/>
            <a:ext cx="11616264" cy="4464049"/>
          </a:xfrm>
        </p:spPr>
        <p:txBody>
          <a:bodyPr>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8" name="Text Placeholder 7"/>
          <p:cNvSpPr>
            <a:spLocks noGrp="1"/>
          </p:cNvSpPr>
          <p:nvPr>
            <p:ph type="body" sz="quarter" idx="14"/>
          </p:nvPr>
        </p:nvSpPr>
        <p:spPr>
          <a:xfrm>
            <a:off x="287867" y="1172633"/>
            <a:ext cx="11569701" cy="517064"/>
          </a:xfrm>
        </p:spPr>
        <p:txBody>
          <a:bodyPr>
            <a:spAutoFit/>
          </a:bodyPr>
          <a:lstStyle>
            <a:lvl1pPr marL="0" indent="0">
              <a:buNone/>
              <a:defRPr b="1"/>
            </a:lvl1pPr>
          </a:lstStyle>
          <a:p>
            <a:pPr lvl="0"/>
            <a:r>
              <a:rPr lang="en-US" noProof="0"/>
              <a:t>Click to edit Master text styles</a:t>
            </a:r>
          </a:p>
        </p:txBody>
      </p:sp>
      <p:sp>
        <p:nvSpPr>
          <p:cNvPr id="5" name="Date Placeholder 3"/>
          <p:cNvSpPr>
            <a:spLocks noGrp="1"/>
          </p:cNvSpPr>
          <p:nvPr>
            <p:ph type="dt" sz="half" idx="15"/>
          </p:nvPr>
        </p:nvSpPr>
        <p:spPr/>
        <p:txBody>
          <a:bodyPr/>
          <a:lstStyle>
            <a:lvl1pPr>
              <a:defRPr/>
            </a:lvl1pPr>
          </a:lstStyle>
          <a:p>
            <a:pPr>
              <a:defRPr/>
            </a:pPr>
            <a:r>
              <a:rPr lang="en-US"/>
              <a:t>07 December 2017</a:t>
            </a:r>
            <a:endParaRPr lang="en-GB" dirty="0"/>
          </a:p>
        </p:txBody>
      </p:sp>
      <p:sp>
        <p:nvSpPr>
          <p:cNvPr id="6" name="Footer Placeholder 4"/>
          <p:cNvSpPr>
            <a:spLocks noGrp="1"/>
          </p:cNvSpPr>
          <p:nvPr>
            <p:ph type="ftr" sz="quarter" idx="16"/>
          </p:nvPr>
        </p:nvSpPr>
        <p:spPr/>
        <p:txBody>
          <a:bodyPr/>
          <a:lstStyle>
            <a:lvl1pPr>
              <a:defRPr/>
            </a:lvl1pPr>
          </a:lstStyle>
          <a:p>
            <a:pPr>
              <a:defRPr/>
            </a:pPr>
            <a:r>
              <a:rPr lang="en-GB"/>
              <a:t>PCS Digital Health Event 2017</a:t>
            </a:r>
            <a:endParaRPr lang="en-GB" dirty="0"/>
          </a:p>
        </p:txBody>
      </p:sp>
      <p:sp>
        <p:nvSpPr>
          <p:cNvPr id="9" name="Slide Number Placeholder 5"/>
          <p:cNvSpPr>
            <a:spLocks noGrp="1"/>
          </p:cNvSpPr>
          <p:nvPr>
            <p:ph type="sldNum" sz="quarter" idx="17"/>
          </p:nvPr>
        </p:nvSpPr>
        <p:spPr/>
        <p:txBody>
          <a:bodyPr/>
          <a:lstStyle>
            <a:lvl1pPr>
              <a:defRPr/>
            </a:lvl1pPr>
          </a:lstStyle>
          <a:p>
            <a:pPr>
              <a:defRPr/>
            </a:pPr>
            <a:fld id="{75EF5FA6-036C-42C6-9CAE-40537C99B0C9}" type="slidenum">
              <a:rPr lang="en-GB"/>
              <a:pPr>
                <a:defRPr/>
              </a:pPr>
              <a:t>‹#›</a:t>
            </a:fld>
            <a:endParaRPr lang="en-GB" dirty="0"/>
          </a:p>
        </p:txBody>
      </p:sp>
    </p:spTree>
    <p:extLst>
      <p:ext uri="{BB962C8B-B14F-4D97-AF65-F5344CB8AC3E}">
        <p14:creationId xmlns:p14="http://schemas.microsoft.com/office/powerpoint/2010/main" val="6661072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r>
              <a:rPr lang="en-US" altLang="en-US"/>
              <a:t>07 December 2017</a:t>
            </a:r>
            <a:endParaRPr lang="en-GB" altLang="en-US" dirty="0"/>
          </a:p>
        </p:txBody>
      </p:sp>
      <p:sp>
        <p:nvSpPr>
          <p:cNvPr id="4" name="Footer Placeholder 3"/>
          <p:cNvSpPr>
            <a:spLocks noGrp="1"/>
          </p:cNvSpPr>
          <p:nvPr>
            <p:ph type="ftr" sz="quarter" idx="11"/>
          </p:nvPr>
        </p:nvSpPr>
        <p:spPr/>
        <p:txBody>
          <a:bodyPr/>
          <a:lstStyle/>
          <a:p>
            <a:pPr>
              <a:defRPr/>
            </a:pPr>
            <a:r>
              <a:rPr lang="en-GB"/>
              <a:t>PCS Digital Health Event 2017</a:t>
            </a:r>
            <a:endParaRPr lang="en-GB" dirty="0"/>
          </a:p>
        </p:txBody>
      </p:sp>
    </p:spTree>
    <p:extLst>
      <p:ext uri="{BB962C8B-B14F-4D97-AF65-F5344CB8AC3E}">
        <p14:creationId xmlns:p14="http://schemas.microsoft.com/office/powerpoint/2010/main" val="5522783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Core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GB" noProof="0" dirty="0"/>
          </a:p>
        </p:txBody>
      </p:sp>
      <p:sp>
        <p:nvSpPr>
          <p:cNvPr id="7" name="Content Placeholder 6"/>
          <p:cNvSpPr>
            <a:spLocks noGrp="1"/>
          </p:cNvSpPr>
          <p:nvPr>
            <p:ph sz="quarter" idx="13"/>
          </p:nvPr>
        </p:nvSpPr>
        <p:spPr>
          <a:xfrm>
            <a:off x="287870" y="1172633"/>
            <a:ext cx="11616265" cy="5137152"/>
          </a:xfrm>
        </p:spPr>
        <p:txBody>
          <a:bodyPr>
            <a:noAutofit/>
          </a:bodyPr>
          <a:lstStyle>
            <a:lvl1pPr>
              <a:defRPr baseline="0"/>
            </a:lvl1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4" name="Date Placeholder 3"/>
          <p:cNvSpPr>
            <a:spLocks noGrp="1"/>
          </p:cNvSpPr>
          <p:nvPr>
            <p:ph type="dt" sz="half" idx="14"/>
          </p:nvPr>
        </p:nvSpPr>
        <p:spPr/>
        <p:txBody>
          <a:bodyPr/>
          <a:lstStyle>
            <a:lvl1pPr>
              <a:defRPr/>
            </a:lvl1pPr>
          </a:lstStyle>
          <a:p>
            <a:pPr>
              <a:defRPr/>
            </a:pPr>
            <a:r>
              <a:rPr lang="en-US"/>
              <a:t>07 December 2017</a:t>
            </a:r>
            <a:endParaRPr lang="en-GB" dirty="0"/>
          </a:p>
        </p:txBody>
      </p:sp>
      <p:sp>
        <p:nvSpPr>
          <p:cNvPr id="5" name="Footer Placeholder 4"/>
          <p:cNvSpPr>
            <a:spLocks noGrp="1"/>
          </p:cNvSpPr>
          <p:nvPr>
            <p:ph type="ftr" sz="quarter" idx="15"/>
          </p:nvPr>
        </p:nvSpPr>
        <p:spPr/>
        <p:txBody>
          <a:bodyPr/>
          <a:lstStyle>
            <a:lvl1pPr>
              <a:defRPr/>
            </a:lvl1pPr>
          </a:lstStyle>
          <a:p>
            <a:pPr>
              <a:defRPr/>
            </a:pPr>
            <a:r>
              <a:rPr lang="en-GB"/>
              <a:t>PCS Digital Health Event 2017</a:t>
            </a:r>
            <a:endParaRPr lang="en-GB" dirty="0"/>
          </a:p>
        </p:txBody>
      </p:sp>
      <p:sp>
        <p:nvSpPr>
          <p:cNvPr id="6" name="Slide Number Placeholder 5"/>
          <p:cNvSpPr>
            <a:spLocks noGrp="1"/>
          </p:cNvSpPr>
          <p:nvPr>
            <p:ph type="sldNum" sz="quarter" idx="16"/>
          </p:nvPr>
        </p:nvSpPr>
        <p:spPr/>
        <p:txBody>
          <a:bodyPr/>
          <a:lstStyle>
            <a:lvl1pPr>
              <a:defRPr/>
            </a:lvl1pPr>
          </a:lstStyle>
          <a:p>
            <a:pPr>
              <a:defRPr/>
            </a:pPr>
            <a:fld id="{01A0FA22-0322-475C-90DB-1B9FE54F0BF4}" type="slidenum">
              <a:rPr lang="en-GB"/>
              <a:pPr>
                <a:defRPr/>
              </a:pPr>
              <a:t>‹#›</a:t>
            </a:fld>
            <a:endParaRPr lang="en-GB" dirty="0"/>
          </a:p>
        </p:txBody>
      </p:sp>
    </p:spTree>
    <p:extLst>
      <p:ext uri="{BB962C8B-B14F-4D97-AF65-F5344CB8AC3E}">
        <p14:creationId xmlns:p14="http://schemas.microsoft.com/office/powerpoint/2010/main" val="42015096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Col Core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GB" noProof="0" dirty="0"/>
          </a:p>
        </p:txBody>
      </p:sp>
      <p:sp>
        <p:nvSpPr>
          <p:cNvPr id="7" name="Content Placeholder 6"/>
          <p:cNvSpPr>
            <a:spLocks noGrp="1"/>
          </p:cNvSpPr>
          <p:nvPr>
            <p:ph sz="quarter" idx="13"/>
          </p:nvPr>
        </p:nvSpPr>
        <p:spPr>
          <a:xfrm>
            <a:off x="287867" y="1172633"/>
            <a:ext cx="5471583" cy="5137153"/>
          </a:xfrm>
        </p:spPr>
        <p:txBody>
          <a:bodyPr>
            <a:noAutofit/>
          </a:bodyPr>
          <a:lstStyle>
            <a:lvl1pPr>
              <a:defRPr sz="3200"/>
            </a:lvl1pPr>
            <a:lvl2pPr>
              <a:defRPr sz="3200"/>
            </a:lvl2pPr>
            <a:lvl3pPr>
              <a:defRPr sz="2667"/>
            </a:lvl3pPr>
            <a:lvl4pPr>
              <a:defRPr sz="2667"/>
            </a:lvl4pPr>
            <a:lvl5pPr>
              <a:defRPr sz="2667"/>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8" name="Content Placeholder 6"/>
          <p:cNvSpPr>
            <a:spLocks noGrp="1"/>
          </p:cNvSpPr>
          <p:nvPr>
            <p:ph sz="quarter" idx="14"/>
          </p:nvPr>
        </p:nvSpPr>
        <p:spPr>
          <a:xfrm>
            <a:off x="6432552" y="1172633"/>
            <a:ext cx="5471581" cy="5137152"/>
          </a:xfrm>
        </p:spPr>
        <p:txBody>
          <a:bodyPr>
            <a:noAutofit/>
          </a:bodyPr>
          <a:lstStyle>
            <a:lvl1pPr>
              <a:defRPr sz="3200"/>
            </a:lvl1pPr>
            <a:lvl2pPr>
              <a:defRPr sz="3200"/>
            </a:lvl2pPr>
            <a:lvl3pPr>
              <a:defRPr sz="2667"/>
            </a:lvl3pPr>
            <a:lvl4pPr>
              <a:defRPr sz="2667"/>
            </a:lvl4pPr>
            <a:lvl5pPr>
              <a:defRPr sz="2667"/>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5" name="Date Placeholder 3"/>
          <p:cNvSpPr>
            <a:spLocks noGrp="1"/>
          </p:cNvSpPr>
          <p:nvPr>
            <p:ph type="dt" sz="half" idx="15"/>
          </p:nvPr>
        </p:nvSpPr>
        <p:spPr/>
        <p:txBody>
          <a:bodyPr/>
          <a:lstStyle>
            <a:lvl1pPr>
              <a:defRPr/>
            </a:lvl1pPr>
          </a:lstStyle>
          <a:p>
            <a:pPr>
              <a:defRPr/>
            </a:pPr>
            <a:r>
              <a:rPr lang="en-US"/>
              <a:t>07 December 2017</a:t>
            </a:r>
            <a:endParaRPr lang="en-GB" dirty="0"/>
          </a:p>
        </p:txBody>
      </p:sp>
      <p:sp>
        <p:nvSpPr>
          <p:cNvPr id="6" name="Footer Placeholder 4"/>
          <p:cNvSpPr>
            <a:spLocks noGrp="1"/>
          </p:cNvSpPr>
          <p:nvPr>
            <p:ph type="ftr" sz="quarter" idx="16"/>
          </p:nvPr>
        </p:nvSpPr>
        <p:spPr/>
        <p:txBody>
          <a:bodyPr/>
          <a:lstStyle>
            <a:lvl1pPr>
              <a:defRPr/>
            </a:lvl1pPr>
          </a:lstStyle>
          <a:p>
            <a:pPr>
              <a:defRPr/>
            </a:pPr>
            <a:r>
              <a:rPr lang="en-GB"/>
              <a:t>PCS Digital Health Event 2017</a:t>
            </a:r>
            <a:endParaRPr lang="en-GB" dirty="0"/>
          </a:p>
        </p:txBody>
      </p:sp>
      <p:sp>
        <p:nvSpPr>
          <p:cNvPr id="9" name="Slide Number Placeholder 5"/>
          <p:cNvSpPr>
            <a:spLocks noGrp="1"/>
          </p:cNvSpPr>
          <p:nvPr>
            <p:ph type="sldNum" sz="quarter" idx="17"/>
          </p:nvPr>
        </p:nvSpPr>
        <p:spPr/>
        <p:txBody>
          <a:bodyPr/>
          <a:lstStyle>
            <a:lvl1pPr>
              <a:defRPr/>
            </a:lvl1pPr>
          </a:lstStyle>
          <a:p>
            <a:pPr>
              <a:defRPr/>
            </a:pPr>
            <a:fld id="{1DBA6911-C593-4728-87FD-637D07B2F273}" type="slidenum">
              <a:rPr lang="en-GB"/>
              <a:pPr>
                <a:defRPr/>
              </a:pPr>
              <a:t>‹#›</a:t>
            </a:fld>
            <a:endParaRPr lang="en-GB" dirty="0"/>
          </a:p>
        </p:txBody>
      </p:sp>
    </p:spTree>
    <p:extLst>
      <p:ext uri="{BB962C8B-B14F-4D97-AF65-F5344CB8AC3E}">
        <p14:creationId xmlns:p14="http://schemas.microsoft.com/office/powerpoint/2010/main" val="36382343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r>
              <a:rPr lang="en-US"/>
              <a:t>07 December 2017</a:t>
            </a:r>
            <a:endParaRPr lang="en-GB"/>
          </a:p>
        </p:txBody>
      </p:sp>
      <p:sp>
        <p:nvSpPr>
          <p:cNvPr id="5" name="Footer Placeholder 4"/>
          <p:cNvSpPr>
            <a:spLocks noGrp="1"/>
          </p:cNvSpPr>
          <p:nvPr>
            <p:ph type="ftr" sz="quarter" idx="11"/>
          </p:nvPr>
        </p:nvSpPr>
        <p:spPr/>
        <p:txBody>
          <a:bodyPr/>
          <a:lstStyle/>
          <a:p>
            <a:r>
              <a:rPr lang="en-GB"/>
              <a:t>PCS Digital Health Event 2017</a:t>
            </a:r>
          </a:p>
        </p:txBody>
      </p:sp>
      <p:sp>
        <p:nvSpPr>
          <p:cNvPr id="6" name="Slide Number Placeholder 5"/>
          <p:cNvSpPr>
            <a:spLocks noGrp="1"/>
          </p:cNvSpPr>
          <p:nvPr>
            <p:ph type="sldNum" sz="quarter" idx="12"/>
          </p:nvPr>
        </p:nvSpPr>
        <p:spPr/>
        <p:txBody>
          <a:bodyPr/>
          <a:lstStyle/>
          <a:p>
            <a:fld id="{188F323E-B390-4A0A-8E9C-948BD16EB88A}" type="slidenum">
              <a:rPr lang="en-GB" smtClean="0"/>
              <a:t>‹#›</a:t>
            </a:fld>
            <a:endParaRPr lang="en-GB"/>
          </a:p>
        </p:txBody>
      </p:sp>
    </p:spTree>
    <p:extLst>
      <p:ext uri="{BB962C8B-B14F-4D97-AF65-F5344CB8AC3E}">
        <p14:creationId xmlns:p14="http://schemas.microsoft.com/office/powerpoint/2010/main" val="36440131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r>
              <a:rPr lang="en-US"/>
              <a:t>07 December 2017</a:t>
            </a:r>
            <a:endParaRPr lang="en-GB"/>
          </a:p>
        </p:txBody>
      </p:sp>
      <p:sp>
        <p:nvSpPr>
          <p:cNvPr id="5" name="Footer Placeholder 4"/>
          <p:cNvSpPr>
            <a:spLocks noGrp="1"/>
          </p:cNvSpPr>
          <p:nvPr>
            <p:ph type="ftr" sz="quarter" idx="11"/>
          </p:nvPr>
        </p:nvSpPr>
        <p:spPr/>
        <p:txBody>
          <a:bodyPr/>
          <a:lstStyle/>
          <a:p>
            <a:r>
              <a:rPr lang="en-GB"/>
              <a:t>PCS Digital Health Event 2017</a:t>
            </a:r>
          </a:p>
        </p:txBody>
      </p:sp>
      <p:sp>
        <p:nvSpPr>
          <p:cNvPr id="6" name="Slide Number Placeholder 5"/>
          <p:cNvSpPr>
            <a:spLocks noGrp="1"/>
          </p:cNvSpPr>
          <p:nvPr>
            <p:ph type="sldNum" sz="quarter" idx="12"/>
          </p:nvPr>
        </p:nvSpPr>
        <p:spPr/>
        <p:txBody>
          <a:bodyPr/>
          <a:lstStyle/>
          <a:p>
            <a:fld id="{188F323E-B390-4A0A-8E9C-948BD16EB88A}" type="slidenum">
              <a:rPr lang="en-GB" smtClean="0"/>
              <a:t>‹#›</a:t>
            </a:fld>
            <a:endParaRPr lang="en-GB"/>
          </a:p>
        </p:txBody>
      </p:sp>
    </p:spTree>
    <p:extLst>
      <p:ext uri="{BB962C8B-B14F-4D97-AF65-F5344CB8AC3E}">
        <p14:creationId xmlns:p14="http://schemas.microsoft.com/office/powerpoint/2010/main" val="2009438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r>
              <a:rPr lang="en-US"/>
              <a:t>07 December 2017</a:t>
            </a:r>
            <a:endParaRPr lang="en-GB"/>
          </a:p>
        </p:txBody>
      </p:sp>
      <p:sp>
        <p:nvSpPr>
          <p:cNvPr id="6" name="Footer Placeholder 5"/>
          <p:cNvSpPr>
            <a:spLocks noGrp="1"/>
          </p:cNvSpPr>
          <p:nvPr>
            <p:ph type="ftr" sz="quarter" idx="11"/>
          </p:nvPr>
        </p:nvSpPr>
        <p:spPr/>
        <p:txBody>
          <a:bodyPr/>
          <a:lstStyle/>
          <a:p>
            <a:r>
              <a:rPr lang="en-GB"/>
              <a:t>PCS Digital Health Event 2017</a:t>
            </a:r>
          </a:p>
        </p:txBody>
      </p:sp>
      <p:sp>
        <p:nvSpPr>
          <p:cNvPr id="7" name="Slide Number Placeholder 6"/>
          <p:cNvSpPr>
            <a:spLocks noGrp="1"/>
          </p:cNvSpPr>
          <p:nvPr>
            <p:ph type="sldNum" sz="quarter" idx="12"/>
          </p:nvPr>
        </p:nvSpPr>
        <p:spPr/>
        <p:txBody>
          <a:bodyPr/>
          <a:lstStyle/>
          <a:p>
            <a:fld id="{188F323E-B390-4A0A-8E9C-948BD16EB88A}" type="slidenum">
              <a:rPr lang="en-GB" smtClean="0"/>
              <a:t>‹#›</a:t>
            </a:fld>
            <a:endParaRPr lang="en-GB"/>
          </a:p>
        </p:txBody>
      </p:sp>
    </p:spTree>
    <p:extLst>
      <p:ext uri="{BB962C8B-B14F-4D97-AF65-F5344CB8AC3E}">
        <p14:creationId xmlns:p14="http://schemas.microsoft.com/office/powerpoint/2010/main" val="22136519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r>
              <a:rPr lang="en-US"/>
              <a:t>07 December 2017</a:t>
            </a:r>
            <a:endParaRPr lang="en-GB"/>
          </a:p>
        </p:txBody>
      </p:sp>
      <p:sp>
        <p:nvSpPr>
          <p:cNvPr id="8" name="Footer Placeholder 7"/>
          <p:cNvSpPr>
            <a:spLocks noGrp="1"/>
          </p:cNvSpPr>
          <p:nvPr>
            <p:ph type="ftr" sz="quarter" idx="11"/>
          </p:nvPr>
        </p:nvSpPr>
        <p:spPr/>
        <p:txBody>
          <a:bodyPr/>
          <a:lstStyle/>
          <a:p>
            <a:r>
              <a:rPr lang="en-GB"/>
              <a:t>PCS Digital Health Event 2017</a:t>
            </a:r>
          </a:p>
        </p:txBody>
      </p:sp>
      <p:sp>
        <p:nvSpPr>
          <p:cNvPr id="9" name="Slide Number Placeholder 8"/>
          <p:cNvSpPr>
            <a:spLocks noGrp="1"/>
          </p:cNvSpPr>
          <p:nvPr>
            <p:ph type="sldNum" sz="quarter" idx="12"/>
          </p:nvPr>
        </p:nvSpPr>
        <p:spPr/>
        <p:txBody>
          <a:bodyPr/>
          <a:lstStyle/>
          <a:p>
            <a:fld id="{188F323E-B390-4A0A-8E9C-948BD16EB88A}" type="slidenum">
              <a:rPr lang="en-GB" smtClean="0"/>
              <a:t>‹#›</a:t>
            </a:fld>
            <a:endParaRPr lang="en-GB"/>
          </a:p>
        </p:txBody>
      </p:sp>
    </p:spTree>
    <p:extLst>
      <p:ext uri="{BB962C8B-B14F-4D97-AF65-F5344CB8AC3E}">
        <p14:creationId xmlns:p14="http://schemas.microsoft.com/office/powerpoint/2010/main" val="7484161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r>
              <a:rPr lang="en-US"/>
              <a:t>07 December 2017</a:t>
            </a:r>
            <a:endParaRPr lang="en-GB"/>
          </a:p>
        </p:txBody>
      </p:sp>
      <p:sp>
        <p:nvSpPr>
          <p:cNvPr id="4" name="Footer Placeholder 3"/>
          <p:cNvSpPr>
            <a:spLocks noGrp="1"/>
          </p:cNvSpPr>
          <p:nvPr>
            <p:ph type="ftr" sz="quarter" idx="11"/>
          </p:nvPr>
        </p:nvSpPr>
        <p:spPr/>
        <p:txBody>
          <a:bodyPr/>
          <a:lstStyle/>
          <a:p>
            <a:r>
              <a:rPr lang="en-GB"/>
              <a:t>PCS Digital Health Event 2017</a:t>
            </a:r>
          </a:p>
        </p:txBody>
      </p:sp>
      <p:sp>
        <p:nvSpPr>
          <p:cNvPr id="5" name="Slide Number Placeholder 4"/>
          <p:cNvSpPr>
            <a:spLocks noGrp="1"/>
          </p:cNvSpPr>
          <p:nvPr>
            <p:ph type="sldNum" sz="quarter" idx="12"/>
          </p:nvPr>
        </p:nvSpPr>
        <p:spPr/>
        <p:txBody>
          <a:bodyPr/>
          <a:lstStyle/>
          <a:p>
            <a:fld id="{188F323E-B390-4A0A-8E9C-948BD16EB88A}" type="slidenum">
              <a:rPr lang="en-GB" smtClean="0"/>
              <a:t>‹#›</a:t>
            </a:fld>
            <a:endParaRPr lang="en-GB"/>
          </a:p>
        </p:txBody>
      </p:sp>
    </p:spTree>
    <p:extLst>
      <p:ext uri="{BB962C8B-B14F-4D97-AF65-F5344CB8AC3E}">
        <p14:creationId xmlns:p14="http://schemas.microsoft.com/office/powerpoint/2010/main" val="26257474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07 December 2017</a:t>
            </a:r>
            <a:endParaRPr lang="en-GB"/>
          </a:p>
        </p:txBody>
      </p:sp>
      <p:sp>
        <p:nvSpPr>
          <p:cNvPr id="3" name="Footer Placeholder 2"/>
          <p:cNvSpPr>
            <a:spLocks noGrp="1"/>
          </p:cNvSpPr>
          <p:nvPr>
            <p:ph type="ftr" sz="quarter" idx="11"/>
          </p:nvPr>
        </p:nvSpPr>
        <p:spPr/>
        <p:txBody>
          <a:bodyPr/>
          <a:lstStyle/>
          <a:p>
            <a:r>
              <a:rPr lang="en-GB"/>
              <a:t>PCS Digital Health Event 2017</a:t>
            </a:r>
          </a:p>
        </p:txBody>
      </p:sp>
      <p:sp>
        <p:nvSpPr>
          <p:cNvPr id="4" name="Slide Number Placeholder 3"/>
          <p:cNvSpPr>
            <a:spLocks noGrp="1"/>
          </p:cNvSpPr>
          <p:nvPr>
            <p:ph type="sldNum" sz="quarter" idx="12"/>
          </p:nvPr>
        </p:nvSpPr>
        <p:spPr/>
        <p:txBody>
          <a:bodyPr/>
          <a:lstStyle/>
          <a:p>
            <a:fld id="{188F323E-B390-4A0A-8E9C-948BD16EB88A}" type="slidenum">
              <a:rPr lang="en-GB" smtClean="0"/>
              <a:t>‹#›</a:t>
            </a:fld>
            <a:endParaRPr lang="en-GB"/>
          </a:p>
        </p:txBody>
      </p:sp>
    </p:spTree>
    <p:extLst>
      <p:ext uri="{BB962C8B-B14F-4D97-AF65-F5344CB8AC3E}">
        <p14:creationId xmlns:p14="http://schemas.microsoft.com/office/powerpoint/2010/main" val="5146321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r>
              <a:rPr lang="en-US"/>
              <a:t>07 December 2017</a:t>
            </a:r>
            <a:endParaRPr lang="en-GB"/>
          </a:p>
        </p:txBody>
      </p:sp>
      <p:sp>
        <p:nvSpPr>
          <p:cNvPr id="6" name="Footer Placeholder 5"/>
          <p:cNvSpPr>
            <a:spLocks noGrp="1"/>
          </p:cNvSpPr>
          <p:nvPr>
            <p:ph type="ftr" sz="quarter" idx="11"/>
          </p:nvPr>
        </p:nvSpPr>
        <p:spPr/>
        <p:txBody>
          <a:bodyPr/>
          <a:lstStyle/>
          <a:p>
            <a:r>
              <a:rPr lang="en-GB"/>
              <a:t>PCS Digital Health Event 2017</a:t>
            </a:r>
          </a:p>
        </p:txBody>
      </p:sp>
      <p:sp>
        <p:nvSpPr>
          <p:cNvPr id="7" name="Slide Number Placeholder 6"/>
          <p:cNvSpPr>
            <a:spLocks noGrp="1"/>
          </p:cNvSpPr>
          <p:nvPr>
            <p:ph type="sldNum" sz="quarter" idx="12"/>
          </p:nvPr>
        </p:nvSpPr>
        <p:spPr/>
        <p:txBody>
          <a:bodyPr/>
          <a:lstStyle/>
          <a:p>
            <a:fld id="{188F323E-B390-4A0A-8E9C-948BD16EB88A}" type="slidenum">
              <a:rPr lang="en-GB" smtClean="0"/>
              <a:t>‹#›</a:t>
            </a:fld>
            <a:endParaRPr lang="en-GB"/>
          </a:p>
        </p:txBody>
      </p:sp>
    </p:spTree>
    <p:extLst>
      <p:ext uri="{BB962C8B-B14F-4D97-AF65-F5344CB8AC3E}">
        <p14:creationId xmlns:p14="http://schemas.microsoft.com/office/powerpoint/2010/main" val="15421766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r>
              <a:rPr lang="en-US"/>
              <a:t>07 December 2017</a:t>
            </a:r>
            <a:endParaRPr lang="en-GB"/>
          </a:p>
        </p:txBody>
      </p:sp>
      <p:sp>
        <p:nvSpPr>
          <p:cNvPr id="6" name="Footer Placeholder 5"/>
          <p:cNvSpPr>
            <a:spLocks noGrp="1"/>
          </p:cNvSpPr>
          <p:nvPr>
            <p:ph type="ftr" sz="quarter" idx="11"/>
          </p:nvPr>
        </p:nvSpPr>
        <p:spPr/>
        <p:txBody>
          <a:bodyPr/>
          <a:lstStyle/>
          <a:p>
            <a:r>
              <a:rPr lang="en-GB"/>
              <a:t>PCS Digital Health Event 2017</a:t>
            </a:r>
          </a:p>
        </p:txBody>
      </p:sp>
      <p:sp>
        <p:nvSpPr>
          <p:cNvPr id="7" name="Slide Number Placeholder 6"/>
          <p:cNvSpPr>
            <a:spLocks noGrp="1"/>
          </p:cNvSpPr>
          <p:nvPr>
            <p:ph type="sldNum" sz="quarter" idx="12"/>
          </p:nvPr>
        </p:nvSpPr>
        <p:spPr/>
        <p:txBody>
          <a:bodyPr/>
          <a:lstStyle/>
          <a:p>
            <a:fld id="{188F323E-B390-4A0A-8E9C-948BD16EB88A}" type="slidenum">
              <a:rPr lang="en-GB" smtClean="0"/>
              <a:t>‹#›</a:t>
            </a:fld>
            <a:endParaRPr lang="en-GB"/>
          </a:p>
        </p:txBody>
      </p:sp>
    </p:spTree>
    <p:extLst>
      <p:ext uri="{BB962C8B-B14F-4D97-AF65-F5344CB8AC3E}">
        <p14:creationId xmlns:p14="http://schemas.microsoft.com/office/powerpoint/2010/main" val="5219594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CECEC"/>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07 December 2017</a:t>
            </a:r>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a:t>PCS Digital Health Event 2017</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8F323E-B390-4A0A-8E9C-948BD16EB88A}" type="slidenum">
              <a:rPr lang="en-GB" smtClean="0"/>
              <a:t>‹#›</a:t>
            </a:fld>
            <a:endParaRPr lang="en-GB"/>
          </a:p>
        </p:txBody>
      </p:sp>
    </p:spTree>
    <p:extLst>
      <p:ext uri="{BB962C8B-B14F-4D97-AF65-F5344CB8AC3E}">
        <p14:creationId xmlns:p14="http://schemas.microsoft.com/office/powerpoint/2010/main" val="8948807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4" r:id="rId15"/>
    <p:sldLayoutId id="2147483665" r:id="rId16"/>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image" Target="../media/image22.jp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8.xml"/><Relationship Id="rId1" Type="http://schemas.openxmlformats.org/officeDocument/2006/relationships/slideLayout" Target="../slideLayouts/slideLayout1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g"/><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15.xml"/><Relationship Id="rId5" Type="http://schemas.openxmlformats.org/officeDocument/2006/relationships/image" Target="../media/image39.png"/><Relationship Id="rId4" Type="http://schemas.openxmlformats.org/officeDocument/2006/relationships/image" Target="../media/image38.png"/></Relationships>
</file>

<file path=ppt/slides/_rels/slide2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7.xml"/><Relationship Id="rId1" Type="http://schemas.openxmlformats.org/officeDocument/2006/relationships/slideLayout" Target="../slideLayouts/slideLayout15.xml"/><Relationship Id="rId4" Type="http://schemas.openxmlformats.org/officeDocument/2006/relationships/image" Target="../media/image4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2.emf"/><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1.emf"/><Relationship Id="rId5" Type="http://schemas.openxmlformats.org/officeDocument/2006/relationships/image" Target="../media/image10.emf"/><Relationship Id="rId4" Type="http://schemas.openxmlformats.org/officeDocument/2006/relationships/hyperlink" Target="https://www.gov.uk/government/publications/national-cyber-security-strategy-2016-to-2021" TargetMode="Externa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8" Type="http://schemas.openxmlformats.org/officeDocument/2006/relationships/image" Target="../media/image19.jpg"/><Relationship Id="rId3" Type="http://schemas.openxmlformats.org/officeDocument/2006/relationships/image" Target="../media/image14.emf"/><Relationship Id="rId7" Type="http://schemas.openxmlformats.org/officeDocument/2006/relationships/image" Target="../media/image18.emf"/><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7.emf"/><Relationship Id="rId5" Type="http://schemas.openxmlformats.org/officeDocument/2006/relationships/image" Target="../media/image16.emf"/><Relationship Id="rId4" Type="http://schemas.openxmlformats.org/officeDocument/2006/relationships/image" Target="../media/image15.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376251"/>
            <a:ext cx="9144000" cy="2387600"/>
          </a:xfrm>
        </p:spPr>
        <p:txBody>
          <a:bodyPr>
            <a:normAutofit fontScale="90000"/>
          </a:bodyPr>
          <a:lstStyle/>
          <a:p>
            <a:r>
              <a:rPr lang="en-GB" b="1" dirty="0">
                <a:solidFill>
                  <a:srgbClr val="262628"/>
                </a:solidFill>
                <a:latin typeface="Roboto" panose="02000000000000000000" pitchFamily="2" charset="0"/>
                <a:ea typeface="Roboto" panose="02000000000000000000" pitchFamily="2" charset="0"/>
              </a:rPr>
              <a:t>Welcome to </a:t>
            </a:r>
            <a:br>
              <a:rPr lang="en-GB" b="1" dirty="0">
                <a:solidFill>
                  <a:srgbClr val="262628"/>
                </a:solidFill>
                <a:latin typeface="Roboto" panose="02000000000000000000" pitchFamily="2" charset="0"/>
                <a:ea typeface="Roboto" panose="02000000000000000000" pitchFamily="2" charset="0"/>
              </a:rPr>
            </a:br>
            <a:r>
              <a:rPr lang="en-GB" b="1" dirty="0">
                <a:solidFill>
                  <a:srgbClr val="262628"/>
                </a:solidFill>
                <a:latin typeface="Roboto" panose="02000000000000000000" pitchFamily="2" charset="0"/>
                <a:ea typeface="Roboto" panose="02000000000000000000" pitchFamily="2" charset="0"/>
              </a:rPr>
              <a:t>Public Cyber Security </a:t>
            </a:r>
            <a:br>
              <a:rPr lang="en-GB" b="1" dirty="0">
                <a:solidFill>
                  <a:srgbClr val="262628"/>
                </a:solidFill>
                <a:latin typeface="Roboto" panose="02000000000000000000" pitchFamily="2" charset="0"/>
                <a:ea typeface="Roboto" panose="02000000000000000000" pitchFamily="2" charset="0"/>
              </a:rPr>
            </a:br>
            <a:r>
              <a:rPr lang="en-GB" b="1" dirty="0">
                <a:solidFill>
                  <a:srgbClr val="262628"/>
                </a:solidFill>
                <a:latin typeface="Roboto" panose="02000000000000000000" pitchFamily="2" charset="0"/>
                <a:ea typeface="Roboto" panose="02000000000000000000" pitchFamily="2" charset="0"/>
              </a:rPr>
              <a:t>2017</a:t>
            </a:r>
          </a:p>
        </p:txBody>
      </p:sp>
      <p:pic>
        <p:nvPicPr>
          <p:cNvPr id="9" name="Picture 8">
            <a:extLst>
              <a:ext uri="{FF2B5EF4-FFF2-40B4-BE49-F238E27FC236}">
                <a16:creationId xmlns:a16="http://schemas.microsoft.com/office/drawing/2014/main" id="{0C6646ED-7072-4A2C-9095-F38BC23E19F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5973" y="487049"/>
            <a:ext cx="1841607" cy="1375731"/>
          </a:xfrm>
          <a:prstGeom prst="rect">
            <a:avLst/>
          </a:prstGeom>
        </p:spPr>
      </p:pic>
      <p:pic>
        <p:nvPicPr>
          <p:cNvPr id="12" name="Picture 11">
            <a:extLst>
              <a:ext uri="{FF2B5EF4-FFF2-40B4-BE49-F238E27FC236}">
                <a16:creationId xmlns:a16="http://schemas.microsoft.com/office/drawing/2014/main" id="{716FA864-4B50-4373-A7DD-67976FB612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33096" y="5766121"/>
            <a:ext cx="4324496" cy="735473"/>
          </a:xfrm>
          <a:prstGeom prst="rect">
            <a:avLst/>
          </a:prstGeom>
        </p:spPr>
      </p:pic>
      <p:pic>
        <p:nvPicPr>
          <p:cNvPr id="14" name="Picture 13">
            <a:extLst>
              <a:ext uri="{FF2B5EF4-FFF2-40B4-BE49-F238E27FC236}">
                <a16:creationId xmlns:a16="http://schemas.microsoft.com/office/drawing/2014/main" id="{EED3BBA8-52DA-4F3B-AC75-1711476B9E3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58525" y="403159"/>
            <a:ext cx="2218949" cy="478537"/>
          </a:xfrm>
          <a:prstGeom prst="rect">
            <a:avLst/>
          </a:prstGeom>
        </p:spPr>
      </p:pic>
      <p:sp>
        <p:nvSpPr>
          <p:cNvPr id="22" name="Rectangle 21">
            <a:extLst>
              <a:ext uri="{FF2B5EF4-FFF2-40B4-BE49-F238E27FC236}">
                <a16:creationId xmlns:a16="http://schemas.microsoft.com/office/drawing/2014/main" id="{D875565B-CFEE-470D-AD22-DF5E2C89E9C3}"/>
              </a:ext>
            </a:extLst>
          </p:cNvPr>
          <p:cNvSpPr/>
          <p:nvPr/>
        </p:nvSpPr>
        <p:spPr>
          <a:xfrm rot="-60000">
            <a:off x="-96826" y="-158678"/>
            <a:ext cx="12407945" cy="369700"/>
          </a:xfrm>
          <a:prstGeom prst="rect">
            <a:avLst/>
          </a:prstGeom>
          <a:solidFill>
            <a:srgbClr val="2626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Rectangle 45">
            <a:extLst>
              <a:ext uri="{FF2B5EF4-FFF2-40B4-BE49-F238E27FC236}">
                <a16:creationId xmlns:a16="http://schemas.microsoft.com/office/drawing/2014/main" id="{B24E1001-CEE3-4B4E-912B-3685F30F8F55}"/>
              </a:ext>
            </a:extLst>
          </p:cNvPr>
          <p:cNvSpPr/>
          <p:nvPr/>
        </p:nvSpPr>
        <p:spPr>
          <a:xfrm rot="-60000">
            <a:off x="2280" y="6609841"/>
            <a:ext cx="12407945" cy="369700"/>
          </a:xfrm>
          <a:prstGeom prst="rect">
            <a:avLst/>
          </a:prstGeom>
          <a:solidFill>
            <a:srgbClr val="F171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Date Placeholder 2"/>
          <p:cNvSpPr>
            <a:spLocks noGrp="1"/>
          </p:cNvSpPr>
          <p:nvPr>
            <p:ph type="dt" sz="half" idx="10"/>
          </p:nvPr>
        </p:nvSpPr>
        <p:spPr/>
        <p:txBody>
          <a:bodyPr/>
          <a:lstStyle/>
          <a:p>
            <a:r>
              <a:rPr lang="en-US"/>
              <a:t>07 December 2017</a:t>
            </a:r>
            <a:endParaRPr lang="en-GB"/>
          </a:p>
        </p:txBody>
      </p:sp>
      <p:sp>
        <p:nvSpPr>
          <p:cNvPr id="4" name="Footer Placeholder 3"/>
          <p:cNvSpPr>
            <a:spLocks noGrp="1"/>
          </p:cNvSpPr>
          <p:nvPr>
            <p:ph type="ftr" sz="quarter" idx="11"/>
          </p:nvPr>
        </p:nvSpPr>
        <p:spPr/>
        <p:txBody>
          <a:bodyPr/>
          <a:lstStyle/>
          <a:p>
            <a:r>
              <a:rPr lang="en-GB"/>
              <a:t>PCS Digital Health Event 2017</a:t>
            </a:r>
          </a:p>
        </p:txBody>
      </p:sp>
      <p:sp>
        <p:nvSpPr>
          <p:cNvPr id="5" name="Slide Number Placeholder 4"/>
          <p:cNvSpPr>
            <a:spLocks noGrp="1"/>
          </p:cNvSpPr>
          <p:nvPr>
            <p:ph type="sldNum" sz="quarter" idx="12"/>
          </p:nvPr>
        </p:nvSpPr>
        <p:spPr/>
        <p:txBody>
          <a:bodyPr/>
          <a:lstStyle/>
          <a:p>
            <a:fld id="{188F323E-B390-4A0A-8E9C-948BD16EB88A}" type="slidenum">
              <a:rPr lang="en-GB" smtClean="0"/>
              <a:t>1</a:t>
            </a:fld>
            <a:endParaRPr lang="en-GB"/>
          </a:p>
        </p:txBody>
      </p:sp>
    </p:spTree>
    <p:extLst>
      <p:ext uri="{BB962C8B-B14F-4D97-AF65-F5344CB8AC3E}">
        <p14:creationId xmlns:p14="http://schemas.microsoft.com/office/powerpoint/2010/main" val="12271422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772519"/>
          </a:xfrm>
        </p:spPr>
        <p:txBody>
          <a:bodyPr/>
          <a:lstStyle/>
          <a:p>
            <a:r>
              <a:rPr lang="en-GB" dirty="0"/>
              <a:t>You Need one of These</a:t>
            </a:r>
          </a:p>
        </p:txBody>
      </p:sp>
      <p:pic>
        <p:nvPicPr>
          <p:cNvPr id="7" name="Content Placeholder 6"/>
          <p:cNvPicPr>
            <a:picLocks noGrp="1" noChangeAspect="1"/>
          </p:cNvPicPr>
          <p:nvPr>
            <p:ph idx="1"/>
          </p:nvPr>
        </p:nvPicPr>
        <p:blipFill>
          <a:blip r:embed="rId2"/>
          <a:stretch>
            <a:fillRect/>
          </a:stretch>
        </p:blipFill>
        <p:spPr>
          <a:xfrm>
            <a:off x="7991434" y="3387930"/>
            <a:ext cx="2827067" cy="2968420"/>
          </a:xfrm>
          <a:prstGeom prst="rect">
            <a:avLst/>
          </a:prstGeom>
        </p:spPr>
      </p:pic>
      <p:sp>
        <p:nvSpPr>
          <p:cNvPr id="4" name="Date Placeholder 3"/>
          <p:cNvSpPr>
            <a:spLocks noGrp="1"/>
          </p:cNvSpPr>
          <p:nvPr>
            <p:ph type="dt" sz="half" idx="10"/>
          </p:nvPr>
        </p:nvSpPr>
        <p:spPr/>
        <p:txBody>
          <a:bodyPr/>
          <a:lstStyle/>
          <a:p>
            <a:r>
              <a:rPr lang="en-US"/>
              <a:t>07 December 2017</a:t>
            </a:r>
            <a:endParaRPr lang="en-GB" dirty="0"/>
          </a:p>
        </p:txBody>
      </p:sp>
      <p:sp>
        <p:nvSpPr>
          <p:cNvPr id="5" name="Footer Placeholder 4"/>
          <p:cNvSpPr>
            <a:spLocks noGrp="1"/>
          </p:cNvSpPr>
          <p:nvPr>
            <p:ph type="ftr" sz="quarter" idx="11"/>
          </p:nvPr>
        </p:nvSpPr>
        <p:spPr/>
        <p:txBody>
          <a:bodyPr/>
          <a:lstStyle/>
          <a:p>
            <a:r>
              <a:rPr lang="en-GB"/>
              <a:t>PCS Digital Health Event 2017</a:t>
            </a:r>
            <a:endParaRPr lang="en-GB" dirty="0"/>
          </a:p>
        </p:txBody>
      </p:sp>
      <p:sp>
        <p:nvSpPr>
          <p:cNvPr id="6" name="Slide Number Placeholder 5"/>
          <p:cNvSpPr>
            <a:spLocks noGrp="1"/>
          </p:cNvSpPr>
          <p:nvPr>
            <p:ph type="sldNum" sz="quarter" idx="12"/>
          </p:nvPr>
        </p:nvSpPr>
        <p:spPr/>
        <p:txBody>
          <a:bodyPr/>
          <a:lstStyle/>
          <a:p>
            <a:fld id="{F0A55F06-C352-544E-8237-6F33909C7E7A}" type="slidenum">
              <a:rPr lang="en-GB" smtClean="0"/>
              <a:pPr/>
              <a:t>10</a:t>
            </a:fld>
            <a:endParaRPr lang="en-GB" dirty="0"/>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22466" y="1027906"/>
            <a:ext cx="2296035" cy="2095135"/>
          </a:xfrm>
          <a:prstGeom prst="rect">
            <a:avLst/>
          </a:prstGeom>
        </p:spPr>
      </p:pic>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11264" y="1137644"/>
            <a:ext cx="2527336" cy="2516104"/>
          </a:xfrm>
          <a:prstGeom prst="rect">
            <a:avLst/>
          </a:prstGeom>
        </p:spPr>
      </p:pic>
      <p:pic>
        <p:nvPicPr>
          <p:cNvPr id="19" name="Picture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11264" y="4121481"/>
            <a:ext cx="3186408" cy="1501319"/>
          </a:xfrm>
          <a:prstGeom prst="rect">
            <a:avLst/>
          </a:prstGeom>
        </p:spPr>
      </p:pic>
    </p:spTree>
    <p:extLst>
      <p:ext uri="{BB962C8B-B14F-4D97-AF65-F5344CB8AC3E}">
        <p14:creationId xmlns:p14="http://schemas.microsoft.com/office/powerpoint/2010/main" val="3562348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500" fill="hold"/>
                                        <p:tgtEl>
                                          <p:spTgt spid="17"/>
                                        </p:tgtEl>
                                        <p:attrNameLst>
                                          <p:attrName>ppt_x</p:attrName>
                                        </p:attrNameLst>
                                      </p:cBhvr>
                                      <p:tavLst>
                                        <p:tav tm="0">
                                          <p:val>
                                            <p:strVal val="#ppt_x"/>
                                          </p:val>
                                        </p:tav>
                                        <p:tav tm="100000">
                                          <p:val>
                                            <p:strVal val="#ppt_x"/>
                                          </p:val>
                                        </p:tav>
                                      </p:tavLst>
                                    </p:anim>
                                    <p:anim calcmode="lin" valueType="num">
                                      <p:cBhvr additive="base">
                                        <p:cTn id="1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fill="hold"/>
                                        <p:tgtEl>
                                          <p:spTgt spid="19"/>
                                        </p:tgtEl>
                                        <p:attrNameLst>
                                          <p:attrName>ppt_x</p:attrName>
                                        </p:attrNameLst>
                                      </p:cBhvr>
                                      <p:tavLst>
                                        <p:tav tm="0">
                                          <p:val>
                                            <p:strVal val="#ppt_x"/>
                                          </p:val>
                                        </p:tav>
                                        <p:tav tm="100000">
                                          <p:val>
                                            <p:strVal val="#ppt_x"/>
                                          </p:val>
                                        </p:tav>
                                      </p:tavLst>
                                    </p:anim>
                                    <p:anim calcmode="lin" valueType="num">
                                      <p:cBhvr additive="base">
                                        <p:cTn id="2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823838"/>
          </a:xfrm>
        </p:spPr>
        <p:txBody>
          <a:bodyPr/>
          <a:lstStyle/>
          <a:p>
            <a:r>
              <a:rPr lang="en-GB" dirty="0"/>
              <a:t>Helpful? Good Idea!</a:t>
            </a:r>
          </a:p>
        </p:txBody>
      </p:sp>
      <p:pic>
        <p:nvPicPr>
          <p:cNvPr id="7" name="Content Placeholder 6"/>
          <p:cNvPicPr>
            <a:picLocks noGrp="1" noChangeAspect="1"/>
          </p:cNvPicPr>
          <p:nvPr>
            <p:ph idx="1"/>
          </p:nvPr>
        </p:nvPicPr>
        <p:blipFill>
          <a:blip r:embed="rId2"/>
          <a:stretch>
            <a:fillRect/>
          </a:stretch>
        </p:blipFill>
        <p:spPr>
          <a:xfrm>
            <a:off x="2940515" y="823838"/>
            <a:ext cx="6310971" cy="5593511"/>
          </a:xfrm>
          <a:prstGeom prst="rect">
            <a:avLst/>
          </a:prstGeom>
        </p:spPr>
      </p:pic>
      <p:sp>
        <p:nvSpPr>
          <p:cNvPr id="4" name="Date Placeholder 3"/>
          <p:cNvSpPr>
            <a:spLocks noGrp="1"/>
          </p:cNvSpPr>
          <p:nvPr>
            <p:ph type="dt" sz="half" idx="10"/>
          </p:nvPr>
        </p:nvSpPr>
        <p:spPr/>
        <p:txBody>
          <a:bodyPr/>
          <a:lstStyle/>
          <a:p>
            <a:r>
              <a:rPr lang="en-US"/>
              <a:t>07 December 2017</a:t>
            </a:r>
            <a:endParaRPr lang="en-GB" dirty="0"/>
          </a:p>
        </p:txBody>
      </p:sp>
      <p:sp>
        <p:nvSpPr>
          <p:cNvPr id="5" name="Footer Placeholder 4"/>
          <p:cNvSpPr>
            <a:spLocks noGrp="1"/>
          </p:cNvSpPr>
          <p:nvPr>
            <p:ph type="ftr" sz="quarter" idx="11"/>
          </p:nvPr>
        </p:nvSpPr>
        <p:spPr/>
        <p:txBody>
          <a:bodyPr/>
          <a:lstStyle/>
          <a:p>
            <a:r>
              <a:rPr lang="en-GB"/>
              <a:t>PCS Digital Health Event 2017</a:t>
            </a:r>
            <a:endParaRPr lang="en-GB" dirty="0"/>
          </a:p>
        </p:txBody>
      </p:sp>
      <p:sp>
        <p:nvSpPr>
          <p:cNvPr id="6" name="Slide Number Placeholder 5"/>
          <p:cNvSpPr>
            <a:spLocks noGrp="1"/>
          </p:cNvSpPr>
          <p:nvPr>
            <p:ph type="sldNum" sz="quarter" idx="12"/>
          </p:nvPr>
        </p:nvSpPr>
        <p:spPr/>
        <p:txBody>
          <a:bodyPr/>
          <a:lstStyle/>
          <a:p>
            <a:fld id="{F0A55F06-C352-544E-8237-6F33909C7E7A}" type="slidenum">
              <a:rPr lang="en-GB" smtClean="0"/>
              <a:pPr/>
              <a:t>11</a:t>
            </a:fld>
            <a:endParaRPr lang="en-GB" dirty="0"/>
          </a:p>
        </p:txBody>
      </p:sp>
      <p:pic>
        <p:nvPicPr>
          <p:cNvPr id="3" name="Picture 2"/>
          <p:cNvPicPr>
            <a:picLocks noChangeAspect="1"/>
          </p:cNvPicPr>
          <p:nvPr/>
        </p:nvPicPr>
        <p:blipFill>
          <a:blip r:embed="rId3"/>
          <a:stretch>
            <a:fillRect/>
          </a:stretch>
        </p:blipFill>
        <p:spPr>
          <a:xfrm>
            <a:off x="312000" y="823838"/>
            <a:ext cx="11568000" cy="5593511"/>
          </a:xfrm>
          <a:prstGeom prst="rect">
            <a:avLst/>
          </a:prstGeom>
        </p:spPr>
      </p:pic>
    </p:spTree>
    <p:extLst>
      <p:ext uri="{BB962C8B-B14F-4D97-AF65-F5344CB8AC3E}">
        <p14:creationId xmlns:p14="http://schemas.microsoft.com/office/powerpoint/2010/main" val="199800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869836"/>
          </a:xfrm>
        </p:spPr>
        <p:txBody>
          <a:bodyPr>
            <a:normAutofit/>
          </a:bodyPr>
          <a:lstStyle/>
          <a:p>
            <a:r>
              <a:rPr lang="en-GB" dirty="0"/>
              <a:t>The Plan is the Thing</a:t>
            </a:r>
          </a:p>
        </p:txBody>
      </p:sp>
      <p:sp>
        <p:nvSpPr>
          <p:cNvPr id="5" name="Date Placeholder 4"/>
          <p:cNvSpPr>
            <a:spLocks noGrp="1"/>
          </p:cNvSpPr>
          <p:nvPr>
            <p:ph type="dt" sz="half" idx="10"/>
          </p:nvPr>
        </p:nvSpPr>
        <p:spPr/>
        <p:txBody>
          <a:bodyPr/>
          <a:lstStyle/>
          <a:p>
            <a:r>
              <a:rPr lang="en-US"/>
              <a:t>07 December 2017</a:t>
            </a:r>
            <a:endParaRPr lang="en-GB" dirty="0"/>
          </a:p>
        </p:txBody>
      </p:sp>
      <p:sp>
        <p:nvSpPr>
          <p:cNvPr id="6" name="Footer Placeholder 5"/>
          <p:cNvSpPr>
            <a:spLocks noGrp="1"/>
          </p:cNvSpPr>
          <p:nvPr>
            <p:ph type="ftr" sz="quarter" idx="11"/>
          </p:nvPr>
        </p:nvSpPr>
        <p:spPr/>
        <p:txBody>
          <a:bodyPr/>
          <a:lstStyle/>
          <a:p>
            <a:r>
              <a:rPr lang="en-GB"/>
              <a:t>PCS Digital Health Event 2017</a:t>
            </a:r>
            <a:endParaRPr lang="en-GB" dirty="0"/>
          </a:p>
        </p:txBody>
      </p:sp>
      <p:sp>
        <p:nvSpPr>
          <p:cNvPr id="7" name="Slide Number Placeholder 6"/>
          <p:cNvSpPr>
            <a:spLocks noGrp="1"/>
          </p:cNvSpPr>
          <p:nvPr>
            <p:ph type="sldNum" sz="quarter" idx="12"/>
          </p:nvPr>
        </p:nvSpPr>
        <p:spPr/>
        <p:txBody>
          <a:bodyPr/>
          <a:lstStyle/>
          <a:p>
            <a:fld id="{F0A55F06-C352-544E-8237-6F33909C7E7A}" type="slidenum">
              <a:rPr lang="en-GB" smtClean="0"/>
              <a:pPr/>
              <a:t>12</a:t>
            </a:fld>
            <a:endParaRPr lang="en-GB" dirty="0"/>
          </a:p>
        </p:txBody>
      </p:sp>
      <p:pic>
        <p:nvPicPr>
          <p:cNvPr id="8"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927279" y="915716"/>
            <a:ext cx="4021698" cy="5369174"/>
          </a:xfrm>
        </p:spPr>
      </p:pic>
      <p:pic>
        <p:nvPicPr>
          <p:cNvPr id="9" name="Content Placeholder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993228" y="941296"/>
            <a:ext cx="4002537" cy="5343594"/>
          </a:xfrm>
        </p:spPr>
      </p:pic>
    </p:spTree>
    <p:extLst>
      <p:ext uri="{BB962C8B-B14F-4D97-AF65-F5344CB8AC3E}">
        <p14:creationId xmlns:p14="http://schemas.microsoft.com/office/powerpoint/2010/main" val="3674389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72001" y="0"/>
            <a:ext cx="10008000" cy="624003"/>
          </a:xfrm>
        </p:spPr>
        <p:txBody>
          <a:bodyPr>
            <a:normAutofit fontScale="90000"/>
          </a:bodyPr>
          <a:lstStyle/>
          <a:p>
            <a:br>
              <a:rPr lang="en-GB" dirty="0"/>
            </a:br>
            <a:r>
              <a:rPr lang="en-GB" dirty="0"/>
              <a:t>The Plan is the Thing</a:t>
            </a:r>
          </a:p>
        </p:txBody>
      </p:sp>
      <p:sp>
        <p:nvSpPr>
          <p:cNvPr id="4" name="Content Placeholder 3"/>
          <p:cNvSpPr>
            <a:spLocks noGrp="1"/>
          </p:cNvSpPr>
          <p:nvPr>
            <p:ph sz="half" idx="2"/>
          </p:nvPr>
        </p:nvSpPr>
        <p:spPr/>
        <p:txBody>
          <a:bodyPr/>
          <a:lstStyle/>
          <a:p>
            <a:pPr lvl="1"/>
            <a:r>
              <a:rPr lang="en-GB" dirty="0"/>
              <a:t>Preparation</a:t>
            </a:r>
          </a:p>
          <a:p>
            <a:pPr lvl="1"/>
            <a:r>
              <a:rPr lang="en-GB" dirty="0"/>
              <a:t>Identification</a:t>
            </a:r>
          </a:p>
          <a:p>
            <a:pPr lvl="1"/>
            <a:r>
              <a:rPr lang="en-GB" dirty="0"/>
              <a:t>Notification</a:t>
            </a:r>
          </a:p>
          <a:p>
            <a:pPr lvl="1"/>
            <a:r>
              <a:rPr lang="en-GB" dirty="0"/>
              <a:t>Mitigation Strategy</a:t>
            </a:r>
          </a:p>
          <a:p>
            <a:pPr lvl="1"/>
            <a:r>
              <a:rPr lang="en-GB" dirty="0"/>
              <a:t>Containment</a:t>
            </a:r>
          </a:p>
          <a:p>
            <a:pPr lvl="1"/>
            <a:r>
              <a:rPr lang="en-GB" dirty="0"/>
              <a:t>Eradication</a:t>
            </a:r>
          </a:p>
          <a:p>
            <a:pPr lvl="1"/>
            <a:r>
              <a:rPr lang="en-GB" dirty="0"/>
              <a:t>Recovery</a:t>
            </a:r>
          </a:p>
          <a:p>
            <a:pPr lvl="1"/>
            <a:r>
              <a:rPr lang="en-GB" dirty="0"/>
              <a:t>Lessons Learned</a:t>
            </a:r>
          </a:p>
          <a:p>
            <a:r>
              <a:rPr lang="en-GB" dirty="0"/>
              <a:t>Templates  </a:t>
            </a:r>
          </a:p>
          <a:p>
            <a:endParaRPr lang="en-GB" dirty="0"/>
          </a:p>
        </p:txBody>
      </p:sp>
      <p:sp>
        <p:nvSpPr>
          <p:cNvPr id="5" name="Date Placeholder 4"/>
          <p:cNvSpPr>
            <a:spLocks noGrp="1"/>
          </p:cNvSpPr>
          <p:nvPr>
            <p:ph type="dt" sz="half" idx="10"/>
          </p:nvPr>
        </p:nvSpPr>
        <p:spPr/>
        <p:txBody>
          <a:bodyPr/>
          <a:lstStyle/>
          <a:p>
            <a:r>
              <a:rPr lang="en-US"/>
              <a:t>07 December 2017</a:t>
            </a:r>
            <a:endParaRPr lang="en-GB" dirty="0"/>
          </a:p>
        </p:txBody>
      </p:sp>
      <p:sp>
        <p:nvSpPr>
          <p:cNvPr id="6" name="Footer Placeholder 5"/>
          <p:cNvSpPr>
            <a:spLocks noGrp="1"/>
          </p:cNvSpPr>
          <p:nvPr>
            <p:ph type="ftr" sz="quarter" idx="11"/>
          </p:nvPr>
        </p:nvSpPr>
        <p:spPr/>
        <p:txBody>
          <a:bodyPr/>
          <a:lstStyle/>
          <a:p>
            <a:r>
              <a:rPr lang="en-GB"/>
              <a:t>PCS Digital Health Event 2017</a:t>
            </a:r>
            <a:endParaRPr lang="en-GB" dirty="0"/>
          </a:p>
        </p:txBody>
      </p:sp>
      <p:sp>
        <p:nvSpPr>
          <p:cNvPr id="7" name="Slide Number Placeholder 6"/>
          <p:cNvSpPr>
            <a:spLocks noGrp="1"/>
          </p:cNvSpPr>
          <p:nvPr>
            <p:ph type="sldNum" sz="quarter" idx="12"/>
          </p:nvPr>
        </p:nvSpPr>
        <p:spPr/>
        <p:txBody>
          <a:bodyPr/>
          <a:lstStyle/>
          <a:p>
            <a:fld id="{F0A55F06-C352-544E-8237-6F33909C7E7A}" type="slidenum">
              <a:rPr lang="en-GB" smtClean="0"/>
              <a:pPr/>
              <a:t>13</a:t>
            </a:fld>
            <a:endParaRPr lang="en-GB" dirty="0"/>
          </a:p>
        </p:txBody>
      </p:sp>
      <p:pic>
        <p:nvPicPr>
          <p:cNvPr id="8"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171976" y="1242400"/>
            <a:ext cx="3696237" cy="4934667"/>
          </a:xfrm>
        </p:spPr>
      </p:pic>
    </p:spTree>
    <p:extLst>
      <p:ext uri="{BB962C8B-B14F-4D97-AF65-F5344CB8AC3E}">
        <p14:creationId xmlns:p14="http://schemas.microsoft.com/office/powerpoint/2010/main" val="10419539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781095"/>
          </a:xfrm>
        </p:spPr>
        <p:txBody>
          <a:bodyPr/>
          <a:lstStyle/>
          <a:p>
            <a:r>
              <a:rPr lang="en-GB" dirty="0"/>
              <a:t>Incident Response</a:t>
            </a:r>
          </a:p>
        </p:txBody>
      </p:sp>
      <p:pic>
        <p:nvPicPr>
          <p:cNvPr id="3" name="Picture 2"/>
          <p:cNvPicPr>
            <a:picLocks noChangeAspect="1"/>
          </p:cNvPicPr>
          <p:nvPr/>
        </p:nvPicPr>
        <p:blipFill>
          <a:blip r:embed="rId2"/>
          <a:stretch>
            <a:fillRect/>
          </a:stretch>
        </p:blipFill>
        <p:spPr>
          <a:xfrm>
            <a:off x="297551" y="1146220"/>
            <a:ext cx="11596898" cy="5550095"/>
          </a:xfrm>
          <a:prstGeom prst="rect">
            <a:avLst/>
          </a:prstGeom>
        </p:spPr>
      </p:pic>
      <p:sp>
        <p:nvSpPr>
          <p:cNvPr id="4" name="Date Placeholder 3"/>
          <p:cNvSpPr>
            <a:spLocks noGrp="1"/>
          </p:cNvSpPr>
          <p:nvPr>
            <p:ph type="dt" sz="half" idx="10"/>
          </p:nvPr>
        </p:nvSpPr>
        <p:spPr/>
        <p:txBody>
          <a:bodyPr/>
          <a:lstStyle/>
          <a:p>
            <a:r>
              <a:rPr lang="en-US"/>
              <a:t>07 December 2017</a:t>
            </a:r>
            <a:endParaRPr lang="en-GB"/>
          </a:p>
        </p:txBody>
      </p:sp>
      <p:sp>
        <p:nvSpPr>
          <p:cNvPr id="5" name="Footer Placeholder 4"/>
          <p:cNvSpPr>
            <a:spLocks noGrp="1"/>
          </p:cNvSpPr>
          <p:nvPr>
            <p:ph type="ftr" sz="quarter" idx="11"/>
          </p:nvPr>
        </p:nvSpPr>
        <p:spPr/>
        <p:txBody>
          <a:bodyPr/>
          <a:lstStyle/>
          <a:p>
            <a:r>
              <a:rPr lang="en-GB"/>
              <a:t>PCS Digital Health Event 2017</a:t>
            </a:r>
          </a:p>
        </p:txBody>
      </p:sp>
      <p:sp>
        <p:nvSpPr>
          <p:cNvPr id="6" name="Slide Number Placeholder 5"/>
          <p:cNvSpPr>
            <a:spLocks noGrp="1"/>
          </p:cNvSpPr>
          <p:nvPr>
            <p:ph type="sldNum" sz="quarter" idx="12"/>
          </p:nvPr>
        </p:nvSpPr>
        <p:spPr/>
        <p:txBody>
          <a:bodyPr/>
          <a:lstStyle/>
          <a:p>
            <a:fld id="{188F323E-B390-4A0A-8E9C-948BD16EB88A}" type="slidenum">
              <a:rPr lang="en-GB" smtClean="0"/>
              <a:t>14</a:t>
            </a:fld>
            <a:endParaRPr lang="en-GB"/>
          </a:p>
        </p:txBody>
      </p:sp>
    </p:spTree>
    <p:extLst>
      <p:ext uri="{BB962C8B-B14F-4D97-AF65-F5344CB8AC3E}">
        <p14:creationId xmlns:p14="http://schemas.microsoft.com/office/powerpoint/2010/main" val="17156865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844476"/>
          </a:xfrm>
        </p:spPr>
        <p:txBody>
          <a:bodyPr/>
          <a:lstStyle/>
          <a:p>
            <a:r>
              <a:rPr lang="en-GB" dirty="0"/>
              <a:t>Incident Response</a:t>
            </a:r>
          </a:p>
        </p:txBody>
      </p:sp>
      <p:pic>
        <p:nvPicPr>
          <p:cNvPr id="7" name="Content Placeholder 6"/>
          <p:cNvPicPr>
            <a:picLocks noGrp="1" noChangeAspect="1"/>
          </p:cNvPicPr>
          <p:nvPr>
            <p:ph idx="1"/>
          </p:nvPr>
        </p:nvPicPr>
        <p:blipFill>
          <a:blip r:embed="rId2"/>
          <a:stretch>
            <a:fillRect/>
          </a:stretch>
        </p:blipFill>
        <p:spPr>
          <a:xfrm>
            <a:off x="1075848" y="1209601"/>
            <a:ext cx="10040305" cy="5126399"/>
          </a:xfrm>
          <a:prstGeom prst="rect">
            <a:avLst/>
          </a:prstGeom>
        </p:spPr>
      </p:pic>
      <p:sp>
        <p:nvSpPr>
          <p:cNvPr id="4" name="Date Placeholder 3"/>
          <p:cNvSpPr>
            <a:spLocks noGrp="1"/>
          </p:cNvSpPr>
          <p:nvPr>
            <p:ph type="dt" sz="half" idx="10"/>
          </p:nvPr>
        </p:nvSpPr>
        <p:spPr/>
        <p:txBody>
          <a:bodyPr/>
          <a:lstStyle/>
          <a:p>
            <a:r>
              <a:rPr lang="en-US"/>
              <a:t>07 December 2017</a:t>
            </a:r>
            <a:endParaRPr lang="en-GB" dirty="0"/>
          </a:p>
        </p:txBody>
      </p:sp>
      <p:sp>
        <p:nvSpPr>
          <p:cNvPr id="5" name="Footer Placeholder 4"/>
          <p:cNvSpPr>
            <a:spLocks noGrp="1"/>
          </p:cNvSpPr>
          <p:nvPr>
            <p:ph type="ftr" sz="quarter" idx="11"/>
          </p:nvPr>
        </p:nvSpPr>
        <p:spPr/>
        <p:txBody>
          <a:bodyPr/>
          <a:lstStyle/>
          <a:p>
            <a:r>
              <a:rPr lang="en-GB"/>
              <a:t>PCS Digital Health Event 2017</a:t>
            </a:r>
            <a:endParaRPr lang="en-GB" dirty="0"/>
          </a:p>
        </p:txBody>
      </p:sp>
      <p:sp>
        <p:nvSpPr>
          <p:cNvPr id="6" name="Slide Number Placeholder 5"/>
          <p:cNvSpPr>
            <a:spLocks noGrp="1"/>
          </p:cNvSpPr>
          <p:nvPr>
            <p:ph type="sldNum" sz="quarter" idx="12"/>
          </p:nvPr>
        </p:nvSpPr>
        <p:spPr/>
        <p:txBody>
          <a:bodyPr/>
          <a:lstStyle/>
          <a:p>
            <a:fld id="{F0A55F06-C352-544E-8237-6F33909C7E7A}" type="slidenum">
              <a:rPr lang="en-GB" smtClean="0"/>
              <a:pPr/>
              <a:t>15</a:t>
            </a:fld>
            <a:endParaRPr lang="en-GB" dirty="0"/>
          </a:p>
        </p:txBody>
      </p:sp>
    </p:spTree>
    <p:extLst>
      <p:ext uri="{BB962C8B-B14F-4D97-AF65-F5344CB8AC3E}">
        <p14:creationId xmlns:p14="http://schemas.microsoft.com/office/powerpoint/2010/main" val="18713634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1231" y="120427"/>
            <a:ext cx="10515600" cy="782251"/>
          </a:xfrm>
        </p:spPr>
        <p:txBody>
          <a:bodyPr/>
          <a:lstStyle/>
          <a:p>
            <a:r>
              <a:rPr lang="en-GB" dirty="0"/>
              <a:t>Jisc Cyber Security Landscape</a:t>
            </a:r>
            <a:endParaRPr lang="en-GB" dirty="0">
              <a:solidFill>
                <a:schemeClr val="bg1">
                  <a:lumMod val="65000"/>
                </a:schemeClr>
              </a:solidFill>
            </a:endParaRPr>
          </a:p>
        </p:txBody>
      </p:sp>
      <p:graphicFrame>
        <p:nvGraphicFramePr>
          <p:cNvPr id="7" name="Content Placeholder 6"/>
          <p:cNvGraphicFramePr>
            <a:graphicFrameLocks noGrp="1"/>
          </p:cNvGraphicFramePr>
          <p:nvPr>
            <p:ph sz="quarter" idx="13"/>
            <p:extLst>
              <p:ext uri="{D42A27DB-BD31-4B8C-83A1-F6EECF244321}">
                <p14:modId xmlns:p14="http://schemas.microsoft.com/office/powerpoint/2010/main" val="4099064222"/>
              </p:ext>
            </p:extLst>
          </p:nvPr>
        </p:nvGraphicFramePr>
        <p:xfrm>
          <a:off x="1739900" y="799647"/>
          <a:ext cx="8712200" cy="54461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Date Placeholder 3"/>
          <p:cNvSpPr>
            <a:spLocks noGrp="1"/>
          </p:cNvSpPr>
          <p:nvPr>
            <p:ph type="dt" sz="half" idx="14"/>
          </p:nvPr>
        </p:nvSpPr>
        <p:spPr/>
        <p:txBody>
          <a:bodyPr/>
          <a:lstStyle/>
          <a:p>
            <a:pPr>
              <a:defRPr/>
            </a:pPr>
            <a:r>
              <a:rPr lang="en-US"/>
              <a:t>07 December 2017</a:t>
            </a:r>
            <a:endParaRPr lang="en-GB" dirty="0"/>
          </a:p>
        </p:txBody>
      </p:sp>
      <p:sp>
        <p:nvSpPr>
          <p:cNvPr id="5" name="Footer Placeholder 4"/>
          <p:cNvSpPr>
            <a:spLocks noGrp="1"/>
          </p:cNvSpPr>
          <p:nvPr>
            <p:ph type="ftr" sz="quarter" idx="15"/>
          </p:nvPr>
        </p:nvSpPr>
        <p:spPr/>
        <p:txBody>
          <a:bodyPr/>
          <a:lstStyle/>
          <a:p>
            <a:pPr>
              <a:defRPr/>
            </a:pPr>
            <a:r>
              <a:rPr lang="en-GB"/>
              <a:t>PCS Digital Health Event 2017</a:t>
            </a:r>
            <a:endParaRPr lang="en-GB" dirty="0"/>
          </a:p>
        </p:txBody>
      </p:sp>
      <p:sp>
        <p:nvSpPr>
          <p:cNvPr id="6" name="Slide Number Placeholder 5"/>
          <p:cNvSpPr>
            <a:spLocks noGrp="1"/>
          </p:cNvSpPr>
          <p:nvPr>
            <p:ph type="sldNum" sz="quarter" idx="16"/>
          </p:nvPr>
        </p:nvSpPr>
        <p:spPr/>
        <p:txBody>
          <a:bodyPr/>
          <a:lstStyle/>
          <a:p>
            <a:pPr>
              <a:defRPr/>
            </a:pPr>
            <a:fld id="{01A0FA22-0322-475C-90DB-1B9FE54F0BF4}" type="slidenum">
              <a:rPr lang="en-GB" smtClean="0"/>
              <a:pPr>
                <a:defRPr/>
              </a:pPr>
              <a:t>16</a:t>
            </a:fld>
            <a:endParaRPr lang="en-GB" dirty="0"/>
          </a:p>
        </p:txBody>
      </p:sp>
      <p:pic>
        <p:nvPicPr>
          <p:cNvPr id="8" name="Picture 7"/>
          <p:cNvPicPr>
            <a:picLocks noChangeAspect="1"/>
          </p:cNvPicPr>
          <p:nvPr/>
        </p:nvPicPr>
        <p:blipFill>
          <a:blip r:embed="rId8"/>
          <a:stretch>
            <a:fillRect/>
          </a:stretch>
        </p:blipFill>
        <p:spPr>
          <a:xfrm>
            <a:off x="9082283" y="1873894"/>
            <a:ext cx="2999492" cy="3297677"/>
          </a:xfrm>
          <a:prstGeom prst="rect">
            <a:avLst/>
          </a:prstGeom>
        </p:spPr>
      </p:pic>
    </p:spTree>
    <p:extLst>
      <p:ext uri="{BB962C8B-B14F-4D97-AF65-F5344CB8AC3E}">
        <p14:creationId xmlns:p14="http://schemas.microsoft.com/office/powerpoint/2010/main" val="5045856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03031"/>
            <a:ext cx="10515600" cy="874871"/>
          </a:xfrm>
        </p:spPr>
        <p:txBody>
          <a:bodyPr>
            <a:normAutofit/>
          </a:bodyPr>
          <a:lstStyle/>
          <a:p>
            <a:r>
              <a:rPr lang="en-GB" dirty="0"/>
              <a:t>Jisc Security Operations Centre</a:t>
            </a:r>
          </a:p>
        </p:txBody>
      </p:sp>
      <p:sp>
        <p:nvSpPr>
          <p:cNvPr id="3" name="Content Placeholder 2"/>
          <p:cNvSpPr>
            <a:spLocks noGrp="1"/>
          </p:cNvSpPr>
          <p:nvPr>
            <p:ph idx="1"/>
          </p:nvPr>
        </p:nvSpPr>
        <p:spPr>
          <a:xfrm>
            <a:off x="287866" y="1220425"/>
            <a:ext cx="11616267" cy="5135033"/>
          </a:xfrm>
        </p:spPr>
        <p:txBody>
          <a:bodyPr>
            <a:normAutofit lnSpcReduction="10000"/>
          </a:bodyPr>
          <a:lstStyle/>
          <a:p>
            <a:r>
              <a:rPr lang="en-GB" sz="3467" dirty="0"/>
              <a:t>Janet CSIRT is the Computer Security Incident Response Team for the Janet network.</a:t>
            </a:r>
          </a:p>
          <a:p>
            <a:r>
              <a:rPr lang="en-GB" sz="3467" dirty="0"/>
              <a:t>They are responsible for the coordination and resolution of incidents that occur within organisations connected to Janet.</a:t>
            </a:r>
          </a:p>
          <a:p>
            <a:r>
              <a:rPr lang="en-GB" sz="3467" dirty="0"/>
              <a:t>They work with organisations within the UK and internationally to assist in crime investigation. </a:t>
            </a:r>
          </a:p>
          <a:p>
            <a:r>
              <a:rPr lang="en-GB" sz="3467" dirty="0"/>
              <a:t>Gather intelligence on potential security issues and report them to connected organisations.</a:t>
            </a:r>
          </a:p>
          <a:p>
            <a:r>
              <a:rPr lang="en-GB" sz="3467" dirty="0"/>
              <a:t>First port of call for when a member or customer may be experiencing a security issue.</a:t>
            </a:r>
          </a:p>
          <a:p>
            <a:endParaRPr lang="en-GB" sz="3200" dirty="0"/>
          </a:p>
        </p:txBody>
      </p:sp>
      <p:sp>
        <p:nvSpPr>
          <p:cNvPr id="4" name="Date Placeholder 3"/>
          <p:cNvSpPr>
            <a:spLocks noGrp="1"/>
          </p:cNvSpPr>
          <p:nvPr>
            <p:ph type="dt" sz="half" idx="10"/>
          </p:nvPr>
        </p:nvSpPr>
        <p:spPr/>
        <p:txBody>
          <a:bodyPr/>
          <a:lstStyle/>
          <a:p>
            <a:r>
              <a:rPr lang="en-US"/>
              <a:t>07 December 2017</a:t>
            </a:r>
            <a:endParaRPr lang="en-GB" dirty="0"/>
          </a:p>
        </p:txBody>
      </p:sp>
      <p:sp>
        <p:nvSpPr>
          <p:cNvPr id="5" name="Footer Placeholder 4"/>
          <p:cNvSpPr>
            <a:spLocks noGrp="1"/>
          </p:cNvSpPr>
          <p:nvPr>
            <p:ph type="ftr" sz="quarter" idx="11"/>
          </p:nvPr>
        </p:nvSpPr>
        <p:spPr/>
        <p:txBody>
          <a:bodyPr/>
          <a:lstStyle/>
          <a:p>
            <a:r>
              <a:rPr lang="en-GB"/>
              <a:t>PCS Digital Health Event 2017</a:t>
            </a:r>
            <a:endParaRPr lang="en-GB" dirty="0"/>
          </a:p>
        </p:txBody>
      </p:sp>
      <p:sp>
        <p:nvSpPr>
          <p:cNvPr id="6" name="Slide Number Placeholder 5"/>
          <p:cNvSpPr>
            <a:spLocks noGrp="1"/>
          </p:cNvSpPr>
          <p:nvPr>
            <p:ph type="sldNum" sz="quarter" idx="12"/>
          </p:nvPr>
        </p:nvSpPr>
        <p:spPr/>
        <p:txBody>
          <a:bodyPr/>
          <a:lstStyle/>
          <a:p>
            <a:fld id="{F0A55F06-C352-544E-8237-6F33909C7E7A}" type="slidenum">
              <a:rPr lang="en-GB"/>
              <a:pPr/>
              <a:t>17</a:t>
            </a:fld>
            <a:endParaRPr lang="en-GB" dirty="0"/>
          </a:p>
        </p:txBody>
      </p:sp>
    </p:spTree>
    <p:extLst>
      <p:ext uri="{BB962C8B-B14F-4D97-AF65-F5344CB8AC3E}">
        <p14:creationId xmlns:p14="http://schemas.microsoft.com/office/powerpoint/2010/main" val="7594834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p:cNvSpPr>
            <a:spLocks noGrp="1"/>
          </p:cNvSpPr>
          <p:nvPr>
            <p:ph type="title"/>
          </p:nvPr>
        </p:nvSpPr>
        <p:spPr/>
        <p:txBody>
          <a:bodyPr/>
          <a:lstStyle/>
          <a:p>
            <a:pPr eaLnBrk="1" hangingPunct="1"/>
            <a:r>
              <a:rPr lang="en-GB" altLang="en-US" dirty="0"/>
              <a:t>Cyber Security on Janet</a:t>
            </a:r>
          </a:p>
        </p:txBody>
      </p:sp>
      <p:sp>
        <p:nvSpPr>
          <p:cNvPr id="17410" name="Content Placeholder 2"/>
          <p:cNvSpPr>
            <a:spLocks noGrp="1"/>
          </p:cNvSpPr>
          <p:nvPr>
            <p:ph sz="quarter" idx="13"/>
          </p:nvPr>
        </p:nvSpPr>
        <p:spPr>
          <a:xfrm>
            <a:off x="287867" y="1830389"/>
            <a:ext cx="11616267" cy="4479396"/>
          </a:xfrm>
        </p:spPr>
        <p:txBody>
          <a:bodyPr/>
          <a:lstStyle/>
          <a:p>
            <a:pPr eaLnBrk="1" hangingPunct="1"/>
            <a:r>
              <a:rPr lang="en-GB" altLang="en-US" sz="3600" dirty="0"/>
              <a:t>Top 5 threats we see today</a:t>
            </a:r>
          </a:p>
          <a:p>
            <a:pPr marL="742950" indent="-742950" eaLnBrk="1" hangingPunct="1">
              <a:buFont typeface="+mj-lt"/>
              <a:buAutoNum type="arabicPeriod"/>
            </a:pPr>
            <a:r>
              <a:rPr lang="en-GB" altLang="en-US" sz="3600" dirty="0"/>
              <a:t>Phishing attacks</a:t>
            </a:r>
          </a:p>
          <a:p>
            <a:pPr marL="742950" indent="-742950" eaLnBrk="1" hangingPunct="1">
              <a:buFont typeface="+mj-lt"/>
              <a:buAutoNum type="arabicPeriod"/>
            </a:pPr>
            <a:r>
              <a:rPr lang="en-GB" altLang="en-US" sz="3600" dirty="0"/>
              <a:t>Ransomware</a:t>
            </a:r>
          </a:p>
          <a:p>
            <a:pPr marL="742950" indent="-742950">
              <a:buFont typeface="+mj-lt"/>
              <a:buAutoNum type="arabicPeriod"/>
            </a:pPr>
            <a:r>
              <a:rPr lang="en-GB" altLang="en-US" sz="3600" dirty="0"/>
              <a:t>DDoS</a:t>
            </a:r>
          </a:p>
          <a:p>
            <a:pPr marL="742950" indent="-742950" eaLnBrk="1" hangingPunct="1">
              <a:buFont typeface="+mj-lt"/>
              <a:buAutoNum type="arabicPeriod"/>
            </a:pPr>
            <a:r>
              <a:rPr lang="en-GB" altLang="en-US" sz="3600" dirty="0"/>
              <a:t>Malware</a:t>
            </a:r>
          </a:p>
          <a:p>
            <a:pPr marL="742950" indent="-742950" eaLnBrk="1" hangingPunct="1">
              <a:buFont typeface="+mj-lt"/>
              <a:buAutoNum type="arabicPeriod"/>
            </a:pPr>
            <a:r>
              <a:rPr lang="en-GB" altLang="en-US" sz="3600" dirty="0"/>
              <a:t>System compromise</a:t>
            </a:r>
          </a:p>
        </p:txBody>
      </p:sp>
      <p:sp>
        <p:nvSpPr>
          <p:cNvPr id="6" name="Slide Number Placeholder 5"/>
          <p:cNvSpPr>
            <a:spLocks noGrp="1"/>
          </p:cNvSpPr>
          <p:nvPr>
            <p:ph type="sldNum" sz="quarter" idx="16"/>
          </p:nvPr>
        </p:nvSpPr>
        <p:spPr/>
        <p:txBody>
          <a:bodyPr/>
          <a:lstStyle>
            <a:lvl1pPr eaLnBrk="0" hangingPunct="0">
              <a:defRPr sz="1733">
                <a:solidFill>
                  <a:schemeClr val="tx1"/>
                </a:solidFill>
                <a:latin typeface="Corbel" charset="0"/>
                <a:ea typeface="ＭＳ Ｐゴシック" charset="-128"/>
              </a:defRPr>
            </a:lvl1pPr>
            <a:lvl2pPr marL="990575" indent="-380990" eaLnBrk="0" hangingPunct="0">
              <a:defRPr sz="1733">
                <a:solidFill>
                  <a:schemeClr val="tx1"/>
                </a:solidFill>
                <a:latin typeface="Corbel" charset="0"/>
                <a:ea typeface="ＭＳ Ｐゴシック" charset="-128"/>
              </a:defRPr>
            </a:lvl2pPr>
            <a:lvl3pPr marL="1523962" indent="-304792" eaLnBrk="0" hangingPunct="0">
              <a:defRPr sz="1733">
                <a:solidFill>
                  <a:schemeClr val="tx1"/>
                </a:solidFill>
                <a:latin typeface="Corbel" charset="0"/>
                <a:ea typeface="ＭＳ Ｐゴシック" charset="-128"/>
              </a:defRPr>
            </a:lvl3pPr>
            <a:lvl4pPr marL="2133547" indent="-304792" eaLnBrk="0" hangingPunct="0">
              <a:defRPr sz="1733">
                <a:solidFill>
                  <a:schemeClr val="tx1"/>
                </a:solidFill>
                <a:latin typeface="Corbel" charset="0"/>
                <a:ea typeface="ＭＳ Ｐゴシック" charset="-128"/>
              </a:defRPr>
            </a:lvl4pPr>
            <a:lvl5pPr marL="2743131" indent="-304792" eaLnBrk="0" hangingPunct="0">
              <a:defRPr sz="1733">
                <a:solidFill>
                  <a:schemeClr val="tx1"/>
                </a:solidFill>
                <a:latin typeface="Corbel" charset="0"/>
                <a:ea typeface="ＭＳ Ｐゴシック" charset="-128"/>
              </a:defRPr>
            </a:lvl5pPr>
            <a:lvl6pPr marL="3352716" indent="-304792" defTabSz="914377" eaLnBrk="0" fontAlgn="base" hangingPunct="0">
              <a:spcBef>
                <a:spcPct val="0"/>
              </a:spcBef>
              <a:spcAft>
                <a:spcPct val="0"/>
              </a:spcAft>
              <a:defRPr sz="1733">
                <a:solidFill>
                  <a:schemeClr val="tx1"/>
                </a:solidFill>
                <a:latin typeface="Corbel" charset="0"/>
                <a:ea typeface="ＭＳ Ｐゴシック" charset="-128"/>
              </a:defRPr>
            </a:lvl6pPr>
            <a:lvl7pPr marL="3962301" indent="-304792" defTabSz="914377" eaLnBrk="0" fontAlgn="base" hangingPunct="0">
              <a:spcBef>
                <a:spcPct val="0"/>
              </a:spcBef>
              <a:spcAft>
                <a:spcPct val="0"/>
              </a:spcAft>
              <a:defRPr sz="1733">
                <a:solidFill>
                  <a:schemeClr val="tx1"/>
                </a:solidFill>
                <a:latin typeface="Corbel" charset="0"/>
                <a:ea typeface="ＭＳ Ｐゴシック" charset="-128"/>
              </a:defRPr>
            </a:lvl7pPr>
            <a:lvl8pPr marL="4571886" indent="-304792" defTabSz="914377" eaLnBrk="0" fontAlgn="base" hangingPunct="0">
              <a:spcBef>
                <a:spcPct val="0"/>
              </a:spcBef>
              <a:spcAft>
                <a:spcPct val="0"/>
              </a:spcAft>
              <a:defRPr sz="1733">
                <a:solidFill>
                  <a:schemeClr val="tx1"/>
                </a:solidFill>
                <a:latin typeface="Corbel" charset="0"/>
                <a:ea typeface="ＭＳ Ｐゴシック" charset="-128"/>
              </a:defRPr>
            </a:lvl8pPr>
            <a:lvl9pPr marL="5181470" indent="-304792" defTabSz="914377" eaLnBrk="0" fontAlgn="base" hangingPunct="0">
              <a:spcBef>
                <a:spcPct val="0"/>
              </a:spcBef>
              <a:spcAft>
                <a:spcPct val="0"/>
              </a:spcAft>
              <a:defRPr sz="1733">
                <a:solidFill>
                  <a:schemeClr val="tx1"/>
                </a:solidFill>
                <a:latin typeface="Corbel" charset="0"/>
                <a:ea typeface="ＭＳ Ｐゴシック" charset="-128"/>
              </a:defRPr>
            </a:lvl9pPr>
          </a:lstStyle>
          <a:p>
            <a:pPr eaLnBrk="1" hangingPunct="1"/>
            <a:fld id="{A35BBC6F-0BF7-3442-AA94-D97C6E5A8C90}" type="slidenum">
              <a:rPr lang="en-GB" altLang="x-none" sz="1200">
                <a:solidFill>
                  <a:srgbClr val="9BA7A8"/>
                </a:solidFill>
              </a:rPr>
              <a:pPr eaLnBrk="1" hangingPunct="1"/>
              <a:t>18</a:t>
            </a:fld>
            <a:endParaRPr lang="en-GB" altLang="x-none" sz="1200">
              <a:solidFill>
                <a:srgbClr val="9BA7A8"/>
              </a:solidFill>
            </a:endParaRPr>
          </a:p>
        </p:txBody>
      </p:sp>
      <p:sp>
        <p:nvSpPr>
          <p:cNvPr id="2" name="Date Placeholder 1"/>
          <p:cNvSpPr>
            <a:spLocks noGrp="1"/>
          </p:cNvSpPr>
          <p:nvPr>
            <p:ph type="dt" sz="half" idx="14"/>
          </p:nvPr>
        </p:nvSpPr>
        <p:spPr>
          <a:xfrm>
            <a:off x="287867" y="6496051"/>
            <a:ext cx="1165376" cy="218016"/>
          </a:xfrm>
        </p:spPr>
        <p:txBody>
          <a:bodyPr/>
          <a:lstStyle/>
          <a:p>
            <a:pPr>
              <a:defRPr/>
            </a:pPr>
            <a:r>
              <a:rPr lang="en-US"/>
              <a:t>07 December 2017</a:t>
            </a:r>
            <a:endParaRPr lang="en-GB" dirty="0"/>
          </a:p>
        </p:txBody>
      </p:sp>
      <p:sp>
        <p:nvSpPr>
          <p:cNvPr id="3" name="Footer Placeholder 2"/>
          <p:cNvSpPr>
            <a:spLocks noGrp="1"/>
          </p:cNvSpPr>
          <p:nvPr>
            <p:ph type="ftr" sz="quarter" idx="15"/>
          </p:nvPr>
        </p:nvSpPr>
        <p:spPr>
          <a:xfrm>
            <a:off x="1763486" y="6496051"/>
            <a:ext cx="9181799" cy="45719"/>
          </a:xfrm>
        </p:spPr>
        <p:txBody>
          <a:bodyPr/>
          <a:lstStyle/>
          <a:p>
            <a:pPr>
              <a:defRPr/>
            </a:pPr>
            <a:r>
              <a:rPr lang="en-GB"/>
              <a:t>PCS Digital Health Event 2017</a:t>
            </a:r>
            <a:endParaRPr lang="en-GB" dirty="0"/>
          </a:p>
        </p:txBody>
      </p:sp>
    </p:spTree>
    <p:extLst>
      <p:ext uri="{BB962C8B-B14F-4D97-AF65-F5344CB8AC3E}">
        <p14:creationId xmlns:p14="http://schemas.microsoft.com/office/powerpoint/2010/main" val="36541419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 name="CustomShape 1"/>
          <p:cNvSpPr/>
          <p:nvPr/>
        </p:nvSpPr>
        <p:spPr>
          <a:xfrm>
            <a:off x="1872000" y="0"/>
            <a:ext cx="10005480" cy="621360"/>
          </a:xfrm>
          <a:prstGeom prst="rect">
            <a:avLst/>
          </a:prstGeom>
          <a:noFill/>
          <a:ln>
            <a:noFill/>
          </a:ln>
        </p:spPr>
        <p:style>
          <a:lnRef idx="0">
            <a:scrgbClr r="0" g="0" b="0"/>
          </a:lnRef>
          <a:fillRef idx="0">
            <a:scrgbClr r="0" g="0" b="0"/>
          </a:fillRef>
          <a:effectRef idx="0">
            <a:scrgbClr r="0" g="0" b="0"/>
          </a:effectRef>
          <a:fontRef idx="minor"/>
        </p:style>
        <p:txBody>
          <a:bodyPr lIns="0" tIns="0" rIns="0" bIns="0" anchor="b"/>
          <a:lstStyle/>
          <a:p>
            <a:r>
              <a:rPr lang="en-GB" sz="3740" b="1" strike="noStrike" spc="-1">
                <a:solidFill>
                  <a:srgbClr val="8A96A0"/>
                </a:solidFill>
                <a:uFill>
                  <a:solidFill>
                    <a:srgbClr val="FFFFFF"/>
                  </a:solidFill>
                </a:uFill>
                <a:latin typeface="Corbel"/>
                <a:ea typeface="DejaVu Sans"/>
              </a:rPr>
              <a:t>Incidents 2017</a:t>
            </a:r>
            <a:endParaRPr lang="en-GB" sz="3740" b="0" strike="noStrike" spc="-1">
              <a:solidFill>
                <a:srgbClr val="000000"/>
              </a:solidFill>
              <a:uFill>
                <a:solidFill>
                  <a:srgbClr val="FFFFFF"/>
                </a:solidFill>
              </a:uFill>
              <a:latin typeface="Arial"/>
            </a:endParaRPr>
          </a:p>
        </p:txBody>
      </p:sp>
      <p:sp>
        <p:nvSpPr>
          <p:cNvPr id="133" name="CustomShape 2"/>
          <p:cNvSpPr/>
          <p:nvPr/>
        </p:nvSpPr>
        <p:spPr>
          <a:xfrm>
            <a:off x="312120" y="6527880"/>
            <a:ext cx="957600" cy="237600"/>
          </a:xfrm>
          <a:prstGeom prst="rect">
            <a:avLst/>
          </a:prstGeom>
          <a:noFill/>
          <a:ln>
            <a:noFill/>
          </a:ln>
        </p:spPr>
        <p:style>
          <a:lnRef idx="0">
            <a:scrgbClr r="0" g="0" b="0"/>
          </a:lnRef>
          <a:fillRef idx="0">
            <a:scrgbClr r="0" g="0" b="0"/>
          </a:fillRef>
          <a:effectRef idx="0">
            <a:scrgbClr r="0" g="0" b="0"/>
          </a:effectRef>
          <a:fontRef idx="minor"/>
        </p:style>
        <p:txBody>
          <a:bodyPr lIns="0" tIns="0" rIns="0" bIns="0"/>
          <a:lstStyle/>
          <a:p>
            <a:pPr>
              <a:lnSpc>
                <a:spcPct val="100000"/>
              </a:lnSpc>
            </a:pPr>
            <a:r>
              <a:rPr lang="en-GB" sz="950" b="1" strike="noStrike" spc="-1">
                <a:solidFill>
                  <a:srgbClr val="9BA7B0"/>
                </a:solidFill>
                <a:uFill>
                  <a:solidFill>
                    <a:srgbClr val="FFFFFF"/>
                  </a:solidFill>
                </a:uFill>
                <a:latin typeface="Corbel"/>
                <a:ea typeface="DejaVu Sans"/>
              </a:rPr>
              <a:t>3-Aug-17</a:t>
            </a:r>
            <a:endParaRPr lang="en-GB" sz="950" b="0" strike="noStrike" spc="-1">
              <a:solidFill>
                <a:srgbClr val="000000"/>
              </a:solidFill>
              <a:uFill>
                <a:solidFill>
                  <a:srgbClr val="FFFFFF"/>
                </a:solidFill>
              </a:uFill>
              <a:latin typeface="Arial"/>
            </a:endParaRPr>
          </a:p>
        </p:txBody>
      </p:sp>
      <p:sp>
        <p:nvSpPr>
          <p:cNvPr id="134" name="CustomShape 3"/>
          <p:cNvSpPr/>
          <p:nvPr/>
        </p:nvSpPr>
        <p:spPr>
          <a:xfrm>
            <a:off x="1320120" y="6527880"/>
            <a:ext cx="9549360" cy="237600"/>
          </a:xfrm>
          <a:prstGeom prst="rect">
            <a:avLst/>
          </a:prstGeom>
          <a:noFill/>
          <a:ln>
            <a:noFill/>
          </a:ln>
        </p:spPr>
        <p:style>
          <a:lnRef idx="0">
            <a:scrgbClr r="0" g="0" b="0"/>
          </a:lnRef>
          <a:fillRef idx="0">
            <a:scrgbClr r="0" g="0" b="0"/>
          </a:fillRef>
          <a:effectRef idx="0">
            <a:scrgbClr r="0" g="0" b="0"/>
          </a:effectRef>
          <a:fontRef idx="minor"/>
        </p:style>
        <p:txBody>
          <a:bodyPr lIns="0" tIns="0" rIns="0" bIns="0"/>
          <a:lstStyle/>
          <a:p>
            <a:pPr>
              <a:lnSpc>
                <a:spcPct val="100000"/>
              </a:lnSpc>
            </a:pPr>
            <a:r>
              <a:rPr lang="en-GB" sz="950" b="0" strike="noStrike" spc="-1">
                <a:solidFill>
                  <a:srgbClr val="9BA7B0"/>
                </a:solidFill>
                <a:uFill>
                  <a:solidFill>
                    <a:srgbClr val="FFFFFF"/>
                  </a:solidFill>
                </a:uFill>
                <a:latin typeface="Corbel"/>
                <a:ea typeface="DejaVu Sans"/>
              </a:rPr>
              <a:t>CSIRT</a:t>
            </a:r>
            <a:endParaRPr lang="en-GB" sz="950" b="0" strike="noStrike" spc="-1">
              <a:solidFill>
                <a:srgbClr val="000000"/>
              </a:solidFill>
              <a:uFill>
                <a:solidFill>
                  <a:srgbClr val="FFFFFF"/>
                </a:solidFill>
              </a:uFill>
              <a:latin typeface="Arial"/>
            </a:endParaRPr>
          </a:p>
        </p:txBody>
      </p:sp>
      <p:sp>
        <p:nvSpPr>
          <p:cNvPr id="135" name="CustomShape 4"/>
          <p:cNvSpPr/>
          <p:nvPr/>
        </p:nvSpPr>
        <p:spPr>
          <a:xfrm>
            <a:off x="10919880" y="6527880"/>
            <a:ext cx="957600" cy="237600"/>
          </a:xfrm>
          <a:prstGeom prst="rect">
            <a:avLst/>
          </a:prstGeom>
          <a:noFill/>
          <a:ln>
            <a:noFill/>
          </a:ln>
        </p:spPr>
        <p:style>
          <a:lnRef idx="0">
            <a:scrgbClr r="0" g="0" b="0"/>
          </a:lnRef>
          <a:fillRef idx="0">
            <a:scrgbClr r="0" g="0" b="0"/>
          </a:fillRef>
          <a:effectRef idx="0">
            <a:scrgbClr r="0" g="0" b="0"/>
          </a:effectRef>
          <a:fontRef idx="minor"/>
        </p:style>
        <p:txBody>
          <a:bodyPr lIns="0" tIns="0" rIns="0" bIns="0"/>
          <a:lstStyle/>
          <a:p>
            <a:pPr algn="r">
              <a:lnSpc>
                <a:spcPct val="100000"/>
              </a:lnSpc>
            </a:pPr>
            <a:fld id="{BE455F34-E74C-4CF8-8766-47348497EA93}" type="slidenum">
              <a:rPr lang="en-GB" sz="950" b="1" strike="noStrike" spc="-1">
                <a:solidFill>
                  <a:srgbClr val="9BA7B0"/>
                </a:solidFill>
                <a:uFill>
                  <a:solidFill>
                    <a:srgbClr val="FFFFFF"/>
                  </a:solidFill>
                </a:uFill>
                <a:latin typeface="Corbel"/>
                <a:ea typeface="DejaVu Sans"/>
              </a:rPr>
              <a:t>19</a:t>
            </a:fld>
            <a:endParaRPr lang="en-GB" sz="950" b="0" strike="noStrike" spc="-1">
              <a:solidFill>
                <a:srgbClr val="000000"/>
              </a:solidFill>
              <a:uFill>
                <a:solidFill>
                  <a:srgbClr val="FFFFFF"/>
                </a:solidFill>
              </a:uFill>
              <a:latin typeface="Arial"/>
            </a:endParaRPr>
          </a:p>
        </p:txBody>
      </p:sp>
      <p:sp>
        <p:nvSpPr>
          <p:cNvPr id="136" name="CustomShape 5"/>
          <p:cNvSpPr/>
          <p:nvPr/>
        </p:nvSpPr>
        <p:spPr>
          <a:xfrm>
            <a:off x="511605" y="1308878"/>
            <a:ext cx="5183280" cy="382979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95000"/>
              </a:lnSpc>
            </a:pPr>
            <a:r>
              <a:rPr lang="en-GB" sz="2700" b="1" strike="noStrike" spc="-1" dirty="0">
                <a:solidFill>
                  <a:srgbClr val="000000"/>
                </a:solidFill>
                <a:uFill>
                  <a:solidFill>
                    <a:srgbClr val="FFFFFF"/>
                  </a:solidFill>
                </a:uFill>
                <a:latin typeface="Arial"/>
                <a:ea typeface="ＭＳ Ｐゴシック"/>
              </a:rPr>
              <a:t>2017 Incidents</a:t>
            </a:r>
            <a:endParaRPr lang="en-GB" sz="2700" b="0" strike="noStrike" spc="-1" dirty="0">
              <a:solidFill>
                <a:srgbClr val="000000"/>
              </a:solidFill>
              <a:uFill>
                <a:solidFill>
                  <a:srgbClr val="FFFFFF"/>
                </a:solidFill>
              </a:uFill>
              <a:latin typeface="Arial"/>
            </a:endParaRPr>
          </a:p>
          <a:p>
            <a:pPr>
              <a:lnSpc>
                <a:spcPct val="95000"/>
              </a:lnSpc>
            </a:pPr>
            <a:endParaRPr lang="en-GB" sz="2700" b="0" strike="noStrike" spc="-1" dirty="0">
              <a:solidFill>
                <a:srgbClr val="000000"/>
              </a:solidFill>
              <a:uFill>
                <a:solidFill>
                  <a:srgbClr val="FFFFFF"/>
                </a:solidFill>
              </a:uFill>
              <a:latin typeface="Arial"/>
            </a:endParaRPr>
          </a:p>
          <a:p>
            <a:pPr marL="216000" indent="-215280">
              <a:lnSpc>
                <a:spcPct val="95000"/>
              </a:lnSpc>
              <a:buClr>
                <a:srgbClr val="000000"/>
              </a:buClr>
              <a:buFont typeface="Symbol"/>
              <a:buChar char=""/>
            </a:pPr>
            <a:r>
              <a:rPr lang="en-GB" sz="2700" b="0" strike="noStrike" spc="-1" dirty="0">
                <a:solidFill>
                  <a:srgbClr val="000000"/>
                </a:solidFill>
                <a:uFill>
                  <a:solidFill>
                    <a:srgbClr val="FFFFFF"/>
                  </a:solidFill>
                </a:uFill>
                <a:latin typeface="Arial"/>
                <a:ea typeface="ＭＳ Ｐゴシック"/>
              </a:rPr>
              <a:t>2245 Malware incidents</a:t>
            </a:r>
            <a:endParaRPr lang="en-GB" sz="2700" b="0" strike="noStrike" spc="-1" dirty="0">
              <a:solidFill>
                <a:srgbClr val="000000"/>
              </a:solidFill>
              <a:uFill>
                <a:solidFill>
                  <a:srgbClr val="FFFFFF"/>
                </a:solidFill>
              </a:uFill>
              <a:latin typeface="Arial"/>
            </a:endParaRPr>
          </a:p>
          <a:p>
            <a:pPr marL="216000" indent="-215280">
              <a:lnSpc>
                <a:spcPct val="95000"/>
              </a:lnSpc>
              <a:buClr>
                <a:srgbClr val="000000"/>
              </a:buClr>
              <a:buFont typeface="Symbol"/>
              <a:buChar char=""/>
            </a:pPr>
            <a:r>
              <a:rPr lang="en-GB" sz="2700" b="0" strike="noStrike" spc="-1" dirty="0">
                <a:solidFill>
                  <a:srgbClr val="000000"/>
                </a:solidFill>
                <a:uFill>
                  <a:solidFill>
                    <a:srgbClr val="FFFFFF"/>
                  </a:solidFill>
                </a:uFill>
                <a:latin typeface="Arial"/>
                <a:ea typeface="ＭＳ Ｐゴシック"/>
              </a:rPr>
              <a:t>2176 Copyright incidents</a:t>
            </a:r>
            <a:endParaRPr lang="en-GB" sz="2700" b="0" strike="noStrike" spc="-1" dirty="0">
              <a:solidFill>
                <a:srgbClr val="000000"/>
              </a:solidFill>
              <a:uFill>
                <a:solidFill>
                  <a:srgbClr val="FFFFFF"/>
                </a:solidFill>
              </a:uFill>
              <a:latin typeface="Arial"/>
            </a:endParaRPr>
          </a:p>
          <a:p>
            <a:pPr marL="216000" indent="-215280">
              <a:lnSpc>
                <a:spcPct val="95000"/>
              </a:lnSpc>
              <a:buClr>
                <a:srgbClr val="000000"/>
              </a:buClr>
              <a:buFont typeface="Symbol"/>
              <a:buChar char=""/>
            </a:pPr>
            <a:r>
              <a:rPr lang="en-GB" sz="2700" b="0" strike="noStrike" spc="-1" dirty="0">
                <a:solidFill>
                  <a:srgbClr val="000000"/>
                </a:solidFill>
                <a:uFill>
                  <a:solidFill>
                    <a:srgbClr val="FFFFFF"/>
                  </a:solidFill>
                </a:uFill>
                <a:latin typeface="Arial"/>
                <a:ea typeface="ＭＳ Ｐゴシック"/>
              </a:rPr>
              <a:t>304 DoS incidents</a:t>
            </a:r>
            <a:endParaRPr lang="en-GB" sz="2700" b="0" strike="noStrike" spc="-1" dirty="0">
              <a:solidFill>
                <a:srgbClr val="000000"/>
              </a:solidFill>
              <a:uFill>
                <a:solidFill>
                  <a:srgbClr val="FFFFFF"/>
                </a:solidFill>
              </a:uFill>
              <a:latin typeface="Arial"/>
            </a:endParaRPr>
          </a:p>
          <a:p>
            <a:pPr marL="216000" indent="-215280">
              <a:lnSpc>
                <a:spcPct val="95000"/>
              </a:lnSpc>
              <a:buClr>
                <a:srgbClr val="000000"/>
              </a:buClr>
              <a:buFont typeface="Symbol"/>
              <a:buChar char=""/>
            </a:pPr>
            <a:r>
              <a:rPr lang="en-GB" sz="2700" b="0" strike="noStrike" spc="-1" dirty="0">
                <a:solidFill>
                  <a:srgbClr val="000000"/>
                </a:solidFill>
                <a:uFill>
                  <a:solidFill>
                    <a:srgbClr val="FFFFFF"/>
                  </a:solidFill>
                </a:uFill>
                <a:latin typeface="Arial"/>
                <a:ea typeface="ＭＳ Ｐゴシック"/>
              </a:rPr>
              <a:t>Lots of others including </a:t>
            </a:r>
            <a:endParaRPr lang="en-GB" sz="2700" b="0" strike="noStrike" spc="-1" dirty="0">
              <a:solidFill>
                <a:srgbClr val="000000"/>
              </a:solidFill>
              <a:uFill>
                <a:solidFill>
                  <a:srgbClr val="FFFFFF"/>
                </a:solidFill>
              </a:uFill>
              <a:latin typeface="Arial"/>
            </a:endParaRPr>
          </a:p>
          <a:p>
            <a:pPr>
              <a:lnSpc>
                <a:spcPct val="95000"/>
              </a:lnSpc>
            </a:pPr>
            <a:r>
              <a:rPr lang="en-GB" sz="2700" b="0" strike="noStrike" spc="-1" dirty="0">
                <a:solidFill>
                  <a:srgbClr val="000000"/>
                </a:solidFill>
                <a:uFill>
                  <a:solidFill>
                    <a:srgbClr val="FFFFFF"/>
                  </a:solidFill>
                </a:uFill>
                <a:latin typeface="Arial"/>
                <a:ea typeface="ＭＳ Ｐゴシック"/>
              </a:rPr>
              <a:t>law enforcement and legal </a:t>
            </a:r>
            <a:endParaRPr lang="en-GB" sz="2700" b="0" strike="noStrike" spc="-1" dirty="0">
              <a:solidFill>
                <a:srgbClr val="000000"/>
              </a:solidFill>
              <a:uFill>
                <a:solidFill>
                  <a:srgbClr val="FFFFFF"/>
                </a:solidFill>
              </a:uFill>
              <a:latin typeface="Arial"/>
            </a:endParaRPr>
          </a:p>
          <a:p>
            <a:pPr>
              <a:lnSpc>
                <a:spcPct val="95000"/>
              </a:lnSpc>
            </a:pPr>
            <a:endParaRPr lang="en-GB" sz="2700" b="0" strike="noStrike" spc="-1" dirty="0">
              <a:solidFill>
                <a:srgbClr val="000000"/>
              </a:solidFill>
              <a:uFill>
                <a:solidFill>
                  <a:srgbClr val="FFFFFF"/>
                </a:solidFill>
              </a:uFill>
              <a:latin typeface="Arial"/>
            </a:endParaRPr>
          </a:p>
        </p:txBody>
      </p:sp>
      <p:pic>
        <p:nvPicPr>
          <p:cNvPr id="137" name="Picture 136"/>
          <p:cNvPicPr/>
          <p:nvPr/>
        </p:nvPicPr>
        <p:blipFill>
          <a:blip r:embed="rId3"/>
          <a:stretch/>
        </p:blipFill>
        <p:spPr>
          <a:xfrm>
            <a:off x="5145206" y="824249"/>
            <a:ext cx="6593314" cy="5289948"/>
          </a:xfrm>
          <a:prstGeom prst="rect">
            <a:avLst/>
          </a:prstGeom>
          <a:ln>
            <a:noFill/>
          </a:ln>
        </p:spPr>
      </p:pic>
    </p:spTree>
    <p:extLst>
      <p:ext uri="{BB962C8B-B14F-4D97-AF65-F5344CB8AC3E}">
        <p14:creationId xmlns:p14="http://schemas.microsoft.com/office/powerpoint/2010/main" val="1336592102"/>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Placeholder 17" descr="iStock_000001759899_Full.jpg"/>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t="6827" b="6827"/>
          <a:stretch>
            <a:fillRect/>
          </a:stretch>
        </p:blipFill>
        <p:spPr/>
      </p:pic>
      <p:sp>
        <p:nvSpPr>
          <p:cNvPr id="8" name="Rectangle 9"/>
          <p:cNvSpPr>
            <a:spLocks noChangeArrowheads="1"/>
          </p:cNvSpPr>
          <p:nvPr/>
        </p:nvSpPr>
        <p:spPr bwMode="auto">
          <a:xfrm>
            <a:off x="1674720" y="4452282"/>
            <a:ext cx="10517280" cy="1225831"/>
          </a:xfrm>
          <a:prstGeom prst="rect">
            <a:avLst/>
          </a:prstGeom>
          <a:solidFill>
            <a:srgbClr val="DE481C"/>
          </a:solidFill>
          <a:ln>
            <a:noFill/>
          </a:ln>
          <a:extLst/>
        </p:spPr>
        <p:txBody>
          <a:bodyPr vert="horz" wrap="square" lIns="121920" tIns="60960" rIns="121920" bIns="60960" numCol="1" anchor="t" anchorCtr="0" compatLnSpc="1">
            <a:prstTxWarp prst="textNoShape">
              <a:avLst/>
            </a:prstTxWarp>
          </a:bodyPr>
          <a:lstStyle/>
          <a:p>
            <a:pPr defTabSz="914377" fontAlgn="base">
              <a:spcBef>
                <a:spcPct val="0"/>
              </a:spcBef>
              <a:spcAft>
                <a:spcPct val="0"/>
              </a:spcAft>
              <a:defRPr/>
            </a:pPr>
            <a:endParaRPr lang="en-GB" sz="2400" kern="0" dirty="0">
              <a:solidFill>
                <a:sysClr val="windowText" lastClr="000000"/>
              </a:solidFill>
              <a:latin typeface="Arial" charset="0"/>
            </a:endParaRPr>
          </a:p>
        </p:txBody>
      </p:sp>
      <p:sp>
        <p:nvSpPr>
          <p:cNvPr id="7" name="Rectangle 7"/>
          <p:cNvSpPr>
            <a:spLocks noChangeArrowheads="1"/>
          </p:cNvSpPr>
          <p:nvPr/>
        </p:nvSpPr>
        <p:spPr bwMode="auto">
          <a:xfrm>
            <a:off x="0" y="4389109"/>
            <a:ext cx="1578709" cy="1225831"/>
          </a:xfrm>
          <a:prstGeom prst="rect">
            <a:avLst/>
          </a:prstGeom>
          <a:solidFill>
            <a:srgbClr val="DE481C"/>
          </a:solidFill>
          <a:ln>
            <a:noFill/>
          </a:ln>
          <a:effectLst/>
          <a:extLst/>
        </p:spPr>
        <p:txBody>
          <a:bodyPr vert="horz" wrap="square" lIns="121920" tIns="60960" rIns="121920" bIns="60960" numCol="1" anchor="t" anchorCtr="0" compatLnSpc="1">
            <a:prstTxWarp prst="textNoShape">
              <a:avLst/>
            </a:prstTxWarp>
          </a:bodyPr>
          <a:lstStyle/>
          <a:p>
            <a:pPr defTabSz="914377" fontAlgn="base">
              <a:spcBef>
                <a:spcPct val="0"/>
              </a:spcBef>
              <a:spcAft>
                <a:spcPct val="0"/>
              </a:spcAft>
              <a:defRPr/>
            </a:pPr>
            <a:endParaRPr lang="en-GB" sz="1600" kern="0" dirty="0">
              <a:solidFill>
                <a:srgbClr val="FFFFFF">
                  <a:lumMod val="95000"/>
                </a:srgbClr>
              </a:solidFill>
              <a:latin typeface="Arial" charset="0"/>
            </a:endParaRPr>
          </a:p>
          <a:p>
            <a:pPr defTabSz="914377" fontAlgn="base">
              <a:spcBef>
                <a:spcPct val="0"/>
              </a:spcBef>
              <a:spcAft>
                <a:spcPct val="0"/>
              </a:spcAft>
              <a:defRPr/>
            </a:pPr>
            <a:endParaRPr lang="en-GB" sz="1600" kern="0" dirty="0">
              <a:solidFill>
                <a:srgbClr val="FFFFFF">
                  <a:lumMod val="95000"/>
                </a:srgbClr>
              </a:solidFill>
              <a:latin typeface="Arial" charset="0"/>
            </a:endParaRPr>
          </a:p>
          <a:p>
            <a:pPr defTabSz="914377" fontAlgn="base">
              <a:spcBef>
                <a:spcPct val="0"/>
              </a:spcBef>
              <a:spcAft>
                <a:spcPct val="0"/>
              </a:spcAft>
              <a:defRPr/>
            </a:pPr>
            <a:r>
              <a:rPr lang="en-GB" sz="1600" kern="0" dirty="0">
                <a:solidFill>
                  <a:srgbClr val="FFFFFF">
                    <a:lumMod val="95000"/>
                  </a:srgbClr>
                </a:solidFill>
                <a:latin typeface="Arial" charset="0"/>
              </a:rPr>
              <a:t>7</a:t>
            </a:r>
            <a:r>
              <a:rPr lang="en-GB" sz="1600" kern="0" baseline="30000" dirty="0">
                <a:solidFill>
                  <a:srgbClr val="FFFFFF">
                    <a:lumMod val="95000"/>
                  </a:srgbClr>
                </a:solidFill>
                <a:latin typeface="Arial" charset="0"/>
              </a:rPr>
              <a:t>th</a:t>
            </a:r>
            <a:r>
              <a:rPr lang="en-GB" sz="1600" kern="0" dirty="0">
                <a:solidFill>
                  <a:srgbClr val="FFFFFF">
                    <a:lumMod val="95000"/>
                  </a:srgbClr>
                </a:solidFill>
                <a:latin typeface="Arial" charset="0"/>
              </a:rPr>
              <a:t> Dec2017</a:t>
            </a:r>
          </a:p>
        </p:txBody>
      </p:sp>
      <p:sp>
        <p:nvSpPr>
          <p:cNvPr id="10" name="Subtitle 9"/>
          <p:cNvSpPr>
            <a:spLocks noGrp="1"/>
          </p:cNvSpPr>
          <p:nvPr>
            <p:ph type="subTitle" idx="1"/>
          </p:nvPr>
        </p:nvSpPr>
        <p:spPr>
          <a:xfrm>
            <a:off x="1920000" y="5131323"/>
            <a:ext cx="9960000" cy="249299"/>
          </a:xfrm>
        </p:spPr>
        <p:txBody>
          <a:bodyPr/>
          <a:lstStyle/>
          <a:p>
            <a:pPr lvl="0"/>
            <a:r>
              <a:rPr lang="en-GB" altLang="en-US" sz="1800" b="1" dirty="0">
                <a:solidFill>
                  <a:srgbClr val="FFFFFF"/>
                </a:solidFill>
              </a:rPr>
              <a:t>Steve Kennett Director of Security  &amp; Senior Information Risk Owner</a:t>
            </a:r>
            <a:endParaRPr lang="en-GB" sz="1800" b="1" dirty="0">
              <a:solidFill>
                <a:srgbClr val="FFFFFF"/>
              </a:solidFill>
            </a:endParaRPr>
          </a:p>
        </p:txBody>
      </p:sp>
      <p:sp>
        <p:nvSpPr>
          <p:cNvPr id="2" name="Title 1"/>
          <p:cNvSpPr>
            <a:spLocks noGrp="1"/>
          </p:cNvSpPr>
          <p:nvPr>
            <p:ph type="title"/>
          </p:nvPr>
        </p:nvSpPr>
        <p:spPr/>
        <p:txBody>
          <a:bodyPr>
            <a:normAutofit/>
          </a:bodyPr>
          <a:lstStyle/>
          <a:p>
            <a:r>
              <a:rPr lang="en-US" dirty="0"/>
              <a:t>Jisc technologies</a:t>
            </a:r>
            <a:endParaRPr lang="en-GB" dirty="0"/>
          </a:p>
        </p:txBody>
      </p:sp>
      <p:pic>
        <p:nvPicPr>
          <p:cNvPr id="6" name="Picture 5" descr="2013_Jisc_Logo_RGB300(26mm).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2000" y="0"/>
            <a:ext cx="1247648" cy="727456"/>
          </a:xfrm>
          <a:prstGeom prst="rect">
            <a:avLst/>
          </a:prstGeom>
        </p:spPr>
      </p:pic>
      <p:sp>
        <p:nvSpPr>
          <p:cNvPr id="9" name="Parallelogram 20"/>
          <p:cNvSpPr/>
          <p:nvPr/>
        </p:nvSpPr>
        <p:spPr>
          <a:xfrm>
            <a:off x="1573120" y="4391376"/>
            <a:ext cx="106373" cy="1282005"/>
          </a:xfrm>
          <a:custGeom>
            <a:avLst/>
            <a:gdLst>
              <a:gd name="connsiteX0" fmla="*/ 0 w 216024"/>
              <a:gd name="connsiteY0" fmla="*/ 936104 h 936104"/>
              <a:gd name="connsiteX1" fmla="*/ 54006 w 216024"/>
              <a:gd name="connsiteY1" fmla="*/ 0 h 936104"/>
              <a:gd name="connsiteX2" fmla="*/ 216024 w 216024"/>
              <a:gd name="connsiteY2" fmla="*/ 0 h 936104"/>
              <a:gd name="connsiteX3" fmla="*/ 162018 w 216024"/>
              <a:gd name="connsiteY3" fmla="*/ 936104 h 936104"/>
              <a:gd name="connsiteX4" fmla="*/ 0 w 216024"/>
              <a:gd name="connsiteY4" fmla="*/ 936104 h 936104"/>
              <a:gd name="connsiteX0" fmla="*/ 76169 w 292193"/>
              <a:gd name="connsiteY0" fmla="*/ 1136129 h 1136129"/>
              <a:gd name="connsiteX1" fmla="*/ 0 w 292193"/>
              <a:gd name="connsiteY1" fmla="*/ 0 h 1136129"/>
              <a:gd name="connsiteX2" fmla="*/ 292193 w 292193"/>
              <a:gd name="connsiteY2" fmla="*/ 200025 h 1136129"/>
              <a:gd name="connsiteX3" fmla="*/ 238187 w 292193"/>
              <a:gd name="connsiteY3" fmla="*/ 1136129 h 1136129"/>
              <a:gd name="connsiteX4" fmla="*/ 76169 w 292193"/>
              <a:gd name="connsiteY4" fmla="*/ 1136129 h 1136129"/>
              <a:gd name="connsiteX0" fmla="*/ 3144 w 292193"/>
              <a:gd name="connsiteY0" fmla="*/ 917054 h 1136129"/>
              <a:gd name="connsiteX1" fmla="*/ 0 w 292193"/>
              <a:gd name="connsiteY1" fmla="*/ 0 h 1136129"/>
              <a:gd name="connsiteX2" fmla="*/ 292193 w 292193"/>
              <a:gd name="connsiteY2" fmla="*/ 200025 h 1136129"/>
              <a:gd name="connsiteX3" fmla="*/ 238187 w 292193"/>
              <a:gd name="connsiteY3" fmla="*/ 1136129 h 1136129"/>
              <a:gd name="connsiteX4" fmla="*/ 3144 w 292193"/>
              <a:gd name="connsiteY4" fmla="*/ 917054 h 1136129"/>
              <a:gd name="connsiteX0" fmla="*/ 3144 w 292193"/>
              <a:gd name="connsiteY0" fmla="*/ 917054 h 917054"/>
              <a:gd name="connsiteX1" fmla="*/ 0 w 292193"/>
              <a:gd name="connsiteY1" fmla="*/ 0 h 917054"/>
              <a:gd name="connsiteX2" fmla="*/ 292193 w 292193"/>
              <a:gd name="connsiteY2" fmla="*/ 200025 h 917054"/>
              <a:gd name="connsiteX3" fmla="*/ 41337 w 292193"/>
              <a:gd name="connsiteY3" fmla="*/ 767829 h 917054"/>
              <a:gd name="connsiteX4" fmla="*/ 3144 w 292193"/>
              <a:gd name="connsiteY4" fmla="*/ 917054 h 917054"/>
              <a:gd name="connsiteX0" fmla="*/ 3144 w 292193"/>
              <a:gd name="connsiteY0" fmla="*/ 917054 h 964679"/>
              <a:gd name="connsiteX1" fmla="*/ 0 w 292193"/>
              <a:gd name="connsiteY1" fmla="*/ 0 h 964679"/>
              <a:gd name="connsiteX2" fmla="*/ 292193 w 292193"/>
              <a:gd name="connsiteY2" fmla="*/ 200025 h 964679"/>
              <a:gd name="connsiteX3" fmla="*/ 76262 w 292193"/>
              <a:gd name="connsiteY3" fmla="*/ 964679 h 964679"/>
              <a:gd name="connsiteX4" fmla="*/ 3144 w 292193"/>
              <a:gd name="connsiteY4" fmla="*/ 917054 h 964679"/>
              <a:gd name="connsiteX0" fmla="*/ 164976 w 238094"/>
              <a:gd name="connsiteY0" fmla="*/ 917054 h 964679"/>
              <a:gd name="connsiteX1" fmla="*/ 161832 w 238094"/>
              <a:gd name="connsiteY1" fmla="*/ 0 h 964679"/>
              <a:gd name="connsiteX2" fmla="*/ 0 w 238094"/>
              <a:gd name="connsiteY2" fmla="*/ 180975 h 964679"/>
              <a:gd name="connsiteX3" fmla="*/ 238094 w 238094"/>
              <a:gd name="connsiteY3" fmla="*/ 964679 h 964679"/>
              <a:gd name="connsiteX4" fmla="*/ 164976 w 238094"/>
              <a:gd name="connsiteY4" fmla="*/ 917054 h 964679"/>
              <a:gd name="connsiteX0" fmla="*/ 3144 w 79468"/>
              <a:gd name="connsiteY0" fmla="*/ 917054 h 964679"/>
              <a:gd name="connsiteX1" fmla="*/ 0 w 79468"/>
              <a:gd name="connsiteY1" fmla="*/ 0 h 964679"/>
              <a:gd name="connsiteX2" fmla="*/ 79468 w 79468"/>
              <a:gd name="connsiteY2" fmla="*/ 47625 h 964679"/>
              <a:gd name="connsiteX3" fmla="*/ 76262 w 79468"/>
              <a:gd name="connsiteY3" fmla="*/ 964679 h 964679"/>
              <a:gd name="connsiteX4" fmla="*/ 3144 w 79468"/>
              <a:gd name="connsiteY4" fmla="*/ 917054 h 964679"/>
              <a:gd name="connsiteX0" fmla="*/ 3144 w 79749"/>
              <a:gd name="connsiteY0" fmla="*/ 917054 h 961504"/>
              <a:gd name="connsiteX1" fmla="*/ 0 w 79749"/>
              <a:gd name="connsiteY1" fmla="*/ 0 h 961504"/>
              <a:gd name="connsiteX2" fmla="*/ 79468 w 79749"/>
              <a:gd name="connsiteY2" fmla="*/ 47625 h 961504"/>
              <a:gd name="connsiteX3" fmla="*/ 79437 w 79749"/>
              <a:gd name="connsiteY3" fmla="*/ 961504 h 961504"/>
              <a:gd name="connsiteX4" fmla="*/ 3144 w 79749"/>
              <a:gd name="connsiteY4" fmla="*/ 917054 h 961504"/>
              <a:gd name="connsiteX0" fmla="*/ 0 w 79780"/>
              <a:gd name="connsiteY0" fmla="*/ 913879 h 961504"/>
              <a:gd name="connsiteX1" fmla="*/ 31 w 79780"/>
              <a:gd name="connsiteY1" fmla="*/ 0 h 961504"/>
              <a:gd name="connsiteX2" fmla="*/ 79499 w 79780"/>
              <a:gd name="connsiteY2" fmla="*/ 47625 h 961504"/>
              <a:gd name="connsiteX3" fmla="*/ 79468 w 79780"/>
              <a:gd name="connsiteY3" fmla="*/ 961504 h 961504"/>
              <a:gd name="connsiteX4" fmla="*/ 0 w 79780"/>
              <a:gd name="connsiteY4" fmla="*/ 913879 h 9615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780" h="961504">
                <a:moveTo>
                  <a:pt x="0" y="913879"/>
                </a:moveTo>
                <a:cubicBezTo>
                  <a:pt x="10" y="609253"/>
                  <a:pt x="21" y="304626"/>
                  <a:pt x="31" y="0"/>
                </a:cubicBezTo>
                <a:lnTo>
                  <a:pt x="79499" y="47625"/>
                </a:lnTo>
                <a:cubicBezTo>
                  <a:pt x="78430" y="353310"/>
                  <a:pt x="80537" y="655819"/>
                  <a:pt x="79468" y="961504"/>
                </a:cubicBezTo>
                <a:lnTo>
                  <a:pt x="0" y="913879"/>
                </a:lnTo>
                <a:close/>
              </a:path>
            </a:pathLst>
          </a:custGeom>
          <a:solidFill>
            <a:srgbClr val="9F351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70" fontAlgn="base">
              <a:spcBef>
                <a:spcPct val="0"/>
              </a:spcBef>
              <a:spcAft>
                <a:spcPct val="0"/>
              </a:spcAft>
            </a:pPr>
            <a:endParaRPr lang="en-GB" sz="2400" dirty="0">
              <a:solidFill>
                <a:srgbClr val="FFFFFF"/>
              </a:solidFill>
            </a:endParaRPr>
          </a:p>
        </p:txBody>
      </p:sp>
    </p:spTree>
    <p:extLst>
      <p:ext uri="{BB962C8B-B14F-4D97-AF65-F5344CB8AC3E}">
        <p14:creationId xmlns:p14="http://schemas.microsoft.com/office/powerpoint/2010/main" val="15962522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317613" y="2908800"/>
            <a:ext cx="4682387" cy="2620801"/>
          </a:xfrm>
          <a:prstGeom prst="rect">
            <a:avLst/>
          </a:prstGeom>
        </p:spPr>
      </p:pic>
      <p:sp>
        <p:nvSpPr>
          <p:cNvPr id="2" name="Title 1"/>
          <p:cNvSpPr>
            <a:spLocks noGrp="1"/>
          </p:cNvSpPr>
          <p:nvPr>
            <p:ph type="title"/>
          </p:nvPr>
        </p:nvSpPr>
        <p:spPr/>
        <p:txBody>
          <a:bodyPr/>
          <a:lstStyle/>
          <a:p>
            <a:r>
              <a:rPr lang="en-GB" dirty="0"/>
              <a:t>Fake News</a:t>
            </a:r>
          </a:p>
        </p:txBody>
      </p:sp>
      <p:sp>
        <p:nvSpPr>
          <p:cNvPr id="3" name="Content Placeholder 2"/>
          <p:cNvSpPr>
            <a:spLocks noGrp="1"/>
          </p:cNvSpPr>
          <p:nvPr>
            <p:ph sz="quarter" idx="13"/>
          </p:nvPr>
        </p:nvSpPr>
        <p:spPr/>
        <p:txBody>
          <a:bodyPr/>
          <a:lstStyle/>
          <a:p>
            <a:r>
              <a:rPr lang="en-GB" dirty="0"/>
              <a:t>Russian, Chinese, Middle Eastern and English language sites are offering all kinds of services based around manipulating social media, search engines and news organisations.</a:t>
            </a:r>
          </a:p>
          <a:p>
            <a:r>
              <a:rPr lang="en-GB" dirty="0"/>
              <a:t>Mounting a year-long fake news campaign can cost about £315,000</a:t>
            </a:r>
          </a:p>
          <a:p>
            <a:r>
              <a:rPr lang="en-GB" dirty="0"/>
              <a:t>The services on offer included:</a:t>
            </a:r>
          </a:p>
          <a:p>
            <a:pPr lvl="1"/>
            <a:r>
              <a:rPr lang="en-GB" dirty="0"/>
              <a:t>Creating celebrities</a:t>
            </a:r>
          </a:p>
          <a:p>
            <a:pPr lvl="1"/>
            <a:r>
              <a:rPr lang="en-GB" dirty="0"/>
              <a:t>Sparking social unrest including demonstrations</a:t>
            </a:r>
          </a:p>
          <a:p>
            <a:pPr lvl="1"/>
            <a:r>
              <a:rPr lang="en-GB" dirty="0"/>
              <a:t>Discrediting journalists</a:t>
            </a:r>
          </a:p>
          <a:p>
            <a:pPr lvl="1"/>
            <a:r>
              <a:rPr lang="en-GB" dirty="0"/>
              <a:t>Putting sustained pressure on elections or political parties</a:t>
            </a:r>
          </a:p>
        </p:txBody>
      </p:sp>
      <p:sp>
        <p:nvSpPr>
          <p:cNvPr id="5" name="Date Placeholder 4"/>
          <p:cNvSpPr>
            <a:spLocks noGrp="1"/>
          </p:cNvSpPr>
          <p:nvPr>
            <p:ph type="dt" sz="half" idx="14"/>
          </p:nvPr>
        </p:nvSpPr>
        <p:spPr/>
        <p:txBody>
          <a:bodyPr/>
          <a:lstStyle/>
          <a:p>
            <a:pPr>
              <a:defRPr/>
            </a:pPr>
            <a:r>
              <a:rPr lang="en-US"/>
              <a:t>07 December 2017</a:t>
            </a:r>
            <a:endParaRPr lang="en-GB" dirty="0"/>
          </a:p>
        </p:txBody>
      </p:sp>
      <p:sp>
        <p:nvSpPr>
          <p:cNvPr id="6" name="Footer Placeholder 5"/>
          <p:cNvSpPr>
            <a:spLocks noGrp="1"/>
          </p:cNvSpPr>
          <p:nvPr>
            <p:ph type="ftr" sz="quarter" idx="15"/>
          </p:nvPr>
        </p:nvSpPr>
        <p:spPr/>
        <p:txBody>
          <a:bodyPr/>
          <a:lstStyle/>
          <a:p>
            <a:pPr>
              <a:defRPr/>
            </a:pPr>
            <a:r>
              <a:rPr lang="en-GB"/>
              <a:t>PCS Digital Health Event 2017</a:t>
            </a:r>
            <a:endParaRPr lang="en-GB" dirty="0"/>
          </a:p>
        </p:txBody>
      </p:sp>
      <p:sp>
        <p:nvSpPr>
          <p:cNvPr id="7" name="Slide Number Placeholder 6"/>
          <p:cNvSpPr>
            <a:spLocks noGrp="1"/>
          </p:cNvSpPr>
          <p:nvPr>
            <p:ph type="sldNum" sz="quarter" idx="16"/>
          </p:nvPr>
        </p:nvSpPr>
        <p:spPr/>
        <p:txBody>
          <a:bodyPr/>
          <a:lstStyle/>
          <a:p>
            <a:pPr>
              <a:defRPr/>
            </a:pPr>
            <a:fld id="{01A0FA22-0322-475C-90DB-1B9FE54F0BF4}" type="slidenum">
              <a:rPr lang="en-GB" smtClean="0"/>
              <a:pPr>
                <a:defRPr/>
              </a:pPr>
              <a:t>20</a:t>
            </a:fld>
            <a:endParaRPr lang="en-GB" dirty="0"/>
          </a:p>
        </p:txBody>
      </p:sp>
    </p:spTree>
    <p:extLst>
      <p:ext uri="{BB962C8B-B14F-4D97-AF65-F5344CB8AC3E}">
        <p14:creationId xmlns:p14="http://schemas.microsoft.com/office/powerpoint/2010/main" val="152925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58815" y="-2117"/>
            <a:ext cx="9345319" cy="596901"/>
          </a:xfrm>
        </p:spPr>
        <p:txBody>
          <a:bodyPr>
            <a:normAutofit fontScale="90000"/>
          </a:bodyPr>
          <a:lstStyle/>
          <a:p>
            <a:r>
              <a:rPr lang="en-GB" dirty="0"/>
              <a:t>How does ransomware infect your system?</a:t>
            </a:r>
          </a:p>
        </p:txBody>
      </p:sp>
      <p:pic>
        <p:nvPicPr>
          <p:cNvPr id="8" name="Content Placeholder 7"/>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150954" y="785611"/>
            <a:ext cx="6035541" cy="5524174"/>
          </a:xfrm>
        </p:spPr>
      </p:pic>
      <p:pic>
        <p:nvPicPr>
          <p:cNvPr id="9" name="Content Placeholder 8"/>
          <p:cNvPicPr>
            <a:picLocks noGrp="1" noChangeAspect="1"/>
          </p:cNvPicPr>
          <p:nvPr>
            <p:ph sz="quarter" idx="14"/>
          </p:nvPr>
        </p:nvPicPr>
        <p:blipFill>
          <a:blip r:embed="rId3"/>
          <a:stretch>
            <a:fillRect/>
          </a:stretch>
        </p:blipFill>
        <p:spPr>
          <a:xfrm>
            <a:off x="6186495" y="785611"/>
            <a:ext cx="5717639" cy="5524174"/>
          </a:xfrm>
          <a:prstGeom prst="rect">
            <a:avLst/>
          </a:prstGeom>
        </p:spPr>
      </p:pic>
      <p:sp>
        <p:nvSpPr>
          <p:cNvPr id="5" name="Date Placeholder 4"/>
          <p:cNvSpPr>
            <a:spLocks noGrp="1"/>
          </p:cNvSpPr>
          <p:nvPr>
            <p:ph type="dt" sz="half" idx="15"/>
          </p:nvPr>
        </p:nvSpPr>
        <p:spPr/>
        <p:txBody>
          <a:bodyPr/>
          <a:lstStyle/>
          <a:p>
            <a:pPr>
              <a:defRPr/>
            </a:pPr>
            <a:r>
              <a:rPr lang="en-US"/>
              <a:t>07 December 2017</a:t>
            </a:r>
            <a:endParaRPr lang="en-GB" dirty="0"/>
          </a:p>
        </p:txBody>
      </p:sp>
      <p:sp>
        <p:nvSpPr>
          <p:cNvPr id="6" name="Footer Placeholder 5"/>
          <p:cNvSpPr>
            <a:spLocks noGrp="1"/>
          </p:cNvSpPr>
          <p:nvPr>
            <p:ph type="ftr" sz="quarter" idx="16"/>
          </p:nvPr>
        </p:nvSpPr>
        <p:spPr/>
        <p:txBody>
          <a:bodyPr/>
          <a:lstStyle/>
          <a:p>
            <a:pPr>
              <a:defRPr/>
            </a:pPr>
            <a:r>
              <a:rPr lang="en-GB"/>
              <a:t>PCS Digital Health Event 2017</a:t>
            </a:r>
            <a:endParaRPr lang="en-GB" dirty="0"/>
          </a:p>
        </p:txBody>
      </p:sp>
      <p:sp>
        <p:nvSpPr>
          <p:cNvPr id="7" name="Slide Number Placeholder 6"/>
          <p:cNvSpPr>
            <a:spLocks noGrp="1"/>
          </p:cNvSpPr>
          <p:nvPr>
            <p:ph type="sldNum" sz="quarter" idx="17"/>
          </p:nvPr>
        </p:nvSpPr>
        <p:spPr/>
        <p:txBody>
          <a:bodyPr/>
          <a:lstStyle/>
          <a:p>
            <a:pPr>
              <a:defRPr/>
            </a:pPr>
            <a:fld id="{1DBA6911-C593-4728-87FD-637D07B2F273}" type="slidenum">
              <a:rPr lang="en-GB" smtClean="0"/>
              <a:pPr>
                <a:defRPr/>
              </a:pPr>
              <a:t>21</a:t>
            </a:fld>
            <a:endParaRPr lang="en-GB" dirty="0"/>
          </a:p>
        </p:txBody>
      </p:sp>
    </p:spTree>
    <p:extLst>
      <p:ext uri="{BB962C8B-B14F-4D97-AF65-F5344CB8AC3E}">
        <p14:creationId xmlns:p14="http://schemas.microsoft.com/office/powerpoint/2010/main" val="3442105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br>
              <a:rPr lang="en-GB" dirty="0"/>
            </a:br>
            <a:r>
              <a:rPr lang="en-GB" dirty="0"/>
              <a:t>Vulnerability Management</a:t>
            </a:r>
          </a:p>
        </p:txBody>
      </p:sp>
      <p:sp>
        <p:nvSpPr>
          <p:cNvPr id="3" name="Content Placeholder 2"/>
          <p:cNvSpPr>
            <a:spLocks noGrp="1"/>
          </p:cNvSpPr>
          <p:nvPr>
            <p:ph sz="quarter" idx="13"/>
          </p:nvPr>
        </p:nvSpPr>
        <p:spPr>
          <a:xfrm>
            <a:off x="287868" y="1690688"/>
            <a:ext cx="11616264" cy="5176983"/>
          </a:xfrm>
        </p:spPr>
        <p:txBody>
          <a:bodyPr/>
          <a:lstStyle/>
          <a:p>
            <a:r>
              <a:rPr lang="en-GB" sz="3200" dirty="0"/>
              <a:t>Gives a stronger handle against billions of malware, often undetected by other tools </a:t>
            </a:r>
          </a:p>
          <a:p>
            <a:r>
              <a:rPr lang="en-GB" sz="3200" dirty="0"/>
              <a:t>Provides the same view on your network as the adversary has, reducing the attack surface</a:t>
            </a:r>
          </a:p>
          <a:p>
            <a:r>
              <a:rPr lang="en-GB" sz="3200" dirty="0"/>
              <a:t>before something happens</a:t>
            </a:r>
          </a:p>
          <a:p>
            <a:r>
              <a:rPr lang="en-GB" sz="3200" dirty="0"/>
              <a:t>Helps to focus on what matters most to strengthen the resilience of your network,</a:t>
            </a:r>
          </a:p>
          <a:p>
            <a:r>
              <a:rPr lang="en-GB" sz="3200" dirty="0"/>
              <a:t>Maximizes the effectiveness and efficiency of IT security teams</a:t>
            </a:r>
          </a:p>
          <a:p>
            <a:endParaRPr lang="en-GB" dirty="0"/>
          </a:p>
        </p:txBody>
      </p:sp>
      <p:sp>
        <p:nvSpPr>
          <p:cNvPr id="5" name="Date Placeholder 4"/>
          <p:cNvSpPr>
            <a:spLocks noGrp="1"/>
          </p:cNvSpPr>
          <p:nvPr>
            <p:ph type="dt" sz="half" idx="15"/>
          </p:nvPr>
        </p:nvSpPr>
        <p:spPr/>
        <p:txBody>
          <a:bodyPr/>
          <a:lstStyle/>
          <a:p>
            <a:pPr>
              <a:defRPr/>
            </a:pPr>
            <a:r>
              <a:rPr lang="en-US"/>
              <a:t>07 December 2017</a:t>
            </a:r>
            <a:endParaRPr lang="en-GB" dirty="0"/>
          </a:p>
        </p:txBody>
      </p:sp>
      <p:sp>
        <p:nvSpPr>
          <p:cNvPr id="6" name="Footer Placeholder 5"/>
          <p:cNvSpPr>
            <a:spLocks noGrp="1"/>
          </p:cNvSpPr>
          <p:nvPr>
            <p:ph type="ftr" sz="quarter" idx="16"/>
          </p:nvPr>
        </p:nvSpPr>
        <p:spPr/>
        <p:txBody>
          <a:bodyPr/>
          <a:lstStyle/>
          <a:p>
            <a:pPr>
              <a:defRPr/>
            </a:pPr>
            <a:r>
              <a:rPr lang="en-GB"/>
              <a:t>PCS Digital Health Event 2017</a:t>
            </a:r>
            <a:endParaRPr lang="en-GB" dirty="0"/>
          </a:p>
        </p:txBody>
      </p:sp>
      <p:sp>
        <p:nvSpPr>
          <p:cNvPr id="7" name="Slide Number Placeholder 6"/>
          <p:cNvSpPr>
            <a:spLocks noGrp="1"/>
          </p:cNvSpPr>
          <p:nvPr>
            <p:ph type="sldNum" sz="quarter" idx="17"/>
          </p:nvPr>
        </p:nvSpPr>
        <p:spPr/>
        <p:txBody>
          <a:bodyPr/>
          <a:lstStyle/>
          <a:p>
            <a:pPr>
              <a:defRPr/>
            </a:pPr>
            <a:fld id="{75EF5FA6-036C-42C6-9CAE-40537C99B0C9}" type="slidenum">
              <a:rPr lang="en-GB" smtClean="0"/>
              <a:pPr>
                <a:defRPr/>
              </a:pPr>
              <a:t>22</a:t>
            </a:fld>
            <a:endParaRPr lang="en-GB" dirty="0"/>
          </a:p>
        </p:txBody>
      </p:sp>
    </p:spTree>
    <p:extLst>
      <p:ext uri="{BB962C8B-B14F-4D97-AF65-F5344CB8AC3E}">
        <p14:creationId xmlns:p14="http://schemas.microsoft.com/office/powerpoint/2010/main" val="3985945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24176" y="935170"/>
            <a:ext cx="8221092" cy="5480728"/>
          </a:xfrm>
          <a:prstGeom prst="ellipse">
            <a:avLst/>
          </a:prstGeom>
          <a:ln>
            <a:noFill/>
          </a:ln>
          <a:effectLst>
            <a:softEdge rad="112500"/>
          </a:effectLst>
        </p:spPr>
      </p:pic>
      <p:sp>
        <p:nvSpPr>
          <p:cNvPr id="2" name="Title 1"/>
          <p:cNvSpPr>
            <a:spLocks noGrp="1"/>
          </p:cNvSpPr>
          <p:nvPr>
            <p:ph type="title"/>
          </p:nvPr>
        </p:nvSpPr>
        <p:spPr>
          <a:xfrm>
            <a:off x="838200" y="365125"/>
            <a:ext cx="10515600" cy="1027923"/>
          </a:xfrm>
        </p:spPr>
        <p:txBody>
          <a:bodyPr/>
          <a:lstStyle/>
          <a:p>
            <a:r>
              <a:rPr lang="en-GB" dirty="0"/>
              <a:t>New security services in the past 12 months</a:t>
            </a:r>
          </a:p>
        </p:txBody>
      </p:sp>
      <p:sp>
        <p:nvSpPr>
          <p:cNvPr id="3" name="Content Placeholder 2"/>
          <p:cNvSpPr>
            <a:spLocks noGrp="1"/>
          </p:cNvSpPr>
          <p:nvPr>
            <p:ph idx="1"/>
          </p:nvPr>
        </p:nvSpPr>
        <p:spPr>
          <a:xfrm>
            <a:off x="222585" y="1698625"/>
            <a:ext cx="11566525" cy="5159375"/>
          </a:xfrm>
        </p:spPr>
        <p:txBody>
          <a:bodyPr>
            <a:normAutofit/>
          </a:bodyPr>
          <a:lstStyle/>
          <a:p>
            <a:r>
              <a:rPr lang="en-GB" sz="3600" dirty="0"/>
              <a:t>Vulnerability assessment and information</a:t>
            </a:r>
          </a:p>
          <a:p>
            <a:r>
              <a:rPr lang="en-GB" sz="3600" dirty="0"/>
              <a:t>Threat information abuse helper</a:t>
            </a:r>
          </a:p>
          <a:p>
            <a:r>
              <a:rPr lang="en-GB" sz="3600" dirty="0"/>
              <a:t>Web filtering</a:t>
            </a:r>
          </a:p>
          <a:p>
            <a:r>
              <a:rPr lang="en-GB" sz="3600" dirty="0"/>
              <a:t>Safe share</a:t>
            </a:r>
          </a:p>
          <a:p>
            <a:r>
              <a:rPr lang="en-GB" sz="3600" dirty="0"/>
              <a:t>Phishing service</a:t>
            </a:r>
          </a:p>
          <a:p>
            <a:r>
              <a:rPr lang="en-GB" sz="3600" dirty="0"/>
              <a:t>Personal certificates for email</a:t>
            </a:r>
          </a:p>
          <a:p>
            <a:r>
              <a:rPr lang="en-GB" sz="3600" dirty="0"/>
              <a:t>In-house penetration testing</a:t>
            </a:r>
          </a:p>
        </p:txBody>
      </p:sp>
      <p:sp>
        <p:nvSpPr>
          <p:cNvPr id="4" name="Date Placeholder 3"/>
          <p:cNvSpPr>
            <a:spLocks noGrp="1"/>
          </p:cNvSpPr>
          <p:nvPr>
            <p:ph type="dt" sz="half" idx="10"/>
          </p:nvPr>
        </p:nvSpPr>
        <p:spPr/>
        <p:txBody>
          <a:bodyPr/>
          <a:lstStyle/>
          <a:p>
            <a:pPr>
              <a:defRPr/>
            </a:pPr>
            <a:r>
              <a:rPr lang="en-US"/>
              <a:t>07 December 2017</a:t>
            </a:r>
            <a:endParaRPr lang="en-GB"/>
          </a:p>
        </p:txBody>
      </p:sp>
      <p:sp>
        <p:nvSpPr>
          <p:cNvPr id="5" name="Footer Placeholder 4"/>
          <p:cNvSpPr>
            <a:spLocks noGrp="1"/>
          </p:cNvSpPr>
          <p:nvPr>
            <p:ph type="ftr" sz="quarter" idx="11"/>
          </p:nvPr>
        </p:nvSpPr>
        <p:spPr/>
        <p:txBody>
          <a:bodyPr/>
          <a:lstStyle/>
          <a:p>
            <a:pPr>
              <a:defRPr/>
            </a:pPr>
            <a:r>
              <a:rPr lang="en-GB"/>
              <a:t>PCS Digital Health Event 2017</a:t>
            </a:r>
          </a:p>
        </p:txBody>
      </p:sp>
      <p:sp>
        <p:nvSpPr>
          <p:cNvPr id="9" name="Slide Number Placeholder 8"/>
          <p:cNvSpPr>
            <a:spLocks noGrp="1"/>
          </p:cNvSpPr>
          <p:nvPr>
            <p:ph type="sldNum" sz="quarter" idx="12"/>
          </p:nvPr>
        </p:nvSpPr>
        <p:spPr/>
        <p:txBody>
          <a:bodyPr/>
          <a:lstStyle/>
          <a:p>
            <a:pPr>
              <a:defRPr/>
            </a:pPr>
            <a:fld id="{BFAB4B0E-0661-461C-9E28-96C1BE8FE16D}" type="slidenum">
              <a:rPr lang="en-GB" smtClean="0"/>
              <a:pPr>
                <a:defRPr/>
              </a:pPr>
              <a:t>23</a:t>
            </a:fld>
            <a:endParaRPr lang="en-GB"/>
          </a:p>
        </p:txBody>
      </p:sp>
    </p:spTree>
    <p:extLst>
      <p:ext uri="{BB962C8B-B14F-4D97-AF65-F5344CB8AC3E}">
        <p14:creationId xmlns:p14="http://schemas.microsoft.com/office/powerpoint/2010/main" val="12144720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000036"/>
          </a:xfrm>
        </p:spPr>
        <p:txBody>
          <a:bodyPr/>
          <a:lstStyle/>
          <a:p>
            <a:r>
              <a:rPr lang="en-GB" dirty="0"/>
              <a:t>Jisc cyber security training</a:t>
            </a:r>
          </a:p>
        </p:txBody>
      </p:sp>
      <p:sp>
        <p:nvSpPr>
          <p:cNvPr id="4" name="Content Placeholder 3"/>
          <p:cNvSpPr>
            <a:spLocks noGrp="1"/>
          </p:cNvSpPr>
          <p:nvPr>
            <p:ph idx="1"/>
          </p:nvPr>
        </p:nvSpPr>
        <p:spPr/>
        <p:txBody>
          <a:bodyPr>
            <a:normAutofit/>
          </a:bodyPr>
          <a:lstStyle/>
          <a:p>
            <a:pPr lvl="0"/>
            <a:r>
              <a:rPr lang="en-GB" sz="2600" dirty="0"/>
              <a:t>Computers, privacy and the law (live online course)</a:t>
            </a:r>
          </a:p>
          <a:p>
            <a:pPr lvl="0"/>
            <a:r>
              <a:rPr lang="en-GB" sz="2600" dirty="0"/>
              <a:t>Effective identification and management of security Incidents</a:t>
            </a:r>
          </a:p>
          <a:p>
            <a:pPr lvl="0"/>
            <a:r>
              <a:rPr lang="en-GB" sz="2600" dirty="0"/>
              <a:t>Filtering and monitoring: how they can help? </a:t>
            </a:r>
          </a:p>
          <a:p>
            <a:pPr lvl="0"/>
            <a:r>
              <a:rPr lang="en-GB" sz="2600" dirty="0"/>
              <a:t>Hand on digital forensics</a:t>
            </a:r>
          </a:p>
          <a:p>
            <a:pPr lvl="0"/>
            <a:r>
              <a:rPr lang="en-GB" sz="2600" dirty="0"/>
              <a:t>Hands on security testing (live online course)</a:t>
            </a:r>
          </a:p>
          <a:p>
            <a:pPr lvl="0"/>
            <a:r>
              <a:rPr lang="en-GB" sz="2600" dirty="0"/>
              <a:t>Information security policies (live online course)</a:t>
            </a:r>
          </a:p>
          <a:p>
            <a:pPr lvl="0"/>
            <a:r>
              <a:rPr lang="en-GB" sz="2600" dirty="0"/>
              <a:t>Managing IT security</a:t>
            </a:r>
          </a:p>
          <a:p>
            <a:pPr lvl="0"/>
            <a:r>
              <a:rPr lang="en-GB" sz="2600" dirty="0"/>
              <a:t>GDPR Foundation and GDPR Practitioner</a:t>
            </a:r>
          </a:p>
          <a:p>
            <a:pPr marL="0" lvl="0" indent="0">
              <a:buNone/>
            </a:pPr>
            <a:r>
              <a:rPr lang="en-GB" sz="2400" dirty="0">
                <a:solidFill>
                  <a:srgbClr val="DE481C"/>
                </a:solidFill>
              </a:rPr>
              <a:t>www.jisc.ac.uk/advice/training/network </a:t>
            </a:r>
          </a:p>
          <a:p>
            <a:endParaRPr lang="en-GB" dirty="0"/>
          </a:p>
        </p:txBody>
      </p:sp>
      <p:sp>
        <p:nvSpPr>
          <p:cNvPr id="5" name="Date Placeholder 4"/>
          <p:cNvSpPr>
            <a:spLocks noGrp="1"/>
          </p:cNvSpPr>
          <p:nvPr>
            <p:ph type="dt" sz="half" idx="10"/>
          </p:nvPr>
        </p:nvSpPr>
        <p:spPr/>
        <p:txBody>
          <a:bodyPr/>
          <a:lstStyle/>
          <a:p>
            <a:r>
              <a:rPr lang="en-US"/>
              <a:t>07 December 2017</a:t>
            </a:r>
            <a:endParaRPr lang="en-GB" dirty="0"/>
          </a:p>
        </p:txBody>
      </p:sp>
      <p:sp>
        <p:nvSpPr>
          <p:cNvPr id="6" name="Footer Placeholder 5"/>
          <p:cNvSpPr>
            <a:spLocks noGrp="1"/>
          </p:cNvSpPr>
          <p:nvPr>
            <p:ph type="ftr" sz="quarter" idx="11"/>
          </p:nvPr>
        </p:nvSpPr>
        <p:spPr/>
        <p:txBody>
          <a:bodyPr/>
          <a:lstStyle/>
          <a:p>
            <a:r>
              <a:rPr lang="en-GB"/>
              <a:t>PCS Digital Health Event 2017</a:t>
            </a:r>
            <a:endParaRPr lang="en-GB" dirty="0"/>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21308" y="2856365"/>
            <a:ext cx="3468265" cy="260119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 name="Slide Number Placeholder 2"/>
          <p:cNvSpPr>
            <a:spLocks noGrp="1"/>
          </p:cNvSpPr>
          <p:nvPr>
            <p:ph type="sldNum" sz="quarter" idx="12"/>
          </p:nvPr>
        </p:nvSpPr>
        <p:spPr/>
        <p:txBody>
          <a:bodyPr/>
          <a:lstStyle/>
          <a:p>
            <a:pPr>
              <a:defRPr/>
            </a:pPr>
            <a:fld id="{BFAB4B0E-0661-461C-9E28-96C1BE8FE16D}" type="slidenum">
              <a:rPr lang="en-GB" smtClean="0"/>
              <a:pPr>
                <a:defRPr/>
              </a:pPr>
              <a:t>24</a:t>
            </a:fld>
            <a:endParaRPr lang="en-GB"/>
          </a:p>
        </p:txBody>
      </p:sp>
    </p:spTree>
    <p:extLst>
      <p:ext uri="{BB962C8B-B14F-4D97-AF65-F5344CB8AC3E}">
        <p14:creationId xmlns:p14="http://schemas.microsoft.com/office/powerpoint/2010/main" val="38391867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806851"/>
          </a:xfrm>
        </p:spPr>
        <p:txBody>
          <a:bodyPr/>
          <a:lstStyle/>
          <a:p>
            <a:r>
              <a:rPr lang="en-US" dirty="0"/>
              <a:t>Services in development</a:t>
            </a:r>
          </a:p>
        </p:txBody>
      </p:sp>
      <p:sp>
        <p:nvSpPr>
          <p:cNvPr id="3" name="Content Placeholder 2"/>
          <p:cNvSpPr>
            <a:spLocks noGrp="1"/>
          </p:cNvSpPr>
          <p:nvPr>
            <p:ph sz="quarter" idx="13"/>
          </p:nvPr>
        </p:nvSpPr>
        <p:spPr>
          <a:xfrm>
            <a:off x="287867" y="1453931"/>
            <a:ext cx="5471583" cy="5137153"/>
          </a:xfrm>
        </p:spPr>
        <p:txBody>
          <a:bodyPr/>
          <a:lstStyle/>
          <a:p>
            <a:r>
              <a:rPr lang="en-US" sz="2800" dirty="0"/>
              <a:t>Cyber Security Portal</a:t>
            </a:r>
          </a:p>
          <a:p>
            <a:r>
              <a:rPr lang="en-US" sz="2800" dirty="0"/>
              <a:t>Customer DDoS mitigation services</a:t>
            </a:r>
          </a:p>
          <a:p>
            <a:r>
              <a:rPr lang="en-US" sz="2800" dirty="0"/>
              <a:t>DDoS mitigation service enhancement</a:t>
            </a:r>
          </a:p>
          <a:p>
            <a:r>
              <a:rPr lang="en-US" sz="2800" dirty="0"/>
              <a:t>Threat information reporting</a:t>
            </a:r>
          </a:p>
          <a:p>
            <a:r>
              <a:rPr lang="en-US" sz="2800" dirty="0"/>
              <a:t>Cyber Essentials assessment</a:t>
            </a:r>
          </a:p>
          <a:p>
            <a:r>
              <a:rPr lang="en-US" sz="2800" dirty="0"/>
              <a:t>Security audit services</a:t>
            </a:r>
          </a:p>
          <a:p>
            <a:r>
              <a:rPr lang="en-US" sz="2800" dirty="0"/>
              <a:t>New Janet DNS resolver service</a:t>
            </a:r>
          </a:p>
          <a:p>
            <a:r>
              <a:rPr lang="en-US" sz="2800" dirty="0"/>
              <a:t>Digital forensics service</a:t>
            </a:r>
          </a:p>
          <a:p>
            <a:endParaRPr lang="en-US" sz="2400" dirty="0"/>
          </a:p>
        </p:txBody>
      </p:sp>
      <p:sp>
        <p:nvSpPr>
          <p:cNvPr id="4" name="Content Placeholder 3"/>
          <p:cNvSpPr>
            <a:spLocks noGrp="1"/>
          </p:cNvSpPr>
          <p:nvPr>
            <p:ph sz="quarter" idx="14"/>
          </p:nvPr>
        </p:nvSpPr>
        <p:spPr>
          <a:xfrm>
            <a:off x="6432552" y="1453931"/>
            <a:ext cx="5471581" cy="5137152"/>
          </a:xfrm>
        </p:spPr>
        <p:txBody>
          <a:bodyPr/>
          <a:lstStyle/>
          <a:p>
            <a:r>
              <a:rPr lang="en-US" sz="2800" dirty="0"/>
              <a:t>New Janet NTP service</a:t>
            </a:r>
          </a:p>
          <a:p>
            <a:r>
              <a:rPr lang="en-US" sz="2800" dirty="0"/>
              <a:t>Passive DNS</a:t>
            </a:r>
          </a:p>
          <a:p>
            <a:r>
              <a:rPr lang="en-US" sz="2800" dirty="0"/>
              <a:t>Security X-Ray service</a:t>
            </a:r>
          </a:p>
          <a:p>
            <a:r>
              <a:rPr lang="en-US" sz="2800" dirty="0"/>
              <a:t>Email filtering enhancements</a:t>
            </a:r>
          </a:p>
          <a:p>
            <a:r>
              <a:rPr lang="en-US" sz="2800" dirty="0"/>
              <a:t>Intrusion detection service</a:t>
            </a:r>
          </a:p>
          <a:p>
            <a:r>
              <a:rPr lang="en-US" sz="2800" dirty="0"/>
              <a:t>Central scanning of Jane public address space</a:t>
            </a:r>
          </a:p>
          <a:p>
            <a:r>
              <a:rPr lang="en-US" sz="2800" dirty="0"/>
              <a:t>Centrally managed scanning of member networks</a:t>
            </a:r>
          </a:p>
          <a:p>
            <a:endParaRPr lang="en-US" dirty="0"/>
          </a:p>
        </p:txBody>
      </p:sp>
      <p:sp>
        <p:nvSpPr>
          <p:cNvPr id="5" name="Date Placeholder 4"/>
          <p:cNvSpPr>
            <a:spLocks noGrp="1"/>
          </p:cNvSpPr>
          <p:nvPr>
            <p:ph type="dt" sz="half" idx="15"/>
          </p:nvPr>
        </p:nvSpPr>
        <p:spPr/>
        <p:txBody>
          <a:bodyPr/>
          <a:lstStyle/>
          <a:p>
            <a:pPr>
              <a:defRPr/>
            </a:pPr>
            <a:r>
              <a:rPr lang="en-US"/>
              <a:t>07 December 2017</a:t>
            </a:r>
            <a:endParaRPr lang="en-GB" dirty="0"/>
          </a:p>
        </p:txBody>
      </p:sp>
      <p:sp>
        <p:nvSpPr>
          <p:cNvPr id="6" name="Footer Placeholder 5"/>
          <p:cNvSpPr>
            <a:spLocks noGrp="1"/>
          </p:cNvSpPr>
          <p:nvPr>
            <p:ph type="ftr" sz="quarter" idx="16"/>
          </p:nvPr>
        </p:nvSpPr>
        <p:spPr/>
        <p:txBody>
          <a:bodyPr/>
          <a:lstStyle/>
          <a:p>
            <a:pPr>
              <a:defRPr/>
            </a:pPr>
            <a:r>
              <a:rPr lang="en-GB"/>
              <a:t>PCS Digital Health Event 2017</a:t>
            </a:r>
            <a:endParaRPr lang="en-GB" dirty="0"/>
          </a:p>
        </p:txBody>
      </p:sp>
      <p:sp>
        <p:nvSpPr>
          <p:cNvPr id="7" name="Slide Number Placeholder 6"/>
          <p:cNvSpPr>
            <a:spLocks noGrp="1"/>
          </p:cNvSpPr>
          <p:nvPr>
            <p:ph type="sldNum" sz="quarter" idx="17"/>
          </p:nvPr>
        </p:nvSpPr>
        <p:spPr/>
        <p:txBody>
          <a:bodyPr/>
          <a:lstStyle/>
          <a:p>
            <a:pPr>
              <a:defRPr/>
            </a:pPr>
            <a:fld id="{1DBA6911-C593-4728-87FD-637D07B2F273}" type="slidenum">
              <a:rPr lang="en-GB" smtClean="0"/>
              <a:pPr>
                <a:defRPr/>
              </a:pPr>
              <a:t>25</a:t>
            </a:fld>
            <a:endParaRPr lang="en-GB" dirty="0"/>
          </a:p>
        </p:txBody>
      </p:sp>
    </p:spTree>
    <p:extLst>
      <p:ext uri="{BB962C8B-B14F-4D97-AF65-F5344CB8AC3E}">
        <p14:creationId xmlns:p14="http://schemas.microsoft.com/office/powerpoint/2010/main" val="26934220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GB" dirty="0"/>
              <a:t>Example</a:t>
            </a:r>
          </a:p>
        </p:txBody>
      </p:sp>
      <p:pic>
        <p:nvPicPr>
          <p:cNvPr id="11" name="Picture 10"/>
          <p:cNvPicPr>
            <a:picLocks noChangeAspect="1"/>
          </p:cNvPicPr>
          <p:nvPr/>
        </p:nvPicPr>
        <p:blipFill rotWithShape="1">
          <a:blip r:embed="rId3"/>
          <a:srcRect l="61424" t="11266"/>
          <a:stretch/>
        </p:blipFill>
        <p:spPr>
          <a:xfrm>
            <a:off x="8153400" y="378675"/>
            <a:ext cx="3408187" cy="4522876"/>
          </a:xfrm>
          <a:prstGeom prst="rect">
            <a:avLst/>
          </a:prstGeom>
        </p:spPr>
      </p:pic>
      <p:pic>
        <p:nvPicPr>
          <p:cNvPr id="12" name="Picture 11"/>
          <p:cNvPicPr>
            <a:picLocks noChangeAspect="1"/>
          </p:cNvPicPr>
          <p:nvPr/>
        </p:nvPicPr>
        <p:blipFill>
          <a:blip r:embed="rId4"/>
          <a:stretch>
            <a:fillRect/>
          </a:stretch>
        </p:blipFill>
        <p:spPr>
          <a:xfrm>
            <a:off x="215791" y="2859110"/>
            <a:ext cx="5983373" cy="3271234"/>
          </a:xfrm>
          <a:prstGeom prst="rect">
            <a:avLst/>
          </a:prstGeom>
        </p:spPr>
      </p:pic>
      <p:pic>
        <p:nvPicPr>
          <p:cNvPr id="14" name="Picture 13"/>
          <p:cNvPicPr>
            <a:picLocks noChangeAspect="1"/>
          </p:cNvPicPr>
          <p:nvPr/>
        </p:nvPicPr>
        <p:blipFill>
          <a:blip r:embed="rId5"/>
          <a:stretch>
            <a:fillRect/>
          </a:stretch>
        </p:blipFill>
        <p:spPr>
          <a:xfrm>
            <a:off x="6402299" y="4972944"/>
            <a:ext cx="5411184" cy="1383405"/>
          </a:xfrm>
          <a:prstGeom prst="rect">
            <a:avLst/>
          </a:prstGeom>
        </p:spPr>
      </p:pic>
      <p:pic>
        <p:nvPicPr>
          <p:cNvPr id="13" name="Picture 12"/>
          <p:cNvPicPr>
            <a:picLocks noChangeAspect="1"/>
          </p:cNvPicPr>
          <p:nvPr/>
        </p:nvPicPr>
        <p:blipFill rotWithShape="1">
          <a:blip r:embed="rId3"/>
          <a:srcRect l="39179" r="36772" b="75578"/>
          <a:stretch/>
        </p:blipFill>
        <p:spPr>
          <a:xfrm>
            <a:off x="497592" y="427116"/>
            <a:ext cx="3520161" cy="2062359"/>
          </a:xfrm>
          <a:prstGeom prst="rect">
            <a:avLst/>
          </a:prstGeom>
        </p:spPr>
      </p:pic>
      <p:sp>
        <p:nvSpPr>
          <p:cNvPr id="2" name="Date Placeholder 1"/>
          <p:cNvSpPr>
            <a:spLocks noGrp="1"/>
          </p:cNvSpPr>
          <p:nvPr>
            <p:ph type="dt" sz="half" idx="14"/>
          </p:nvPr>
        </p:nvSpPr>
        <p:spPr/>
        <p:txBody>
          <a:bodyPr/>
          <a:lstStyle/>
          <a:p>
            <a:pPr>
              <a:defRPr/>
            </a:pPr>
            <a:r>
              <a:rPr lang="en-US"/>
              <a:t>07 December 2017</a:t>
            </a:r>
            <a:endParaRPr lang="en-GB" dirty="0"/>
          </a:p>
        </p:txBody>
      </p:sp>
      <p:sp>
        <p:nvSpPr>
          <p:cNvPr id="5" name="Footer Placeholder 4"/>
          <p:cNvSpPr>
            <a:spLocks noGrp="1"/>
          </p:cNvSpPr>
          <p:nvPr>
            <p:ph type="ftr" sz="quarter" idx="15"/>
          </p:nvPr>
        </p:nvSpPr>
        <p:spPr/>
        <p:txBody>
          <a:bodyPr/>
          <a:lstStyle/>
          <a:p>
            <a:pPr>
              <a:defRPr/>
            </a:pPr>
            <a:r>
              <a:rPr lang="en-GB"/>
              <a:t>PCS Digital Health Event 2017</a:t>
            </a:r>
            <a:endParaRPr lang="en-GB" dirty="0"/>
          </a:p>
        </p:txBody>
      </p:sp>
      <p:sp>
        <p:nvSpPr>
          <p:cNvPr id="6" name="Slide Number Placeholder 5"/>
          <p:cNvSpPr>
            <a:spLocks noGrp="1"/>
          </p:cNvSpPr>
          <p:nvPr>
            <p:ph type="sldNum" sz="quarter" idx="16"/>
          </p:nvPr>
        </p:nvSpPr>
        <p:spPr/>
        <p:txBody>
          <a:bodyPr/>
          <a:lstStyle/>
          <a:p>
            <a:pPr>
              <a:defRPr/>
            </a:pPr>
            <a:fld id="{01A0FA22-0322-475C-90DB-1B9FE54F0BF4}" type="slidenum">
              <a:rPr lang="en-GB" smtClean="0"/>
              <a:pPr>
                <a:defRPr/>
              </a:pPr>
              <a:t>26</a:t>
            </a:fld>
            <a:endParaRPr lang="en-GB" dirty="0"/>
          </a:p>
        </p:txBody>
      </p:sp>
    </p:spTree>
    <p:extLst>
      <p:ext uri="{BB962C8B-B14F-4D97-AF65-F5344CB8AC3E}">
        <p14:creationId xmlns:p14="http://schemas.microsoft.com/office/powerpoint/2010/main" val="953911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CDCCAC-8005-4E85-8091-A98EA75C0B3A}"/>
              </a:ext>
            </a:extLst>
          </p:cNvPr>
          <p:cNvSpPr>
            <a:spLocks noGrp="1"/>
          </p:cNvSpPr>
          <p:nvPr>
            <p:ph type="ctrTitle"/>
          </p:nvPr>
        </p:nvSpPr>
        <p:spPr/>
        <p:txBody>
          <a:bodyPr/>
          <a:lstStyle/>
          <a:p>
            <a:endParaRPr lang="en-GB"/>
          </a:p>
        </p:txBody>
      </p:sp>
      <p:sp>
        <p:nvSpPr>
          <p:cNvPr id="3" name="Subtitle 2">
            <a:extLst>
              <a:ext uri="{FF2B5EF4-FFF2-40B4-BE49-F238E27FC236}">
                <a16:creationId xmlns:a16="http://schemas.microsoft.com/office/drawing/2014/main" id="{A5FE62D3-66C3-4B4F-B9CA-3FF7DA3EFA53}"/>
              </a:ext>
            </a:extLst>
          </p:cNvPr>
          <p:cNvSpPr>
            <a:spLocks noGrp="1"/>
          </p:cNvSpPr>
          <p:nvPr>
            <p:ph type="subTitle" idx="1"/>
          </p:nvPr>
        </p:nvSpPr>
        <p:spPr/>
        <p:txBody>
          <a:bodyPr/>
          <a:lstStyle/>
          <a:p>
            <a:endParaRPr lang="en-GB"/>
          </a:p>
        </p:txBody>
      </p:sp>
      <p:pic>
        <p:nvPicPr>
          <p:cNvPr id="6" name="Picture 5">
            <a:extLst>
              <a:ext uri="{FF2B5EF4-FFF2-40B4-BE49-F238E27FC236}">
                <a16:creationId xmlns:a16="http://schemas.microsoft.com/office/drawing/2014/main" id="{998D3FFA-5FAB-40D2-8F20-F3CEA0E33244}"/>
              </a:ext>
            </a:extLst>
          </p:cNvPr>
          <p:cNvPicPr>
            <a:picLocks noChangeAspect="1"/>
          </p:cNvPicPr>
          <p:nvPr/>
        </p:nvPicPr>
        <p:blipFill rotWithShape="1">
          <a:blip r:embed="rId2"/>
          <a:srcRect r="616"/>
          <a:stretch/>
        </p:blipFill>
        <p:spPr>
          <a:xfrm>
            <a:off x="0" y="0"/>
            <a:ext cx="12192000" cy="6858000"/>
          </a:xfrm>
          <a:prstGeom prst="rect">
            <a:avLst/>
          </a:prstGeom>
        </p:spPr>
      </p:pic>
      <p:sp>
        <p:nvSpPr>
          <p:cNvPr id="5" name="Rectangle 4"/>
          <p:cNvSpPr/>
          <p:nvPr/>
        </p:nvSpPr>
        <p:spPr>
          <a:xfrm>
            <a:off x="9105900" y="5986463"/>
            <a:ext cx="2176463" cy="26193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fontAlgn="base" hangingPunct="0">
              <a:spcBef>
                <a:spcPct val="0"/>
              </a:spcBef>
              <a:spcAft>
                <a:spcPct val="0"/>
              </a:spcAft>
            </a:pPr>
            <a:endParaRPr lang="en-GB">
              <a:solidFill>
                <a:srgbClr val="FFFFFF"/>
              </a:solidFill>
            </a:endParaRPr>
          </a:p>
        </p:txBody>
      </p:sp>
      <p:sp>
        <p:nvSpPr>
          <p:cNvPr id="4" name="TextBox 3"/>
          <p:cNvSpPr txBox="1"/>
          <p:nvPr/>
        </p:nvSpPr>
        <p:spPr>
          <a:xfrm>
            <a:off x="8943980" y="5916955"/>
            <a:ext cx="495300" cy="307777"/>
          </a:xfrm>
          <a:prstGeom prst="rect">
            <a:avLst/>
          </a:prstGeom>
          <a:noFill/>
        </p:spPr>
        <p:txBody>
          <a:bodyPr wrap="square" rtlCol="0">
            <a:spAutoFit/>
          </a:bodyPr>
          <a:lstStyle/>
          <a:p>
            <a:pPr algn="ctr" eaLnBrk="0" fontAlgn="base" hangingPunct="0">
              <a:spcBef>
                <a:spcPct val="0"/>
              </a:spcBef>
              <a:spcAft>
                <a:spcPct val="0"/>
              </a:spcAft>
            </a:pPr>
            <a:r>
              <a:rPr lang="en-GB" sz="1400" dirty="0">
                <a:solidFill>
                  <a:srgbClr val="2C3841"/>
                </a:solidFill>
              </a:rPr>
              <a:t>FE</a:t>
            </a:r>
          </a:p>
        </p:txBody>
      </p:sp>
      <p:sp>
        <p:nvSpPr>
          <p:cNvPr id="7" name="TextBox 6"/>
          <p:cNvSpPr txBox="1"/>
          <p:nvPr/>
        </p:nvSpPr>
        <p:spPr>
          <a:xfrm>
            <a:off x="9832187" y="5916955"/>
            <a:ext cx="495300" cy="307777"/>
          </a:xfrm>
          <a:prstGeom prst="rect">
            <a:avLst/>
          </a:prstGeom>
          <a:noFill/>
        </p:spPr>
        <p:txBody>
          <a:bodyPr wrap="square" rtlCol="0">
            <a:spAutoFit/>
          </a:bodyPr>
          <a:lstStyle/>
          <a:p>
            <a:pPr algn="ctr" eaLnBrk="0" fontAlgn="base" hangingPunct="0">
              <a:spcBef>
                <a:spcPct val="0"/>
              </a:spcBef>
              <a:spcAft>
                <a:spcPct val="0"/>
              </a:spcAft>
            </a:pPr>
            <a:r>
              <a:rPr lang="en-GB" sz="1400" dirty="0">
                <a:solidFill>
                  <a:srgbClr val="2C3841"/>
                </a:solidFill>
              </a:rPr>
              <a:t>HE</a:t>
            </a:r>
          </a:p>
        </p:txBody>
      </p:sp>
      <p:sp>
        <p:nvSpPr>
          <p:cNvPr id="8" name="TextBox 7"/>
          <p:cNvSpPr txBox="1"/>
          <p:nvPr/>
        </p:nvSpPr>
        <p:spPr>
          <a:xfrm>
            <a:off x="10345333" y="5916955"/>
            <a:ext cx="1326358" cy="307777"/>
          </a:xfrm>
          <a:prstGeom prst="rect">
            <a:avLst/>
          </a:prstGeom>
          <a:noFill/>
        </p:spPr>
        <p:txBody>
          <a:bodyPr wrap="square" rtlCol="0">
            <a:spAutoFit/>
          </a:bodyPr>
          <a:lstStyle/>
          <a:p>
            <a:pPr algn="ctr" eaLnBrk="0" fontAlgn="base" hangingPunct="0">
              <a:spcBef>
                <a:spcPct val="0"/>
              </a:spcBef>
              <a:spcAft>
                <a:spcPct val="0"/>
              </a:spcAft>
            </a:pPr>
            <a:r>
              <a:rPr lang="en-GB" sz="1400" dirty="0">
                <a:solidFill>
                  <a:srgbClr val="2C3841"/>
                </a:solidFill>
              </a:rPr>
              <a:t>School/council</a:t>
            </a:r>
          </a:p>
        </p:txBody>
      </p:sp>
      <p:sp>
        <p:nvSpPr>
          <p:cNvPr id="17" name="Rectangle 16"/>
          <p:cNvSpPr/>
          <p:nvPr/>
        </p:nvSpPr>
        <p:spPr>
          <a:xfrm>
            <a:off x="8096249" y="3862386"/>
            <a:ext cx="338143" cy="211514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fontAlgn="base" hangingPunct="0">
              <a:spcBef>
                <a:spcPct val="0"/>
              </a:spcBef>
              <a:spcAft>
                <a:spcPct val="0"/>
              </a:spcAft>
            </a:pPr>
            <a:endParaRPr lang="en-GB">
              <a:solidFill>
                <a:srgbClr val="FFFFFF"/>
              </a:solidFill>
            </a:endParaRPr>
          </a:p>
        </p:txBody>
      </p:sp>
      <p:sp>
        <p:nvSpPr>
          <p:cNvPr id="9" name="TextBox 8"/>
          <p:cNvSpPr txBox="1"/>
          <p:nvPr/>
        </p:nvSpPr>
        <p:spPr>
          <a:xfrm>
            <a:off x="8073318" y="3798394"/>
            <a:ext cx="465845" cy="292388"/>
          </a:xfrm>
          <a:prstGeom prst="rect">
            <a:avLst/>
          </a:prstGeom>
          <a:noFill/>
        </p:spPr>
        <p:txBody>
          <a:bodyPr wrap="square" rtlCol="0">
            <a:spAutoFit/>
          </a:bodyPr>
          <a:lstStyle/>
          <a:p>
            <a:pPr algn="r" eaLnBrk="0" fontAlgn="base" hangingPunct="0">
              <a:spcBef>
                <a:spcPct val="0"/>
              </a:spcBef>
              <a:spcAft>
                <a:spcPct val="0"/>
              </a:spcAft>
            </a:pPr>
            <a:r>
              <a:rPr lang="en-GB" sz="1300" dirty="0">
                <a:solidFill>
                  <a:srgbClr val="2C3841"/>
                </a:solidFill>
                <a:latin typeface="Arial" panose="020B0604020202020204" pitchFamily="34" charset="0"/>
                <a:cs typeface="Arial" panose="020B0604020202020204" pitchFamily="34" charset="0"/>
              </a:rPr>
              <a:t>350</a:t>
            </a:r>
          </a:p>
        </p:txBody>
      </p:sp>
      <p:sp>
        <p:nvSpPr>
          <p:cNvPr id="10" name="TextBox 9"/>
          <p:cNvSpPr txBox="1"/>
          <p:nvPr/>
        </p:nvSpPr>
        <p:spPr>
          <a:xfrm>
            <a:off x="8073318" y="4085015"/>
            <a:ext cx="465845" cy="292388"/>
          </a:xfrm>
          <a:prstGeom prst="rect">
            <a:avLst/>
          </a:prstGeom>
          <a:noFill/>
        </p:spPr>
        <p:txBody>
          <a:bodyPr wrap="square" rtlCol="0">
            <a:spAutoFit/>
          </a:bodyPr>
          <a:lstStyle/>
          <a:p>
            <a:pPr algn="r" eaLnBrk="0" fontAlgn="base" hangingPunct="0">
              <a:spcBef>
                <a:spcPct val="0"/>
              </a:spcBef>
              <a:spcAft>
                <a:spcPct val="0"/>
              </a:spcAft>
            </a:pPr>
            <a:r>
              <a:rPr lang="en-GB" sz="1300" dirty="0">
                <a:solidFill>
                  <a:srgbClr val="2C3841"/>
                </a:solidFill>
                <a:latin typeface="Arial" panose="020B0604020202020204" pitchFamily="34" charset="0"/>
                <a:cs typeface="Arial" panose="020B0604020202020204" pitchFamily="34" charset="0"/>
              </a:rPr>
              <a:t>300</a:t>
            </a:r>
          </a:p>
        </p:txBody>
      </p:sp>
      <p:sp>
        <p:nvSpPr>
          <p:cNvPr id="11" name="TextBox 10"/>
          <p:cNvSpPr txBox="1"/>
          <p:nvPr/>
        </p:nvSpPr>
        <p:spPr>
          <a:xfrm>
            <a:off x="8073318" y="4371636"/>
            <a:ext cx="465845" cy="292388"/>
          </a:xfrm>
          <a:prstGeom prst="rect">
            <a:avLst/>
          </a:prstGeom>
          <a:noFill/>
        </p:spPr>
        <p:txBody>
          <a:bodyPr wrap="square" rtlCol="0">
            <a:spAutoFit/>
          </a:bodyPr>
          <a:lstStyle/>
          <a:p>
            <a:pPr algn="r" eaLnBrk="0" fontAlgn="base" hangingPunct="0">
              <a:spcBef>
                <a:spcPct val="0"/>
              </a:spcBef>
              <a:spcAft>
                <a:spcPct val="0"/>
              </a:spcAft>
            </a:pPr>
            <a:r>
              <a:rPr lang="en-GB" sz="1300" dirty="0">
                <a:solidFill>
                  <a:srgbClr val="2C3841"/>
                </a:solidFill>
                <a:latin typeface="Arial" panose="020B0604020202020204" pitchFamily="34" charset="0"/>
                <a:cs typeface="Arial" panose="020B0604020202020204" pitchFamily="34" charset="0"/>
              </a:rPr>
              <a:t>250</a:t>
            </a:r>
          </a:p>
        </p:txBody>
      </p:sp>
      <p:sp>
        <p:nvSpPr>
          <p:cNvPr id="12" name="TextBox 11"/>
          <p:cNvSpPr txBox="1"/>
          <p:nvPr/>
        </p:nvSpPr>
        <p:spPr>
          <a:xfrm>
            <a:off x="8073318" y="4658257"/>
            <a:ext cx="465845" cy="292388"/>
          </a:xfrm>
          <a:prstGeom prst="rect">
            <a:avLst/>
          </a:prstGeom>
          <a:noFill/>
        </p:spPr>
        <p:txBody>
          <a:bodyPr wrap="square" rtlCol="0">
            <a:spAutoFit/>
          </a:bodyPr>
          <a:lstStyle/>
          <a:p>
            <a:pPr algn="r" eaLnBrk="0" fontAlgn="base" hangingPunct="0">
              <a:spcBef>
                <a:spcPct val="0"/>
              </a:spcBef>
              <a:spcAft>
                <a:spcPct val="0"/>
              </a:spcAft>
            </a:pPr>
            <a:r>
              <a:rPr lang="en-GB" sz="1300" dirty="0">
                <a:solidFill>
                  <a:srgbClr val="2C3841"/>
                </a:solidFill>
                <a:latin typeface="Arial" panose="020B0604020202020204" pitchFamily="34" charset="0"/>
                <a:cs typeface="Arial" panose="020B0604020202020204" pitchFamily="34" charset="0"/>
              </a:rPr>
              <a:t>200</a:t>
            </a:r>
          </a:p>
        </p:txBody>
      </p:sp>
      <p:sp>
        <p:nvSpPr>
          <p:cNvPr id="13" name="TextBox 12"/>
          <p:cNvSpPr txBox="1"/>
          <p:nvPr/>
        </p:nvSpPr>
        <p:spPr>
          <a:xfrm>
            <a:off x="8073318" y="4944878"/>
            <a:ext cx="465845" cy="292388"/>
          </a:xfrm>
          <a:prstGeom prst="rect">
            <a:avLst/>
          </a:prstGeom>
          <a:noFill/>
        </p:spPr>
        <p:txBody>
          <a:bodyPr wrap="square" rtlCol="0">
            <a:spAutoFit/>
          </a:bodyPr>
          <a:lstStyle/>
          <a:p>
            <a:pPr algn="r" eaLnBrk="0" fontAlgn="base" hangingPunct="0">
              <a:spcBef>
                <a:spcPct val="0"/>
              </a:spcBef>
              <a:spcAft>
                <a:spcPct val="0"/>
              </a:spcAft>
            </a:pPr>
            <a:r>
              <a:rPr lang="en-GB" sz="1300" dirty="0">
                <a:solidFill>
                  <a:srgbClr val="2C3841"/>
                </a:solidFill>
                <a:latin typeface="Arial" panose="020B0604020202020204" pitchFamily="34" charset="0"/>
                <a:cs typeface="Arial" panose="020B0604020202020204" pitchFamily="34" charset="0"/>
              </a:rPr>
              <a:t>150</a:t>
            </a:r>
          </a:p>
        </p:txBody>
      </p:sp>
      <p:sp>
        <p:nvSpPr>
          <p:cNvPr id="14" name="TextBox 13"/>
          <p:cNvSpPr txBox="1"/>
          <p:nvPr/>
        </p:nvSpPr>
        <p:spPr>
          <a:xfrm>
            <a:off x="8073318" y="5231499"/>
            <a:ext cx="465845" cy="292388"/>
          </a:xfrm>
          <a:prstGeom prst="rect">
            <a:avLst/>
          </a:prstGeom>
          <a:noFill/>
        </p:spPr>
        <p:txBody>
          <a:bodyPr wrap="square" rtlCol="0">
            <a:spAutoFit/>
          </a:bodyPr>
          <a:lstStyle/>
          <a:p>
            <a:pPr algn="r" eaLnBrk="0" fontAlgn="base" hangingPunct="0">
              <a:spcBef>
                <a:spcPct val="0"/>
              </a:spcBef>
              <a:spcAft>
                <a:spcPct val="0"/>
              </a:spcAft>
            </a:pPr>
            <a:r>
              <a:rPr lang="en-GB" sz="1300" dirty="0">
                <a:solidFill>
                  <a:srgbClr val="2C3841"/>
                </a:solidFill>
                <a:latin typeface="Arial" panose="020B0604020202020204" pitchFamily="34" charset="0"/>
                <a:cs typeface="Arial" panose="020B0604020202020204" pitchFamily="34" charset="0"/>
              </a:rPr>
              <a:t>100</a:t>
            </a:r>
          </a:p>
        </p:txBody>
      </p:sp>
      <p:sp>
        <p:nvSpPr>
          <p:cNvPr id="15" name="TextBox 14"/>
          <p:cNvSpPr txBox="1"/>
          <p:nvPr/>
        </p:nvSpPr>
        <p:spPr>
          <a:xfrm>
            <a:off x="8073318" y="5518120"/>
            <a:ext cx="465845" cy="292388"/>
          </a:xfrm>
          <a:prstGeom prst="rect">
            <a:avLst/>
          </a:prstGeom>
          <a:noFill/>
        </p:spPr>
        <p:txBody>
          <a:bodyPr wrap="square" rtlCol="0">
            <a:spAutoFit/>
          </a:bodyPr>
          <a:lstStyle/>
          <a:p>
            <a:pPr algn="r" eaLnBrk="0" fontAlgn="base" hangingPunct="0">
              <a:spcBef>
                <a:spcPct val="0"/>
              </a:spcBef>
              <a:spcAft>
                <a:spcPct val="0"/>
              </a:spcAft>
            </a:pPr>
            <a:r>
              <a:rPr lang="en-GB" sz="1300" dirty="0">
                <a:solidFill>
                  <a:srgbClr val="2C3841"/>
                </a:solidFill>
                <a:latin typeface="Arial" panose="020B0604020202020204" pitchFamily="34" charset="0"/>
                <a:cs typeface="Arial" panose="020B0604020202020204" pitchFamily="34" charset="0"/>
              </a:rPr>
              <a:t>50</a:t>
            </a:r>
          </a:p>
        </p:txBody>
      </p:sp>
      <p:sp>
        <p:nvSpPr>
          <p:cNvPr id="16" name="TextBox 15"/>
          <p:cNvSpPr txBox="1"/>
          <p:nvPr/>
        </p:nvSpPr>
        <p:spPr>
          <a:xfrm>
            <a:off x="8073318" y="5804741"/>
            <a:ext cx="465845" cy="292388"/>
          </a:xfrm>
          <a:prstGeom prst="rect">
            <a:avLst/>
          </a:prstGeom>
          <a:noFill/>
        </p:spPr>
        <p:txBody>
          <a:bodyPr wrap="square" rtlCol="0">
            <a:spAutoFit/>
          </a:bodyPr>
          <a:lstStyle/>
          <a:p>
            <a:pPr algn="r" eaLnBrk="0" fontAlgn="base" hangingPunct="0">
              <a:spcBef>
                <a:spcPct val="0"/>
              </a:spcBef>
              <a:spcAft>
                <a:spcPct val="0"/>
              </a:spcAft>
            </a:pPr>
            <a:r>
              <a:rPr lang="en-GB" sz="1300" dirty="0">
                <a:solidFill>
                  <a:srgbClr val="2C3841"/>
                </a:solidFill>
                <a:latin typeface="Arial" panose="020B0604020202020204" pitchFamily="34" charset="0"/>
                <a:cs typeface="Arial" panose="020B0604020202020204" pitchFamily="34" charset="0"/>
              </a:rPr>
              <a:t>0</a:t>
            </a:r>
          </a:p>
        </p:txBody>
      </p:sp>
      <p:sp>
        <p:nvSpPr>
          <p:cNvPr id="18" name="Rectangle 17"/>
          <p:cNvSpPr/>
          <p:nvPr/>
        </p:nvSpPr>
        <p:spPr>
          <a:xfrm>
            <a:off x="357188" y="1085853"/>
            <a:ext cx="247661" cy="206216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fontAlgn="base" hangingPunct="0">
              <a:spcBef>
                <a:spcPct val="0"/>
              </a:spcBef>
              <a:spcAft>
                <a:spcPct val="0"/>
              </a:spcAft>
            </a:pPr>
            <a:endParaRPr lang="en-GB">
              <a:solidFill>
                <a:srgbClr val="FFFFFF"/>
              </a:solidFill>
            </a:endParaRPr>
          </a:p>
        </p:txBody>
      </p:sp>
      <p:sp>
        <p:nvSpPr>
          <p:cNvPr id="19" name="TextBox 18"/>
          <p:cNvSpPr txBox="1"/>
          <p:nvPr/>
        </p:nvSpPr>
        <p:spPr>
          <a:xfrm>
            <a:off x="297667" y="993400"/>
            <a:ext cx="373416" cy="276999"/>
          </a:xfrm>
          <a:prstGeom prst="rect">
            <a:avLst/>
          </a:prstGeom>
          <a:noFill/>
        </p:spPr>
        <p:txBody>
          <a:bodyPr wrap="square" rtlCol="0">
            <a:spAutoFit/>
          </a:bodyPr>
          <a:lstStyle/>
          <a:p>
            <a:pPr algn="r" eaLnBrk="0" fontAlgn="base" hangingPunct="0">
              <a:spcBef>
                <a:spcPct val="0"/>
              </a:spcBef>
              <a:spcAft>
                <a:spcPct val="0"/>
              </a:spcAft>
            </a:pPr>
            <a:r>
              <a:rPr lang="en-GB" sz="1200" dirty="0">
                <a:solidFill>
                  <a:srgbClr val="2C3841"/>
                </a:solidFill>
                <a:latin typeface="Arial" panose="020B0604020202020204" pitchFamily="34" charset="0"/>
                <a:cs typeface="Arial" panose="020B0604020202020204" pitchFamily="34" charset="0"/>
              </a:rPr>
              <a:t>60</a:t>
            </a:r>
          </a:p>
        </p:txBody>
      </p:sp>
      <p:sp>
        <p:nvSpPr>
          <p:cNvPr id="20" name="TextBox 19"/>
          <p:cNvSpPr txBox="1"/>
          <p:nvPr/>
        </p:nvSpPr>
        <p:spPr>
          <a:xfrm>
            <a:off x="297667" y="1313759"/>
            <a:ext cx="373416" cy="276999"/>
          </a:xfrm>
          <a:prstGeom prst="rect">
            <a:avLst/>
          </a:prstGeom>
          <a:noFill/>
        </p:spPr>
        <p:txBody>
          <a:bodyPr wrap="square" rtlCol="0">
            <a:spAutoFit/>
          </a:bodyPr>
          <a:lstStyle/>
          <a:p>
            <a:pPr algn="r" eaLnBrk="0" fontAlgn="base" hangingPunct="0">
              <a:spcBef>
                <a:spcPct val="0"/>
              </a:spcBef>
              <a:spcAft>
                <a:spcPct val="0"/>
              </a:spcAft>
            </a:pPr>
            <a:r>
              <a:rPr lang="en-GB" sz="1200" dirty="0">
                <a:solidFill>
                  <a:srgbClr val="2C3841"/>
                </a:solidFill>
                <a:latin typeface="Arial" panose="020B0604020202020204" pitchFamily="34" charset="0"/>
                <a:cs typeface="Arial" panose="020B0604020202020204" pitchFamily="34" charset="0"/>
              </a:rPr>
              <a:t>50</a:t>
            </a:r>
          </a:p>
        </p:txBody>
      </p:sp>
      <p:sp>
        <p:nvSpPr>
          <p:cNvPr id="21" name="TextBox 20"/>
          <p:cNvSpPr txBox="1"/>
          <p:nvPr/>
        </p:nvSpPr>
        <p:spPr>
          <a:xfrm>
            <a:off x="297667" y="1638892"/>
            <a:ext cx="373416" cy="276999"/>
          </a:xfrm>
          <a:prstGeom prst="rect">
            <a:avLst/>
          </a:prstGeom>
          <a:noFill/>
        </p:spPr>
        <p:txBody>
          <a:bodyPr wrap="square" rtlCol="0">
            <a:spAutoFit/>
          </a:bodyPr>
          <a:lstStyle/>
          <a:p>
            <a:pPr algn="r" eaLnBrk="0" fontAlgn="base" hangingPunct="0">
              <a:spcBef>
                <a:spcPct val="0"/>
              </a:spcBef>
              <a:spcAft>
                <a:spcPct val="0"/>
              </a:spcAft>
            </a:pPr>
            <a:r>
              <a:rPr lang="en-GB" sz="1200" dirty="0">
                <a:solidFill>
                  <a:srgbClr val="2C3841"/>
                </a:solidFill>
                <a:latin typeface="Arial" panose="020B0604020202020204" pitchFamily="34" charset="0"/>
                <a:cs typeface="Arial" panose="020B0604020202020204" pitchFamily="34" charset="0"/>
              </a:rPr>
              <a:t>40</a:t>
            </a:r>
          </a:p>
        </p:txBody>
      </p:sp>
      <p:sp>
        <p:nvSpPr>
          <p:cNvPr id="22" name="TextBox 21"/>
          <p:cNvSpPr txBox="1"/>
          <p:nvPr/>
        </p:nvSpPr>
        <p:spPr>
          <a:xfrm>
            <a:off x="297667" y="1964025"/>
            <a:ext cx="373416" cy="276999"/>
          </a:xfrm>
          <a:prstGeom prst="rect">
            <a:avLst/>
          </a:prstGeom>
          <a:noFill/>
        </p:spPr>
        <p:txBody>
          <a:bodyPr wrap="square" rtlCol="0">
            <a:spAutoFit/>
          </a:bodyPr>
          <a:lstStyle/>
          <a:p>
            <a:pPr algn="r" eaLnBrk="0" fontAlgn="base" hangingPunct="0">
              <a:spcBef>
                <a:spcPct val="0"/>
              </a:spcBef>
              <a:spcAft>
                <a:spcPct val="0"/>
              </a:spcAft>
            </a:pPr>
            <a:r>
              <a:rPr lang="en-GB" sz="1200" dirty="0">
                <a:solidFill>
                  <a:srgbClr val="2C3841"/>
                </a:solidFill>
                <a:latin typeface="Arial" panose="020B0604020202020204" pitchFamily="34" charset="0"/>
                <a:cs typeface="Arial" panose="020B0604020202020204" pitchFamily="34" charset="0"/>
              </a:rPr>
              <a:t>30</a:t>
            </a:r>
          </a:p>
        </p:txBody>
      </p:sp>
      <p:sp>
        <p:nvSpPr>
          <p:cNvPr id="23" name="TextBox 22"/>
          <p:cNvSpPr txBox="1"/>
          <p:nvPr/>
        </p:nvSpPr>
        <p:spPr>
          <a:xfrm>
            <a:off x="297667" y="2289158"/>
            <a:ext cx="373416" cy="276999"/>
          </a:xfrm>
          <a:prstGeom prst="rect">
            <a:avLst/>
          </a:prstGeom>
          <a:noFill/>
        </p:spPr>
        <p:txBody>
          <a:bodyPr wrap="square" rtlCol="0">
            <a:spAutoFit/>
          </a:bodyPr>
          <a:lstStyle/>
          <a:p>
            <a:pPr algn="r" eaLnBrk="0" fontAlgn="base" hangingPunct="0">
              <a:spcBef>
                <a:spcPct val="0"/>
              </a:spcBef>
              <a:spcAft>
                <a:spcPct val="0"/>
              </a:spcAft>
            </a:pPr>
            <a:r>
              <a:rPr lang="en-GB" sz="1200" dirty="0">
                <a:solidFill>
                  <a:srgbClr val="2C3841"/>
                </a:solidFill>
                <a:latin typeface="Arial" panose="020B0604020202020204" pitchFamily="34" charset="0"/>
                <a:cs typeface="Arial" panose="020B0604020202020204" pitchFamily="34" charset="0"/>
              </a:rPr>
              <a:t>20</a:t>
            </a:r>
          </a:p>
        </p:txBody>
      </p:sp>
      <p:sp>
        <p:nvSpPr>
          <p:cNvPr id="24" name="TextBox 23"/>
          <p:cNvSpPr txBox="1"/>
          <p:nvPr/>
        </p:nvSpPr>
        <p:spPr>
          <a:xfrm>
            <a:off x="297667" y="2614291"/>
            <a:ext cx="373416" cy="276999"/>
          </a:xfrm>
          <a:prstGeom prst="rect">
            <a:avLst/>
          </a:prstGeom>
          <a:noFill/>
        </p:spPr>
        <p:txBody>
          <a:bodyPr wrap="square" rtlCol="0">
            <a:spAutoFit/>
          </a:bodyPr>
          <a:lstStyle/>
          <a:p>
            <a:pPr algn="r" eaLnBrk="0" fontAlgn="base" hangingPunct="0">
              <a:spcBef>
                <a:spcPct val="0"/>
              </a:spcBef>
              <a:spcAft>
                <a:spcPct val="0"/>
              </a:spcAft>
            </a:pPr>
            <a:r>
              <a:rPr lang="en-GB" sz="1200" dirty="0">
                <a:solidFill>
                  <a:srgbClr val="2C3841"/>
                </a:solidFill>
                <a:latin typeface="Arial" panose="020B0604020202020204" pitchFamily="34" charset="0"/>
                <a:cs typeface="Arial" panose="020B0604020202020204" pitchFamily="34" charset="0"/>
              </a:rPr>
              <a:t>10</a:t>
            </a:r>
          </a:p>
        </p:txBody>
      </p:sp>
      <p:sp>
        <p:nvSpPr>
          <p:cNvPr id="25" name="TextBox 24"/>
          <p:cNvSpPr txBox="1"/>
          <p:nvPr/>
        </p:nvSpPr>
        <p:spPr>
          <a:xfrm>
            <a:off x="297667" y="2939421"/>
            <a:ext cx="373416" cy="276999"/>
          </a:xfrm>
          <a:prstGeom prst="rect">
            <a:avLst/>
          </a:prstGeom>
          <a:noFill/>
        </p:spPr>
        <p:txBody>
          <a:bodyPr wrap="square" rtlCol="0">
            <a:spAutoFit/>
          </a:bodyPr>
          <a:lstStyle/>
          <a:p>
            <a:pPr algn="r" eaLnBrk="0" fontAlgn="base" hangingPunct="0">
              <a:spcBef>
                <a:spcPct val="0"/>
              </a:spcBef>
              <a:spcAft>
                <a:spcPct val="0"/>
              </a:spcAft>
            </a:pPr>
            <a:r>
              <a:rPr lang="en-GB" sz="1200" dirty="0">
                <a:solidFill>
                  <a:srgbClr val="2C3841"/>
                </a:solidFill>
                <a:latin typeface="Arial" panose="020B0604020202020204" pitchFamily="34" charset="0"/>
                <a:cs typeface="Arial" panose="020B0604020202020204" pitchFamily="34" charset="0"/>
              </a:rPr>
              <a:t>0</a:t>
            </a:r>
          </a:p>
        </p:txBody>
      </p:sp>
      <p:sp>
        <p:nvSpPr>
          <p:cNvPr id="38" name="Rectangle 37"/>
          <p:cNvSpPr/>
          <p:nvPr/>
        </p:nvSpPr>
        <p:spPr>
          <a:xfrm>
            <a:off x="589251" y="3100923"/>
            <a:ext cx="10693112" cy="25083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fontAlgn="base" hangingPunct="0">
              <a:spcBef>
                <a:spcPct val="0"/>
              </a:spcBef>
              <a:spcAft>
                <a:spcPct val="0"/>
              </a:spcAft>
            </a:pPr>
            <a:endParaRPr lang="en-GB">
              <a:solidFill>
                <a:srgbClr val="FFFFFF"/>
              </a:solidFill>
            </a:endParaRPr>
          </a:p>
        </p:txBody>
      </p:sp>
      <p:sp>
        <p:nvSpPr>
          <p:cNvPr id="26" name="TextBox 25"/>
          <p:cNvSpPr txBox="1"/>
          <p:nvPr/>
        </p:nvSpPr>
        <p:spPr>
          <a:xfrm>
            <a:off x="561545" y="3071022"/>
            <a:ext cx="671942" cy="276999"/>
          </a:xfrm>
          <a:prstGeom prst="rect">
            <a:avLst/>
          </a:prstGeom>
          <a:noFill/>
        </p:spPr>
        <p:txBody>
          <a:bodyPr wrap="square" rtlCol="0">
            <a:spAutoFit/>
          </a:bodyPr>
          <a:lstStyle/>
          <a:p>
            <a:pPr eaLnBrk="0" fontAlgn="base" hangingPunct="0">
              <a:spcBef>
                <a:spcPct val="0"/>
              </a:spcBef>
              <a:spcAft>
                <a:spcPct val="0"/>
              </a:spcAft>
            </a:pPr>
            <a:r>
              <a:rPr lang="en-GB" sz="1200" dirty="0">
                <a:solidFill>
                  <a:srgbClr val="2C3841"/>
                </a:solidFill>
              </a:rPr>
              <a:t>Oct-16</a:t>
            </a:r>
          </a:p>
        </p:txBody>
      </p:sp>
      <p:sp>
        <p:nvSpPr>
          <p:cNvPr id="27" name="TextBox 26"/>
          <p:cNvSpPr txBox="1"/>
          <p:nvPr/>
        </p:nvSpPr>
        <p:spPr>
          <a:xfrm>
            <a:off x="1366408" y="3071022"/>
            <a:ext cx="671942" cy="276999"/>
          </a:xfrm>
          <a:prstGeom prst="rect">
            <a:avLst/>
          </a:prstGeom>
          <a:noFill/>
        </p:spPr>
        <p:txBody>
          <a:bodyPr wrap="square" rtlCol="0">
            <a:spAutoFit/>
          </a:bodyPr>
          <a:lstStyle/>
          <a:p>
            <a:pPr eaLnBrk="0" fontAlgn="base" hangingPunct="0">
              <a:spcBef>
                <a:spcPct val="0"/>
              </a:spcBef>
              <a:spcAft>
                <a:spcPct val="0"/>
              </a:spcAft>
            </a:pPr>
            <a:r>
              <a:rPr lang="en-GB" sz="1200" dirty="0">
                <a:solidFill>
                  <a:srgbClr val="2C3841"/>
                </a:solidFill>
              </a:rPr>
              <a:t>Nov-16</a:t>
            </a:r>
          </a:p>
        </p:txBody>
      </p:sp>
      <p:sp>
        <p:nvSpPr>
          <p:cNvPr id="28" name="TextBox 27"/>
          <p:cNvSpPr txBox="1"/>
          <p:nvPr/>
        </p:nvSpPr>
        <p:spPr>
          <a:xfrm>
            <a:off x="2285559" y="3071022"/>
            <a:ext cx="671942" cy="276999"/>
          </a:xfrm>
          <a:prstGeom prst="rect">
            <a:avLst/>
          </a:prstGeom>
          <a:noFill/>
        </p:spPr>
        <p:txBody>
          <a:bodyPr wrap="square" rtlCol="0">
            <a:spAutoFit/>
          </a:bodyPr>
          <a:lstStyle/>
          <a:p>
            <a:pPr eaLnBrk="0" fontAlgn="base" hangingPunct="0">
              <a:spcBef>
                <a:spcPct val="0"/>
              </a:spcBef>
              <a:spcAft>
                <a:spcPct val="0"/>
              </a:spcAft>
            </a:pPr>
            <a:r>
              <a:rPr lang="en-GB" sz="1200" dirty="0">
                <a:solidFill>
                  <a:srgbClr val="2C3841"/>
                </a:solidFill>
              </a:rPr>
              <a:t>Dec-16</a:t>
            </a:r>
          </a:p>
        </p:txBody>
      </p:sp>
      <p:sp>
        <p:nvSpPr>
          <p:cNvPr id="29" name="TextBox 28"/>
          <p:cNvSpPr txBox="1"/>
          <p:nvPr/>
        </p:nvSpPr>
        <p:spPr>
          <a:xfrm>
            <a:off x="3243690" y="3071022"/>
            <a:ext cx="671942" cy="276999"/>
          </a:xfrm>
          <a:prstGeom prst="rect">
            <a:avLst/>
          </a:prstGeom>
          <a:noFill/>
        </p:spPr>
        <p:txBody>
          <a:bodyPr wrap="square" rtlCol="0">
            <a:spAutoFit/>
          </a:bodyPr>
          <a:lstStyle/>
          <a:p>
            <a:pPr eaLnBrk="0" fontAlgn="base" hangingPunct="0">
              <a:spcBef>
                <a:spcPct val="0"/>
              </a:spcBef>
              <a:spcAft>
                <a:spcPct val="0"/>
              </a:spcAft>
            </a:pPr>
            <a:r>
              <a:rPr lang="en-GB" sz="1200" dirty="0">
                <a:solidFill>
                  <a:srgbClr val="2C3841"/>
                </a:solidFill>
              </a:rPr>
              <a:t>Jan-17</a:t>
            </a:r>
          </a:p>
        </p:txBody>
      </p:sp>
      <p:sp>
        <p:nvSpPr>
          <p:cNvPr id="30" name="TextBox 29"/>
          <p:cNvSpPr txBox="1"/>
          <p:nvPr/>
        </p:nvSpPr>
        <p:spPr>
          <a:xfrm>
            <a:off x="4190361" y="3071022"/>
            <a:ext cx="671942" cy="276999"/>
          </a:xfrm>
          <a:prstGeom prst="rect">
            <a:avLst/>
          </a:prstGeom>
          <a:noFill/>
        </p:spPr>
        <p:txBody>
          <a:bodyPr wrap="square" rtlCol="0">
            <a:spAutoFit/>
          </a:bodyPr>
          <a:lstStyle/>
          <a:p>
            <a:pPr eaLnBrk="0" fontAlgn="base" hangingPunct="0">
              <a:spcBef>
                <a:spcPct val="0"/>
              </a:spcBef>
              <a:spcAft>
                <a:spcPct val="0"/>
              </a:spcAft>
            </a:pPr>
            <a:r>
              <a:rPr lang="en-GB" sz="1200" dirty="0">
                <a:solidFill>
                  <a:srgbClr val="2C3841"/>
                </a:solidFill>
              </a:rPr>
              <a:t>Feb-17</a:t>
            </a:r>
          </a:p>
        </p:txBody>
      </p:sp>
      <p:sp>
        <p:nvSpPr>
          <p:cNvPr id="31" name="TextBox 30"/>
          <p:cNvSpPr txBox="1"/>
          <p:nvPr/>
        </p:nvSpPr>
        <p:spPr>
          <a:xfrm>
            <a:off x="5071408" y="3071022"/>
            <a:ext cx="671942" cy="276999"/>
          </a:xfrm>
          <a:prstGeom prst="rect">
            <a:avLst/>
          </a:prstGeom>
          <a:noFill/>
        </p:spPr>
        <p:txBody>
          <a:bodyPr wrap="square" rtlCol="0">
            <a:spAutoFit/>
          </a:bodyPr>
          <a:lstStyle/>
          <a:p>
            <a:pPr eaLnBrk="0" fontAlgn="base" hangingPunct="0">
              <a:spcBef>
                <a:spcPct val="0"/>
              </a:spcBef>
              <a:spcAft>
                <a:spcPct val="0"/>
              </a:spcAft>
            </a:pPr>
            <a:r>
              <a:rPr lang="en-GB" sz="1200" dirty="0">
                <a:solidFill>
                  <a:srgbClr val="2C3841"/>
                </a:solidFill>
              </a:rPr>
              <a:t>Mar-17</a:t>
            </a:r>
          </a:p>
        </p:txBody>
      </p:sp>
      <p:sp>
        <p:nvSpPr>
          <p:cNvPr id="32" name="TextBox 31"/>
          <p:cNvSpPr txBox="1"/>
          <p:nvPr/>
        </p:nvSpPr>
        <p:spPr>
          <a:xfrm>
            <a:off x="5989501" y="3071022"/>
            <a:ext cx="671942" cy="276999"/>
          </a:xfrm>
          <a:prstGeom prst="rect">
            <a:avLst/>
          </a:prstGeom>
          <a:noFill/>
        </p:spPr>
        <p:txBody>
          <a:bodyPr wrap="square" rtlCol="0">
            <a:spAutoFit/>
          </a:bodyPr>
          <a:lstStyle/>
          <a:p>
            <a:pPr eaLnBrk="0" fontAlgn="base" hangingPunct="0">
              <a:spcBef>
                <a:spcPct val="0"/>
              </a:spcBef>
              <a:spcAft>
                <a:spcPct val="0"/>
              </a:spcAft>
            </a:pPr>
            <a:r>
              <a:rPr lang="en-GB" sz="1200" dirty="0">
                <a:solidFill>
                  <a:srgbClr val="2C3841"/>
                </a:solidFill>
              </a:rPr>
              <a:t>Apr-17</a:t>
            </a:r>
          </a:p>
        </p:txBody>
      </p:sp>
      <p:sp>
        <p:nvSpPr>
          <p:cNvPr id="33" name="TextBox 32"/>
          <p:cNvSpPr txBox="1"/>
          <p:nvPr/>
        </p:nvSpPr>
        <p:spPr>
          <a:xfrm>
            <a:off x="6889603" y="3071022"/>
            <a:ext cx="671942" cy="276999"/>
          </a:xfrm>
          <a:prstGeom prst="rect">
            <a:avLst/>
          </a:prstGeom>
          <a:noFill/>
        </p:spPr>
        <p:txBody>
          <a:bodyPr wrap="square" rtlCol="0">
            <a:spAutoFit/>
          </a:bodyPr>
          <a:lstStyle/>
          <a:p>
            <a:pPr eaLnBrk="0" fontAlgn="base" hangingPunct="0">
              <a:spcBef>
                <a:spcPct val="0"/>
              </a:spcBef>
              <a:spcAft>
                <a:spcPct val="0"/>
              </a:spcAft>
            </a:pPr>
            <a:r>
              <a:rPr lang="en-GB" sz="1200" dirty="0">
                <a:solidFill>
                  <a:srgbClr val="2C3841"/>
                </a:solidFill>
              </a:rPr>
              <a:t>May-17</a:t>
            </a:r>
          </a:p>
        </p:txBody>
      </p:sp>
      <p:sp>
        <p:nvSpPr>
          <p:cNvPr id="34" name="TextBox 33"/>
          <p:cNvSpPr txBox="1"/>
          <p:nvPr/>
        </p:nvSpPr>
        <p:spPr>
          <a:xfrm>
            <a:off x="7850123" y="3071022"/>
            <a:ext cx="671942" cy="276999"/>
          </a:xfrm>
          <a:prstGeom prst="rect">
            <a:avLst/>
          </a:prstGeom>
          <a:noFill/>
        </p:spPr>
        <p:txBody>
          <a:bodyPr wrap="square" rtlCol="0">
            <a:spAutoFit/>
          </a:bodyPr>
          <a:lstStyle/>
          <a:p>
            <a:pPr eaLnBrk="0" fontAlgn="base" hangingPunct="0">
              <a:spcBef>
                <a:spcPct val="0"/>
              </a:spcBef>
              <a:spcAft>
                <a:spcPct val="0"/>
              </a:spcAft>
            </a:pPr>
            <a:r>
              <a:rPr lang="en-GB" sz="1200" dirty="0">
                <a:solidFill>
                  <a:srgbClr val="2C3841"/>
                </a:solidFill>
              </a:rPr>
              <a:t>Jun-17</a:t>
            </a:r>
          </a:p>
        </p:txBody>
      </p:sp>
      <p:sp>
        <p:nvSpPr>
          <p:cNvPr id="35" name="TextBox 34"/>
          <p:cNvSpPr txBox="1"/>
          <p:nvPr/>
        </p:nvSpPr>
        <p:spPr>
          <a:xfrm>
            <a:off x="8778366" y="3071022"/>
            <a:ext cx="671942" cy="276999"/>
          </a:xfrm>
          <a:prstGeom prst="rect">
            <a:avLst/>
          </a:prstGeom>
          <a:noFill/>
        </p:spPr>
        <p:txBody>
          <a:bodyPr wrap="square" rtlCol="0">
            <a:spAutoFit/>
          </a:bodyPr>
          <a:lstStyle/>
          <a:p>
            <a:pPr eaLnBrk="0" fontAlgn="base" hangingPunct="0">
              <a:spcBef>
                <a:spcPct val="0"/>
              </a:spcBef>
              <a:spcAft>
                <a:spcPct val="0"/>
              </a:spcAft>
            </a:pPr>
            <a:r>
              <a:rPr lang="en-GB" sz="1200" dirty="0">
                <a:solidFill>
                  <a:srgbClr val="2C3841"/>
                </a:solidFill>
              </a:rPr>
              <a:t>Jul-17</a:t>
            </a:r>
          </a:p>
        </p:txBody>
      </p:sp>
      <p:sp>
        <p:nvSpPr>
          <p:cNvPr id="36" name="TextBox 35"/>
          <p:cNvSpPr txBox="1"/>
          <p:nvPr/>
        </p:nvSpPr>
        <p:spPr>
          <a:xfrm>
            <a:off x="9705762" y="3071022"/>
            <a:ext cx="671942" cy="276999"/>
          </a:xfrm>
          <a:prstGeom prst="rect">
            <a:avLst/>
          </a:prstGeom>
          <a:noFill/>
        </p:spPr>
        <p:txBody>
          <a:bodyPr wrap="square" rtlCol="0">
            <a:spAutoFit/>
          </a:bodyPr>
          <a:lstStyle/>
          <a:p>
            <a:pPr eaLnBrk="0" fontAlgn="base" hangingPunct="0">
              <a:spcBef>
                <a:spcPct val="0"/>
              </a:spcBef>
              <a:spcAft>
                <a:spcPct val="0"/>
              </a:spcAft>
            </a:pPr>
            <a:r>
              <a:rPr lang="en-GB" sz="1200" dirty="0">
                <a:solidFill>
                  <a:srgbClr val="2C3841"/>
                </a:solidFill>
              </a:rPr>
              <a:t>Aug-17</a:t>
            </a:r>
          </a:p>
        </p:txBody>
      </p:sp>
      <p:sp>
        <p:nvSpPr>
          <p:cNvPr id="37" name="TextBox 36"/>
          <p:cNvSpPr txBox="1"/>
          <p:nvPr/>
        </p:nvSpPr>
        <p:spPr>
          <a:xfrm>
            <a:off x="10632068" y="3071022"/>
            <a:ext cx="671942" cy="276999"/>
          </a:xfrm>
          <a:prstGeom prst="rect">
            <a:avLst/>
          </a:prstGeom>
          <a:noFill/>
        </p:spPr>
        <p:txBody>
          <a:bodyPr wrap="square" rtlCol="0">
            <a:spAutoFit/>
          </a:bodyPr>
          <a:lstStyle/>
          <a:p>
            <a:pPr eaLnBrk="0" fontAlgn="base" hangingPunct="0">
              <a:spcBef>
                <a:spcPct val="0"/>
              </a:spcBef>
              <a:spcAft>
                <a:spcPct val="0"/>
              </a:spcAft>
            </a:pPr>
            <a:r>
              <a:rPr lang="en-GB" sz="1200" dirty="0">
                <a:solidFill>
                  <a:srgbClr val="2C3841"/>
                </a:solidFill>
              </a:rPr>
              <a:t>Sep-17</a:t>
            </a:r>
          </a:p>
        </p:txBody>
      </p:sp>
      <p:sp>
        <p:nvSpPr>
          <p:cNvPr id="39" name="TextBox 38"/>
          <p:cNvSpPr txBox="1"/>
          <p:nvPr/>
        </p:nvSpPr>
        <p:spPr>
          <a:xfrm>
            <a:off x="349401" y="600082"/>
            <a:ext cx="1736576" cy="338554"/>
          </a:xfrm>
          <a:prstGeom prst="rect">
            <a:avLst/>
          </a:prstGeom>
          <a:solidFill>
            <a:schemeClr val="bg1"/>
          </a:solidFill>
        </p:spPr>
        <p:txBody>
          <a:bodyPr wrap="square" rtlCol="0">
            <a:spAutoFit/>
          </a:bodyPr>
          <a:lstStyle/>
          <a:p>
            <a:pPr eaLnBrk="0" fontAlgn="base" hangingPunct="0">
              <a:spcBef>
                <a:spcPct val="0"/>
              </a:spcBef>
              <a:spcAft>
                <a:spcPct val="0"/>
              </a:spcAft>
            </a:pPr>
            <a:r>
              <a:rPr lang="en-GB" sz="1600" dirty="0">
                <a:solidFill>
                  <a:srgbClr val="2C3841"/>
                </a:solidFill>
              </a:rPr>
              <a:t>Attacks per week</a:t>
            </a:r>
          </a:p>
        </p:txBody>
      </p:sp>
      <p:sp>
        <p:nvSpPr>
          <p:cNvPr id="40" name="Date Placeholder 39"/>
          <p:cNvSpPr>
            <a:spLocks noGrp="1"/>
          </p:cNvSpPr>
          <p:nvPr>
            <p:ph type="dt" sz="half" idx="10"/>
          </p:nvPr>
        </p:nvSpPr>
        <p:spPr/>
        <p:txBody>
          <a:bodyPr/>
          <a:lstStyle/>
          <a:p>
            <a:pPr>
              <a:defRPr/>
            </a:pPr>
            <a:r>
              <a:rPr lang="en-US"/>
              <a:t>09 Oct 2017</a:t>
            </a:r>
            <a:endParaRPr lang="en-GB"/>
          </a:p>
        </p:txBody>
      </p:sp>
      <p:sp>
        <p:nvSpPr>
          <p:cNvPr id="41" name="Footer Placeholder 40"/>
          <p:cNvSpPr>
            <a:spLocks noGrp="1"/>
          </p:cNvSpPr>
          <p:nvPr>
            <p:ph type="ftr" sz="quarter" idx="11"/>
          </p:nvPr>
        </p:nvSpPr>
        <p:spPr/>
        <p:txBody>
          <a:bodyPr/>
          <a:lstStyle/>
          <a:p>
            <a:pPr>
              <a:defRPr/>
            </a:pPr>
            <a:r>
              <a:rPr lang="en-GB"/>
              <a:t>Manchester Briefing</a:t>
            </a:r>
          </a:p>
        </p:txBody>
      </p:sp>
      <p:sp>
        <p:nvSpPr>
          <p:cNvPr id="42" name="Slide Number Placeholder 41"/>
          <p:cNvSpPr>
            <a:spLocks noGrp="1"/>
          </p:cNvSpPr>
          <p:nvPr>
            <p:ph type="sldNum" sz="quarter" idx="12"/>
          </p:nvPr>
        </p:nvSpPr>
        <p:spPr/>
        <p:txBody>
          <a:bodyPr/>
          <a:lstStyle/>
          <a:p>
            <a:pPr>
              <a:defRPr/>
            </a:pPr>
            <a:fld id="{692FB95B-EF7C-4816-ADE3-A99EC0716F82}" type="slidenum">
              <a:rPr lang="en-GB" smtClean="0"/>
              <a:pPr>
                <a:defRPr/>
              </a:pPr>
              <a:t>27</a:t>
            </a:fld>
            <a:endParaRPr lang="en-GB"/>
          </a:p>
        </p:txBody>
      </p:sp>
    </p:spTree>
    <p:extLst>
      <p:ext uri="{BB962C8B-B14F-4D97-AF65-F5344CB8AC3E}">
        <p14:creationId xmlns:p14="http://schemas.microsoft.com/office/powerpoint/2010/main" val="5130382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838200" y="365126"/>
            <a:ext cx="10515600" cy="626548"/>
          </a:xfrm>
        </p:spPr>
        <p:txBody>
          <a:bodyPr>
            <a:normAutofit fontScale="90000"/>
          </a:bodyPr>
          <a:lstStyle/>
          <a:p>
            <a:r>
              <a:rPr lang="en-US" dirty="0"/>
              <a:t>What we’ve seen</a:t>
            </a:r>
            <a:r>
              <a:rPr lang="mr-IN" dirty="0"/>
              <a:t>…</a:t>
            </a:r>
            <a:endParaRPr lang="en-GB" dirty="0"/>
          </a:p>
        </p:txBody>
      </p:sp>
      <p:sp>
        <p:nvSpPr>
          <p:cNvPr id="9" name="Content Placeholder 8"/>
          <p:cNvSpPr>
            <a:spLocks noGrp="1"/>
          </p:cNvSpPr>
          <p:nvPr>
            <p:ph sz="quarter" idx="13"/>
          </p:nvPr>
        </p:nvSpPr>
        <p:spPr>
          <a:xfrm>
            <a:off x="416318" y="1181213"/>
            <a:ext cx="10937482" cy="375888"/>
          </a:xfrm>
        </p:spPr>
        <p:txBody>
          <a:bodyPr/>
          <a:lstStyle/>
          <a:p>
            <a:r>
              <a:rPr lang="en-GB" dirty="0"/>
              <a:t>Attacks are getting bigger </a:t>
            </a:r>
            <a:r>
              <a:rPr lang="mr-IN" dirty="0"/>
              <a:t>–</a:t>
            </a:r>
            <a:r>
              <a:rPr lang="en-GB" dirty="0"/>
              <a:t> typically seeing 5Gbps+ on an average day</a:t>
            </a:r>
          </a:p>
          <a:p>
            <a:endParaRPr lang="en-GB" sz="1800" dirty="0"/>
          </a:p>
          <a:p>
            <a:endParaRPr lang="en-GB" sz="1800" dirty="0"/>
          </a:p>
          <a:p>
            <a:endParaRPr lang="en-GB" sz="1800" dirty="0"/>
          </a:p>
          <a:p>
            <a:endParaRPr lang="en-GB" sz="1800" dirty="0"/>
          </a:p>
          <a:p>
            <a:pPr marL="0" indent="0">
              <a:buNone/>
            </a:pPr>
            <a:endParaRPr lang="en-GB" sz="1800" dirty="0"/>
          </a:p>
        </p:txBody>
      </p:sp>
      <p:pic>
        <p:nvPicPr>
          <p:cNvPr id="7" name="Picture 6"/>
          <p:cNvPicPr>
            <a:picLocks noChangeAspect="1"/>
          </p:cNvPicPr>
          <p:nvPr/>
        </p:nvPicPr>
        <p:blipFill rotWithShape="1">
          <a:blip r:embed="rId3"/>
          <a:srcRect l="11348" t="27516" r="6795" b="24069"/>
          <a:stretch/>
        </p:blipFill>
        <p:spPr>
          <a:xfrm>
            <a:off x="416318" y="1810593"/>
            <a:ext cx="11430440" cy="3733811"/>
          </a:xfrm>
          <a:prstGeom prst="rect">
            <a:avLst/>
          </a:prstGeom>
          <a:ln>
            <a:solidFill>
              <a:schemeClr val="accent1"/>
            </a:solidFill>
          </a:ln>
        </p:spPr>
      </p:pic>
      <p:pic>
        <p:nvPicPr>
          <p:cNvPr id="10" name="Picture 9"/>
          <p:cNvPicPr>
            <a:picLocks noChangeAspect="1"/>
          </p:cNvPicPr>
          <p:nvPr/>
        </p:nvPicPr>
        <p:blipFill rotWithShape="1">
          <a:blip r:embed="rId3"/>
          <a:srcRect l="33101" t="14610" r="47354" b="72106"/>
          <a:stretch/>
        </p:blipFill>
        <p:spPr>
          <a:xfrm>
            <a:off x="3837904" y="5795184"/>
            <a:ext cx="4315496" cy="874436"/>
          </a:xfrm>
          <a:prstGeom prst="rect">
            <a:avLst/>
          </a:prstGeom>
          <a:ln>
            <a:solidFill>
              <a:schemeClr val="accent1"/>
            </a:solidFill>
          </a:ln>
        </p:spPr>
      </p:pic>
      <p:sp>
        <p:nvSpPr>
          <p:cNvPr id="2" name="Date Placeholder 1"/>
          <p:cNvSpPr>
            <a:spLocks noGrp="1"/>
          </p:cNvSpPr>
          <p:nvPr>
            <p:ph type="dt" sz="half" idx="14"/>
          </p:nvPr>
        </p:nvSpPr>
        <p:spPr/>
        <p:txBody>
          <a:bodyPr/>
          <a:lstStyle/>
          <a:p>
            <a:pPr>
              <a:defRPr/>
            </a:pPr>
            <a:r>
              <a:rPr lang="en-US"/>
              <a:t>07 December 2017</a:t>
            </a:r>
            <a:endParaRPr lang="en-GB" dirty="0"/>
          </a:p>
        </p:txBody>
      </p:sp>
      <p:sp>
        <p:nvSpPr>
          <p:cNvPr id="3" name="Footer Placeholder 2"/>
          <p:cNvSpPr>
            <a:spLocks noGrp="1"/>
          </p:cNvSpPr>
          <p:nvPr>
            <p:ph type="ftr" sz="quarter" idx="15"/>
          </p:nvPr>
        </p:nvSpPr>
        <p:spPr/>
        <p:txBody>
          <a:bodyPr/>
          <a:lstStyle/>
          <a:p>
            <a:pPr>
              <a:defRPr/>
            </a:pPr>
            <a:r>
              <a:rPr lang="en-GB"/>
              <a:t>PCS Digital Health Event 2017</a:t>
            </a:r>
            <a:endParaRPr lang="en-GB" dirty="0"/>
          </a:p>
        </p:txBody>
      </p:sp>
      <p:sp>
        <p:nvSpPr>
          <p:cNvPr id="4" name="Slide Number Placeholder 3"/>
          <p:cNvSpPr>
            <a:spLocks noGrp="1"/>
          </p:cNvSpPr>
          <p:nvPr>
            <p:ph type="sldNum" sz="quarter" idx="16"/>
          </p:nvPr>
        </p:nvSpPr>
        <p:spPr/>
        <p:txBody>
          <a:bodyPr/>
          <a:lstStyle/>
          <a:p>
            <a:pPr>
              <a:defRPr/>
            </a:pPr>
            <a:fld id="{01A0FA22-0322-475C-90DB-1B9FE54F0BF4}" type="slidenum">
              <a:rPr lang="en-GB" smtClean="0"/>
              <a:pPr>
                <a:defRPr/>
              </a:pPr>
              <a:t>28</a:t>
            </a:fld>
            <a:endParaRPr lang="en-GB" dirty="0"/>
          </a:p>
        </p:txBody>
      </p:sp>
    </p:spTree>
    <p:extLst>
      <p:ext uri="{BB962C8B-B14F-4D97-AF65-F5344CB8AC3E}">
        <p14:creationId xmlns:p14="http://schemas.microsoft.com/office/powerpoint/2010/main" val="33792606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595250"/>
          </a:xfrm>
        </p:spPr>
        <p:txBody>
          <a:bodyPr>
            <a:normAutofit fontScale="90000"/>
          </a:bodyPr>
          <a:lstStyle/>
          <a:p>
            <a:r>
              <a:rPr lang="en-GB" dirty="0"/>
              <a:t>What we’ve seen</a:t>
            </a:r>
            <a:r>
              <a:rPr lang="mr-IN" dirty="0"/>
              <a:t>…</a:t>
            </a:r>
            <a:endParaRPr lang="en-GB" dirty="0"/>
          </a:p>
        </p:txBody>
      </p:sp>
      <p:sp>
        <p:nvSpPr>
          <p:cNvPr id="8" name="Content Placeholder 7"/>
          <p:cNvSpPr>
            <a:spLocks noGrp="1"/>
          </p:cNvSpPr>
          <p:nvPr>
            <p:ph sz="quarter" idx="13"/>
          </p:nvPr>
        </p:nvSpPr>
        <p:spPr>
          <a:xfrm>
            <a:off x="346184" y="1337940"/>
            <a:ext cx="8712199" cy="515373"/>
          </a:xfrm>
        </p:spPr>
        <p:txBody>
          <a:bodyPr/>
          <a:lstStyle/>
          <a:p>
            <a:r>
              <a:rPr lang="en-GB" dirty="0"/>
              <a:t>Multiple attack vectors are being used simultaneously</a:t>
            </a:r>
          </a:p>
          <a:p>
            <a:endParaRPr lang="en-GB" dirty="0"/>
          </a:p>
          <a:p>
            <a:endParaRPr lang="en-GB" dirty="0"/>
          </a:p>
          <a:p>
            <a:endParaRPr lang="en-GB" dirty="0"/>
          </a:p>
          <a:p>
            <a:endParaRPr lang="en-GB" dirty="0"/>
          </a:p>
          <a:p>
            <a:endParaRPr lang="en-GB" dirty="0"/>
          </a:p>
        </p:txBody>
      </p:sp>
      <p:pic>
        <p:nvPicPr>
          <p:cNvPr id="9" name="Picture 8"/>
          <p:cNvPicPr>
            <a:picLocks noChangeAspect="1"/>
          </p:cNvPicPr>
          <p:nvPr/>
        </p:nvPicPr>
        <p:blipFill>
          <a:blip r:embed="rId3"/>
          <a:stretch>
            <a:fillRect/>
          </a:stretch>
        </p:blipFill>
        <p:spPr>
          <a:xfrm>
            <a:off x="346184" y="2159218"/>
            <a:ext cx="11423416" cy="4100695"/>
          </a:xfrm>
          <a:prstGeom prst="rect">
            <a:avLst/>
          </a:prstGeom>
          <a:ln>
            <a:solidFill>
              <a:schemeClr val="accent1"/>
            </a:solidFill>
          </a:ln>
        </p:spPr>
      </p:pic>
      <p:sp>
        <p:nvSpPr>
          <p:cNvPr id="3" name="Date Placeholder 2"/>
          <p:cNvSpPr>
            <a:spLocks noGrp="1"/>
          </p:cNvSpPr>
          <p:nvPr>
            <p:ph type="dt" sz="half" idx="14"/>
          </p:nvPr>
        </p:nvSpPr>
        <p:spPr/>
        <p:txBody>
          <a:bodyPr/>
          <a:lstStyle/>
          <a:p>
            <a:pPr>
              <a:defRPr/>
            </a:pPr>
            <a:r>
              <a:rPr lang="en-US"/>
              <a:t>07 December 2017</a:t>
            </a:r>
            <a:endParaRPr lang="en-GB" dirty="0"/>
          </a:p>
        </p:txBody>
      </p:sp>
      <p:sp>
        <p:nvSpPr>
          <p:cNvPr id="4" name="Footer Placeholder 3"/>
          <p:cNvSpPr>
            <a:spLocks noGrp="1"/>
          </p:cNvSpPr>
          <p:nvPr>
            <p:ph type="ftr" sz="quarter" idx="15"/>
          </p:nvPr>
        </p:nvSpPr>
        <p:spPr/>
        <p:txBody>
          <a:bodyPr/>
          <a:lstStyle/>
          <a:p>
            <a:pPr>
              <a:defRPr/>
            </a:pPr>
            <a:r>
              <a:rPr lang="en-GB"/>
              <a:t>PCS Digital Health Event 2017</a:t>
            </a:r>
            <a:endParaRPr lang="en-GB" dirty="0"/>
          </a:p>
        </p:txBody>
      </p:sp>
      <p:sp>
        <p:nvSpPr>
          <p:cNvPr id="5" name="Slide Number Placeholder 4"/>
          <p:cNvSpPr>
            <a:spLocks noGrp="1"/>
          </p:cNvSpPr>
          <p:nvPr>
            <p:ph type="sldNum" sz="quarter" idx="16"/>
          </p:nvPr>
        </p:nvSpPr>
        <p:spPr/>
        <p:txBody>
          <a:bodyPr/>
          <a:lstStyle/>
          <a:p>
            <a:pPr>
              <a:defRPr/>
            </a:pPr>
            <a:fld id="{01A0FA22-0322-475C-90DB-1B9FE54F0BF4}" type="slidenum">
              <a:rPr lang="en-GB" smtClean="0"/>
              <a:pPr>
                <a:defRPr/>
              </a:pPr>
              <a:t>29</a:t>
            </a:fld>
            <a:endParaRPr lang="en-GB" dirty="0"/>
          </a:p>
        </p:txBody>
      </p:sp>
    </p:spTree>
    <p:extLst>
      <p:ext uri="{BB962C8B-B14F-4D97-AF65-F5344CB8AC3E}">
        <p14:creationId xmlns:p14="http://schemas.microsoft.com/office/powerpoint/2010/main" val="3012939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807508"/>
          </a:xfrm>
        </p:spPr>
        <p:txBody>
          <a:bodyPr/>
          <a:lstStyle/>
          <a:p>
            <a:r>
              <a:rPr lang="en-GB" dirty="0"/>
              <a:t>Jisc Cyber Security Division</a:t>
            </a:r>
          </a:p>
        </p:txBody>
      </p:sp>
      <p:sp>
        <p:nvSpPr>
          <p:cNvPr id="3" name="Content Placeholder 2"/>
          <p:cNvSpPr>
            <a:spLocks noGrp="1"/>
          </p:cNvSpPr>
          <p:nvPr>
            <p:ph sz="quarter" idx="13"/>
          </p:nvPr>
        </p:nvSpPr>
        <p:spPr>
          <a:xfrm>
            <a:off x="287868" y="2074863"/>
            <a:ext cx="11616264" cy="4464049"/>
          </a:xfrm>
        </p:spPr>
        <p:txBody>
          <a:bodyPr/>
          <a:lstStyle/>
          <a:p>
            <a:r>
              <a:rPr lang="en-GB" sz="3200" dirty="0"/>
              <a:t>The vision is to help research and education institutions increase their capability to respond to online security concerns and to help them undergo the cultural change required for effective information security</a:t>
            </a:r>
          </a:p>
          <a:p>
            <a:endParaRPr lang="en-GB" dirty="0"/>
          </a:p>
        </p:txBody>
      </p:sp>
      <p:sp>
        <p:nvSpPr>
          <p:cNvPr id="4" name="Text Placeholder 3"/>
          <p:cNvSpPr>
            <a:spLocks noGrp="1"/>
          </p:cNvSpPr>
          <p:nvPr>
            <p:ph type="body" sz="quarter" idx="14"/>
          </p:nvPr>
        </p:nvSpPr>
        <p:spPr>
          <a:xfrm>
            <a:off x="287867" y="1172633"/>
            <a:ext cx="11569701" cy="590931"/>
          </a:xfrm>
        </p:spPr>
        <p:txBody>
          <a:bodyPr/>
          <a:lstStyle/>
          <a:p>
            <a:r>
              <a:rPr lang="en-GB" sz="3600" dirty="0"/>
              <a:t>Vision</a:t>
            </a:r>
          </a:p>
        </p:txBody>
      </p:sp>
      <p:sp>
        <p:nvSpPr>
          <p:cNvPr id="5" name="Date Placeholder 4"/>
          <p:cNvSpPr>
            <a:spLocks noGrp="1"/>
          </p:cNvSpPr>
          <p:nvPr>
            <p:ph type="dt" sz="half" idx="15"/>
          </p:nvPr>
        </p:nvSpPr>
        <p:spPr/>
        <p:txBody>
          <a:bodyPr/>
          <a:lstStyle/>
          <a:p>
            <a:pPr>
              <a:defRPr/>
            </a:pPr>
            <a:r>
              <a:rPr lang="en-US"/>
              <a:t>07 December 2017</a:t>
            </a:r>
            <a:endParaRPr lang="en-GB" dirty="0"/>
          </a:p>
        </p:txBody>
      </p:sp>
      <p:sp>
        <p:nvSpPr>
          <p:cNvPr id="6" name="Footer Placeholder 5"/>
          <p:cNvSpPr>
            <a:spLocks noGrp="1"/>
          </p:cNvSpPr>
          <p:nvPr>
            <p:ph type="ftr" sz="quarter" idx="16"/>
          </p:nvPr>
        </p:nvSpPr>
        <p:spPr/>
        <p:txBody>
          <a:bodyPr/>
          <a:lstStyle/>
          <a:p>
            <a:pPr>
              <a:defRPr/>
            </a:pPr>
            <a:r>
              <a:rPr lang="en-GB"/>
              <a:t>PCS Digital Health Event 2017</a:t>
            </a:r>
            <a:endParaRPr lang="en-GB" dirty="0"/>
          </a:p>
        </p:txBody>
      </p:sp>
      <p:sp>
        <p:nvSpPr>
          <p:cNvPr id="7" name="Slide Number Placeholder 6"/>
          <p:cNvSpPr>
            <a:spLocks noGrp="1"/>
          </p:cNvSpPr>
          <p:nvPr>
            <p:ph type="sldNum" sz="quarter" idx="17"/>
          </p:nvPr>
        </p:nvSpPr>
        <p:spPr/>
        <p:txBody>
          <a:bodyPr/>
          <a:lstStyle/>
          <a:p>
            <a:pPr>
              <a:defRPr/>
            </a:pPr>
            <a:fld id="{75EF5FA6-036C-42C6-9CAE-40537C99B0C9}" type="slidenum">
              <a:rPr lang="en-GB" smtClean="0"/>
              <a:pPr>
                <a:defRPr/>
              </a:pPr>
              <a:t>3</a:t>
            </a:fld>
            <a:endParaRPr lang="en-GB" dirty="0"/>
          </a:p>
        </p:txBody>
      </p:sp>
    </p:spTree>
    <p:extLst>
      <p:ext uri="{BB962C8B-B14F-4D97-AF65-F5344CB8AC3E}">
        <p14:creationId xmlns:p14="http://schemas.microsoft.com/office/powerpoint/2010/main" val="9243202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755337"/>
          </a:xfrm>
        </p:spPr>
        <p:txBody>
          <a:bodyPr/>
          <a:lstStyle/>
          <a:p>
            <a:r>
              <a:rPr lang="en-GB" dirty="0"/>
              <a:t>Top Five Tips</a:t>
            </a:r>
          </a:p>
        </p:txBody>
      </p:sp>
      <p:sp>
        <p:nvSpPr>
          <p:cNvPr id="3" name="Content Placeholder 2"/>
          <p:cNvSpPr>
            <a:spLocks noGrp="1"/>
          </p:cNvSpPr>
          <p:nvPr>
            <p:ph sz="quarter" idx="13"/>
          </p:nvPr>
        </p:nvSpPr>
        <p:spPr>
          <a:xfrm>
            <a:off x="287870" y="975360"/>
            <a:ext cx="11616265" cy="5520691"/>
          </a:xfrm>
        </p:spPr>
        <p:txBody>
          <a:bodyPr/>
          <a:lstStyle/>
          <a:p>
            <a:pPr marL="457189" indent="-457189">
              <a:buFont typeface="+mj-lt"/>
              <a:buAutoNum type="arabicPeriod"/>
            </a:pPr>
            <a:r>
              <a:rPr lang="en-GB" sz="2400" dirty="0"/>
              <a:t>Identify your organisations critical assets or key information and </a:t>
            </a:r>
            <a:r>
              <a:rPr lang="en-GB" sz="2400" b="1" dirty="0">
                <a:solidFill>
                  <a:srgbClr val="FF0000"/>
                </a:solidFill>
              </a:rPr>
              <a:t>assess the risk of exposure</a:t>
            </a:r>
            <a:r>
              <a:rPr lang="en-GB" sz="2400" dirty="0">
                <a:solidFill>
                  <a:srgbClr val="FF0000"/>
                </a:solidFill>
              </a:rPr>
              <a:t> </a:t>
            </a:r>
            <a:r>
              <a:rPr lang="en-GB" sz="2400" dirty="0"/>
              <a:t>of which would have a major impact on the organisation </a:t>
            </a:r>
          </a:p>
          <a:p>
            <a:pPr marL="457189" indent="-457189">
              <a:buFont typeface="+mj-lt"/>
              <a:buAutoNum type="arabicPeriod"/>
            </a:pPr>
            <a:r>
              <a:rPr lang="en-GB" sz="2400" dirty="0"/>
              <a:t>There's little point investing in securing your devices, networks, and services, if you don't </a:t>
            </a:r>
            <a:r>
              <a:rPr lang="en-GB" sz="2400" b="1" dirty="0">
                <a:solidFill>
                  <a:srgbClr val="FF0000"/>
                </a:solidFill>
              </a:rPr>
              <a:t>maintain and enhance </a:t>
            </a:r>
            <a:r>
              <a:rPr lang="en-GB" sz="2400" dirty="0"/>
              <a:t>their cyber security throughout the period that they are deployed. </a:t>
            </a:r>
          </a:p>
          <a:p>
            <a:pPr marL="457189" indent="-457189">
              <a:buFont typeface="+mj-lt"/>
              <a:buAutoNum type="arabicPeriod"/>
            </a:pPr>
            <a:r>
              <a:rPr lang="en-GB" sz="2400" dirty="0"/>
              <a:t>The most important activity to prevent common cyber attacks is to </a:t>
            </a:r>
            <a:r>
              <a:rPr lang="en-GB" sz="2400" b="1" dirty="0">
                <a:solidFill>
                  <a:srgbClr val="FF0000"/>
                </a:solidFill>
              </a:rPr>
              <a:t>keep your technology up to date</a:t>
            </a:r>
            <a:r>
              <a:rPr lang="en-GB" sz="2400" dirty="0"/>
              <a:t>, and to apply the latest security patches as they're made available.  </a:t>
            </a:r>
          </a:p>
          <a:p>
            <a:pPr marL="457189" indent="-457189">
              <a:buFont typeface="+mj-lt"/>
              <a:buAutoNum type="arabicPeriod"/>
            </a:pPr>
            <a:r>
              <a:rPr lang="en-GB" sz="2400" dirty="0"/>
              <a:t>Cyber security mitigations will not be infallible; occasionally attackers will be successful. Taking steps to </a:t>
            </a:r>
            <a:r>
              <a:rPr lang="en-GB" sz="2400" b="1" dirty="0">
                <a:solidFill>
                  <a:srgbClr val="FF0000"/>
                </a:solidFill>
              </a:rPr>
              <a:t>ensure that you can detect when cyber attacks have occurred </a:t>
            </a:r>
            <a:r>
              <a:rPr lang="en-GB" sz="2400" dirty="0"/>
              <a:t>(and knowing how to quickly recover from them) will pay dividends in the long run. </a:t>
            </a:r>
          </a:p>
          <a:p>
            <a:pPr marL="457189" indent="-457189">
              <a:buFont typeface="+mj-lt"/>
              <a:buAutoNum type="arabicPeriod"/>
            </a:pPr>
            <a:r>
              <a:rPr lang="en-GB" sz="2400" dirty="0"/>
              <a:t> It is essential that you </a:t>
            </a:r>
            <a:r>
              <a:rPr lang="en-GB" sz="2400" b="1" dirty="0">
                <a:solidFill>
                  <a:srgbClr val="FF0000"/>
                </a:solidFill>
              </a:rPr>
              <a:t>always back up your important information</a:t>
            </a:r>
            <a:r>
              <a:rPr lang="en-GB" sz="2400" b="1" dirty="0"/>
              <a:t> </a:t>
            </a:r>
            <a:r>
              <a:rPr lang="en-GB" sz="2400" dirty="0"/>
              <a:t>and have a plan for recovering from a system failure. An attacker could crash a network or computer's operating system or data may be corrupted or wiped out by a hardware problem </a:t>
            </a:r>
          </a:p>
          <a:p>
            <a:pPr marL="0" indent="0">
              <a:buNone/>
            </a:pPr>
            <a:endParaRPr lang="en-GB" dirty="0"/>
          </a:p>
        </p:txBody>
      </p:sp>
      <p:sp>
        <p:nvSpPr>
          <p:cNvPr id="4" name="Date Placeholder 3"/>
          <p:cNvSpPr>
            <a:spLocks noGrp="1"/>
          </p:cNvSpPr>
          <p:nvPr>
            <p:ph type="dt" sz="half" idx="14"/>
          </p:nvPr>
        </p:nvSpPr>
        <p:spPr/>
        <p:txBody>
          <a:bodyPr/>
          <a:lstStyle/>
          <a:p>
            <a:pPr>
              <a:defRPr/>
            </a:pPr>
            <a:r>
              <a:rPr lang="en-US"/>
              <a:t>07 December 2017</a:t>
            </a:r>
            <a:endParaRPr lang="en-GB" dirty="0"/>
          </a:p>
        </p:txBody>
      </p:sp>
      <p:sp>
        <p:nvSpPr>
          <p:cNvPr id="5" name="Footer Placeholder 4"/>
          <p:cNvSpPr>
            <a:spLocks noGrp="1"/>
          </p:cNvSpPr>
          <p:nvPr>
            <p:ph type="ftr" sz="quarter" idx="15"/>
          </p:nvPr>
        </p:nvSpPr>
        <p:spPr/>
        <p:txBody>
          <a:bodyPr/>
          <a:lstStyle/>
          <a:p>
            <a:pPr>
              <a:defRPr/>
            </a:pPr>
            <a:r>
              <a:rPr lang="en-GB"/>
              <a:t>PCS Digital Health Event 2017</a:t>
            </a:r>
            <a:endParaRPr lang="en-GB" dirty="0"/>
          </a:p>
        </p:txBody>
      </p:sp>
      <p:sp>
        <p:nvSpPr>
          <p:cNvPr id="6" name="Slide Number Placeholder 5"/>
          <p:cNvSpPr>
            <a:spLocks noGrp="1"/>
          </p:cNvSpPr>
          <p:nvPr>
            <p:ph type="sldNum" sz="quarter" idx="16"/>
          </p:nvPr>
        </p:nvSpPr>
        <p:spPr/>
        <p:txBody>
          <a:bodyPr/>
          <a:lstStyle/>
          <a:p>
            <a:pPr>
              <a:defRPr/>
            </a:pPr>
            <a:fld id="{01A0FA22-0322-475C-90DB-1B9FE54F0BF4}" type="slidenum">
              <a:rPr lang="en-GB" smtClean="0"/>
              <a:pPr>
                <a:defRPr/>
              </a:pPr>
              <a:t>30</a:t>
            </a:fld>
            <a:endParaRPr lang="en-GB" dirty="0"/>
          </a:p>
        </p:txBody>
      </p:sp>
    </p:spTree>
    <p:extLst>
      <p:ext uri="{BB962C8B-B14F-4D97-AF65-F5344CB8AC3E}">
        <p14:creationId xmlns:p14="http://schemas.microsoft.com/office/powerpoint/2010/main" val="128266885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en-GB" sz="3731" dirty="0"/>
              <a:t>Scary but true</a:t>
            </a:r>
          </a:p>
        </p:txBody>
      </p:sp>
      <p:sp>
        <p:nvSpPr>
          <p:cNvPr id="8" name="Content Placeholder 7"/>
          <p:cNvSpPr>
            <a:spLocks noGrp="1"/>
          </p:cNvSpPr>
          <p:nvPr>
            <p:ph sz="quarter" idx="13"/>
          </p:nvPr>
        </p:nvSpPr>
        <p:spPr>
          <a:xfrm>
            <a:off x="287867" y="1116533"/>
            <a:ext cx="11616265" cy="5137152"/>
          </a:xfrm>
        </p:spPr>
        <p:txBody>
          <a:bodyPr/>
          <a:lstStyle/>
          <a:p>
            <a:endParaRPr lang="en-GB" dirty="0"/>
          </a:p>
        </p:txBody>
      </p:sp>
      <p:pic>
        <p:nvPicPr>
          <p:cNvPr id="9" name="Content Placeholder 5"/>
          <p:cNvPicPr>
            <a:picLocks noChangeAspect="1"/>
          </p:cNvPicPr>
          <p:nvPr/>
        </p:nvPicPr>
        <p:blipFill>
          <a:blip r:embed="rId3"/>
          <a:stretch>
            <a:fillRect/>
          </a:stretch>
        </p:blipFill>
        <p:spPr>
          <a:xfrm>
            <a:off x="426255" y="206062"/>
            <a:ext cx="11396144" cy="6321939"/>
          </a:xfrm>
          <a:prstGeom prst="rect">
            <a:avLst/>
          </a:prstGeom>
        </p:spPr>
      </p:pic>
      <p:pic>
        <p:nvPicPr>
          <p:cNvPr id="3" name="Picture 2"/>
          <p:cNvPicPr>
            <a:picLocks noChangeAspect="1"/>
          </p:cNvPicPr>
          <p:nvPr/>
        </p:nvPicPr>
        <p:blipFill>
          <a:blip r:embed="rId4"/>
          <a:stretch>
            <a:fillRect/>
          </a:stretch>
        </p:blipFill>
        <p:spPr>
          <a:xfrm>
            <a:off x="6248362" y="575576"/>
            <a:ext cx="5614903" cy="2850204"/>
          </a:xfrm>
          <a:prstGeom prst="rect">
            <a:avLst/>
          </a:prstGeom>
        </p:spPr>
      </p:pic>
      <p:pic>
        <p:nvPicPr>
          <p:cNvPr id="4" name="Picture 3"/>
          <p:cNvPicPr>
            <a:picLocks noChangeAspect="1"/>
          </p:cNvPicPr>
          <p:nvPr/>
        </p:nvPicPr>
        <p:blipFill>
          <a:blip r:embed="rId4"/>
          <a:stretch>
            <a:fillRect/>
          </a:stretch>
        </p:blipFill>
        <p:spPr>
          <a:xfrm>
            <a:off x="509424" y="3573024"/>
            <a:ext cx="5614903" cy="2856761"/>
          </a:xfrm>
          <a:prstGeom prst="rect">
            <a:avLst/>
          </a:prstGeom>
        </p:spPr>
      </p:pic>
      <p:pic>
        <p:nvPicPr>
          <p:cNvPr id="10" name="Picture 9"/>
          <p:cNvPicPr>
            <a:picLocks noChangeAspect="1"/>
          </p:cNvPicPr>
          <p:nvPr/>
        </p:nvPicPr>
        <p:blipFill>
          <a:blip r:embed="rId4"/>
          <a:stretch>
            <a:fillRect/>
          </a:stretch>
        </p:blipFill>
        <p:spPr>
          <a:xfrm>
            <a:off x="6165911" y="3573024"/>
            <a:ext cx="5614903" cy="2856761"/>
          </a:xfrm>
          <a:prstGeom prst="rect">
            <a:avLst/>
          </a:prstGeom>
        </p:spPr>
      </p:pic>
      <p:pic>
        <p:nvPicPr>
          <p:cNvPr id="12" name="Picture 11"/>
          <p:cNvPicPr>
            <a:picLocks noChangeAspect="1"/>
          </p:cNvPicPr>
          <p:nvPr/>
        </p:nvPicPr>
        <p:blipFill>
          <a:blip r:embed="rId4"/>
          <a:stretch>
            <a:fillRect/>
          </a:stretch>
        </p:blipFill>
        <p:spPr>
          <a:xfrm>
            <a:off x="481096" y="575576"/>
            <a:ext cx="5614903" cy="2850204"/>
          </a:xfrm>
          <a:prstGeom prst="rect">
            <a:avLst/>
          </a:prstGeom>
        </p:spPr>
      </p:pic>
      <p:sp>
        <p:nvSpPr>
          <p:cNvPr id="2" name="Date Placeholder 1"/>
          <p:cNvSpPr>
            <a:spLocks noGrp="1"/>
          </p:cNvSpPr>
          <p:nvPr>
            <p:ph type="dt" sz="half" idx="14"/>
          </p:nvPr>
        </p:nvSpPr>
        <p:spPr/>
        <p:txBody>
          <a:bodyPr/>
          <a:lstStyle/>
          <a:p>
            <a:pPr>
              <a:defRPr/>
            </a:pPr>
            <a:r>
              <a:rPr lang="en-US"/>
              <a:t>07 December 2017</a:t>
            </a:r>
            <a:endParaRPr lang="en-GB" dirty="0"/>
          </a:p>
        </p:txBody>
      </p:sp>
      <p:sp>
        <p:nvSpPr>
          <p:cNvPr id="5" name="Footer Placeholder 4"/>
          <p:cNvSpPr>
            <a:spLocks noGrp="1"/>
          </p:cNvSpPr>
          <p:nvPr>
            <p:ph type="ftr" sz="quarter" idx="15"/>
          </p:nvPr>
        </p:nvSpPr>
        <p:spPr/>
        <p:txBody>
          <a:bodyPr/>
          <a:lstStyle/>
          <a:p>
            <a:pPr>
              <a:defRPr/>
            </a:pPr>
            <a:r>
              <a:rPr lang="en-GB"/>
              <a:t>PCS Digital Health Event 2017</a:t>
            </a:r>
            <a:endParaRPr lang="en-GB" dirty="0"/>
          </a:p>
        </p:txBody>
      </p:sp>
      <p:sp>
        <p:nvSpPr>
          <p:cNvPr id="6" name="Slide Number Placeholder 5"/>
          <p:cNvSpPr>
            <a:spLocks noGrp="1"/>
          </p:cNvSpPr>
          <p:nvPr>
            <p:ph type="sldNum" sz="quarter" idx="16"/>
          </p:nvPr>
        </p:nvSpPr>
        <p:spPr/>
        <p:txBody>
          <a:bodyPr/>
          <a:lstStyle/>
          <a:p>
            <a:pPr>
              <a:defRPr/>
            </a:pPr>
            <a:fld id="{01A0FA22-0322-475C-90DB-1B9FE54F0BF4}" type="slidenum">
              <a:rPr lang="en-GB" smtClean="0"/>
              <a:pPr>
                <a:defRPr/>
              </a:pPr>
              <a:t>31</a:t>
            </a:fld>
            <a:endParaRPr lang="en-GB" dirty="0"/>
          </a:p>
        </p:txBody>
      </p:sp>
    </p:spTree>
    <p:extLst>
      <p:ext uri="{BB962C8B-B14F-4D97-AF65-F5344CB8AC3E}">
        <p14:creationId xmlns:p14="http://schemas.microsoft.com/office/powerpoint/2010/main" val="2763996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807508"/>
          </a:xfrm>
        </p:spPr>
        <p:txBody>
          <a:bodyPr/>
          <a:lstStyle/>
          <a:p>
            <a:r>
              <a:rPr lang="en-GB" dirty="0"/>
              <a:t>Jisc Cyber Security Division</a:t>
            </a:r>
          </a:p>
        </p:txBody>
      </p:sp>
      <p:sp>
        <p:nvSpPr>
          <p:cNvPr id="3" name="Content Placeholder 2"/>
          <p:cNvSpPr>
            <a:spLocks noGrp="1"/>
          </p:cNvSpPr>
          <p:nvPr>
            <p:ph sz="quarter" idx="13"/>
          </p:nvPr>
        </p:nvSpPr>
        <p:spPr>
          <a:xfrm>
            <a:off x="287868" y="2074863"/>
            <a:ext cx="11616264" cy="4464049"/>
          </a:xfrm>
        </p:spPr>
        <p:txBody>
          <a:bodyPr/>
          <a:lstStyle/>
          <a:p>
            <a:r>
              <a:rPr lang="en-GB" sz="3600" dirty="0"/>
              <a:t>Our mission is to safeguard the current and future network and information security of the Janet network and of our customers’ networks, creating a secure environment for our customers and their users to conduct innovative online activities. To do this we will continue to develop and refine products and services to help support an institution’s information security policy and to ensure continuity of business. </a:t>
            </a:r>
          </a:p>
        </p:txBody>
      </p:sp>
      <p:sp>
        <p:nvSpPr>
          <p:cNvPr id="4" name="Text Placeholder 3"/>
          <p:cNvSpPr>
            <a:spLocks noGrp="1"/>
          </p:cNvSpPr>
          <p:nvPr>
            <p:ph type="body" sz="quarter" idx="14"/>
          </p:nvPr>
        </p:nvSpPr>
        <p:spPr>
          <a:xfrm>
            <a:off x="287867" y="1172633"/>
            <a:ext cx="11569701" cy="590931"/>
          </a:xfrm>
        </p:spPr>
        <p:txBody>
          <a:bodyPr/>
          <a:lstStyle/>
          <a:p>
            <a:r>
              <a:rPr lang="en-GB" sz="3600" dirty="0"/>
              <a:t>Mission</a:t>
            </a:r>
          </a:p>
        </p:txBody>
      </p:sp>
      <p:sp>
        <p:nvSpPr>
          <p:cNvPr id="5" name="Date Placeholder 4"/>
          <p:cNvSpPr>
            <a:spLocks noGrp="1"/>
          </p:cNvSpPr>
          <p:nvPr>
            <p:ph type="dt" sz="half" idx="15"/>
          </p:nvPr>
        </p:nvSpPr>
        <p:spPr/>
        <p:txBody>
          <a:bodyPr/>
          <a:lstStyle/>
          <a:p>
            <a:pPr>
              <a:defRPr/>
            </a:pPr>
            <a:r>
              <a:rPr lang="en-US"/>
              <a:t>07 December 2017</a:t>
            </a:r>
            <a:endParaRPr lang="en-GB" dirty="0"/>
          </a:p>
        </p:txBody>
      </p:sp>
      <p:sp>
        <p:nvSpPr>
          <p:cNvPr id="6" name="Footer Placeholder 5"/>
          <p:cNvSpPr>
            <a:spLocks noGrp="1"/>
          </p:cNvSpPr>
          <p:nvPr>
            <p:ph type="ftr" sz="quarter" idx="16"/>
          </p:nvPr>
        </p:nvSpPr>
        <p:spPr/>
        <p:txBody>
          <a:bodyPr/>
          <a:lstStyle/>
          <a:p>
            <a:pPr>
              <a:defRPr/>
            </a:pPr>
            <a:r>
              <a:rPr lang="en-GB"/>
              <a:t>PCS Digital Health Event 2017</a:t>
            </a:r>
            <a:endParaRPr lang="en-GB" dirty="0"/>
          </a:p>
        </p:txBody>
      </p:sp>
      <p:sp>
        <p:nvSpPr>
          <p:cNvPr id="7" name="Slide Number Placeholder 6"/>
          <p:cNvSpPr>
            <a:spLocks noGrp="1"/>
          </p:cNvSpPr>
          <p:nvPr>
            <p:ph type="sldNum" sz="quarter" idx="17"/>
          </p:nvPr>
        </p:nvSpPr>
        <p:spPr/>
        <p:txBody>
          <a:bodyPr/>
          <a:lstStyle/>
          <a:p>
            <a:pPr>
              <a:defRPr/>
            </a:pPr>
            <a:fld id="{75EF5FA6-036C-42C6-9CAE-40537C99B0C9}" type="slidenum">
              <a:rPr lang="en-GB" smtClean="0"/>
              <a:pPr>
                <a:defRPr/>
              </a:pPr>
              <a:t>4</a:t>
            </a:fld>
            <a:endParaRPr lang="en-GB" dirty="0"/>
          </a:p>
        </p:txBody>
      </p:sp>
    </p:spTree>
    <p:extLst>
      <p:ext uri="{BB962C8B-B14F-4D97-AF65-F5344CB8AC3E}">
        <p14:creationId xmlns:p14="http://schemas.microsoft.com/office/powerpoint/2010/main" val="32304307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57778" y="-2117"/>
            <a:ext cx="9646356" cy="596901"/>
          </a:xfrm>
        </p:spPr>
        <p:txBody>
          <a:bodyPr>
            <a:normAutofit fontScale="90000"/>
          </a:bodyPr>
          <a:lstStyle/>
          <a:p>
            <a:r>
              <a:rPr lang="en-GB" dirty="0"/>
              <a:t>Jisc Cyber Security Division New Approach</a:t>
            </a:r>
          </a:p>
        </p:txBody>
      </p:sp>
      <p:sp>
        <p:nvSpPr>
          <p:cNvPr id="3" name="Date Placeholder 2"/>
          <p:cNvSpPr>
            <a:spLocks noGrp="1"/>
          </p:cNvSpPr>
          <p:nvPr>
            <p:ph type="dt" sz="half" idx="10"/>
          </p:nvPr>
        </p:nvSpPr>
        <p:spPr/>
        <p:txBody>
          <a:bodyPr/>
          <a:lstStyle/>
          <a:p>
            <a:r>
              <a:rPr lang="en-US" altLang="en-US"/>
              <a:t>07 December 2017</a:t>
            </a:r>
            <a:endParaRPr lang="en-GB" altLang="en-US" dirty="0"/>
          </a:p>
        </p:txBody>
      </p:sp>
      <p:sp>
        <p:nvSpPr>
          <p:cNvPr id="4" name="Footer Placeholder 3"/>
          <p:cNvSpPr>
            <a:spLocks noGrp="1"/>
          </p:cNvSpPr>
          <p:nvPr>
            <p:ph type="ftr" sz="quarter" idx="11"/>
          </p:nvPr>
        </p:nvSpPr>
        <p:spPr/>
        <p:txBody>
          <a:bodyPr/>
          <a:lstStyle/>
          <a:p>
            <a:pPr>
              <a:defRPr/>
            </a:pPr>
            <a:r>
              <a:rPr lang="en-GB"/>
              <a:t>PCS Digital Health Event 2017</a:t>
            </a:r>
            <a:endParaRPr lang="en-GB" dirty="0"/>
          </a:p>
        </p:txBody>
      </p:sp>
      <p:graphicFrame>
        <p:nvGraphicFramePr>
          <p:cNvPr id="5" name="Diagram 4"/>
          <p:cNvGraphicFramePr/>
          <p:nvPr>
            <p:extLst/>
          </p:nvPr>
        </p:nvGraphicFramePr>
        <p:xfrm>
          <a:off x="365761" y="762873"/>
          <a:ext cx="11538372" cy="56745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p:cNvSpPr txBox="1"/>
          <p:nvPr/>
        </p:nvSpPr>
        <p:spPr>
          <a:xfrm>
            <a:off x="4885510" y="8289094"/>
            <a:ext cx="145471" cy="377402"/>
          </a:xfrm>
          <a:prstGeom prst="rect">
            <a:avLst/>
          </a:prstGeom>
          <a:noFill/>
        </p:spPr>
        <p:txBody>
          <a:bodyPr wrap="none" lIns="72000" tIns="36000" rIns="72000" bIns="36000" rtlCol="0" anchor="ctr" anchorCtr="0">
            <a:spAutoFit/>
          </a:bodyPr>
          <a:lstStyle/>
          <a:p>
            <a:pPr defTabSz="914377" fontAlgn="base">
              <a:lnSpc>
                <a:spcPct val="99000"/>
              </a:lnSpc>
              <a:spcBef>
                <a:spcPct val="0"/>
              </a:spcBef>
              <a:spcAft>
                <a:spcPct val="0"/>
              </a:spcAft>
            </a:pPr>
            <a:endParaRPr lang="en-GB" sz="2000" dirty="0">
              <a:solidFill>
                <a:srgbClr val="2C3841"/>
              </a:solidFill>
              <a:latin typeface="Arial" charset="0"/>
            </a:endParaRPr>
          </a:p>
        </p:txBody>
      </p:sp>
      <p:sp>
        <p:nvSpPr>
          <p:cNvPr id="8" name="TextBox 7"/>
          <p:cNvSpPr txBox="1"/>
          <p:nvPr/>
        </p:nvSpPr>
        <p:spPr>
          <a:xfrm>
            <a:off x="2815276" y="5626424"/>
            <a:ext cx="6348549" cy="560209"/>
          </a:xfrm>
          <a:prstGeom prst="rect">
            <a:avLst/>
          </a:prstGeom>
          <a:noFill/>
        </p:spPr>
        <p:txBody>
          <a:bodyPr wrap="square" lIns="72000" tIns="36000" rIns="72000" bIns="36000" rtlCol="0" anchor="ctr" anchorCtr="0">
            <a:spAutoFit/>
          </a:bodyPr>
          <a:lstStyle/>
          <a:p>
            <a:pPr algn="ctr" defTabSz="914377" fontAlgn="base">
              <a:lnSpc>
                <a:spcPct val="99000"/>
              </a:lnSpc>
              <a:spcBef>
                <a:spcPct val="0"/>
              </a:spcBef>
              <a:spcAft>
                <a:spcPct val="0"/>
              </a:spcAft>
            </a:pPr>
            <a:r>
              <a:rPr lang="en-GB" sz="3200" b="1" dirty="0">
                <a:solidFill>
                  <a:srgbClr val="2C3841"/>
                </a:solidFill>
                <a:latin typeface="Arial" charset="0"/>
              </a:rPr>
              <a:t>Development Operations </a:t>
            </a:r>
          </a:p>
        </p:txBody>
      </p:sp>
    </p:spTree>
    <p:extLst>
      <p:ext uri="{BB962C8B-B14F-4D97-AF65-F5344CB8AC3E}">
        <p14:creationId xmlns:p14="http://schemas.microsoft.com/office/powerpoint/2010/main" val="30450191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743024"/>
          </a:xfrm>
        </p:spPr>
        <p:txBody>
          <a:bodyPr>
            <a:normAutofit/>
          </a:bodyPr>
          <a:lstStyle/>
          <a:p>
            <a:r>
              <a:rPr lang="en-GB" dirty="0"/>
              <a:t>National Cyber Security Strategy</a:t>
            </a:r>
          </a:p>
        </p:txBody>
      </p:sp>
      <p:sp>
        <p:nvSpPr>
          <p:cNvPr id="4" name="Date Placeholder 3"/>
          <p:cNvSpPr>
            <a:spLocks noGrp="1"/>
          </p:cNvSpPr>
          <p:nvPr>
            <p:ph type="dt" sz="half" idx="10"/>
          </p:nvPr>
        </p:nvSpPr>
        <p:spPr/>
        <p:txBody>
          <a:bodyPr/>
          <a:lstStyle/>
          <a:p>
            <a:r>
              <a:rPr lang="en-US"/>
              <a:t>07 December 2017</a:t>
            </a:r>
            <a:endParaRPr lang="en-GB" dirty="0"/>
          </a:p>
        </p:txBody>
      </p:sp>
      <p:sp>
        <p:nvSpPr>
          <p:cNvPr id="5" name="Footer Placeholder 4"/>
          <p:cNvSpPr>
            <a:spLocks noGrp="1"/>
          </p:cNvSpPr>
          <p:nvPr>
            <p:ph type="ftr" sz="quarter" idx="11"/>
          </p:nvPr>
        </p:nvSpPr>
        <p:spPr/>
        <p:txBody>
          <a:bodyPr/>
          <a:lstStyle/>
          <a:p>
            <a:r>
              <a:rPr lang="en-GB"/>
              <a:t>PCS Digital Health Event 2017</a:t>
            </a:r>
            <a:endParaRPr lang="en-GB" dirty="0"/>
          </a:p>
        </p:txBody>
      </p:sp>
      <p:pic>
        <p:nvPicPr>
          <p:cNvPr id="11" name="Content Placeholder 10"/>
          <p:cNvPicPr>
            <a:picLocks noGrp="1" noChangeAspect="1"/>
          </p:cNvPicPr>
          <p:nvPr>
            <p:ph idx="1"/>
          </p:nvPr>
        </p:nvPicPr>
        <p:blipFill>
          <a:blip r:embed="rId3"/>
          <a:stretch>
            <a:fillRect/>
          </a:stretch>
        </p:blipFill>
        <p:spPr>
          <a:xfrm>
            <a:off x="3986213" y="743024"/>
            <a:ext cx="4356355" cy="5247677"/>
          </a:xfrm>
          <a:prstGeom prst="rect">
            <a:avLst/>
          </a:prstGeom>
        </p:spPr>
      </p:pic>
      <p:sp>
        <p:nvSpPr>
          <p:cNvPr id="12" name="Rectangle 11"/>
          <p:cNvSpPr/>
          <p:nvPr/>
        </p:nvSpPr>
        <p:spPr>
          <a:xfrm>
            <a:off x="1300037" y="6068125"/>
            <a:ext cx="10099964" cy="292388"/>
          </a:xfrm>
          <a:prstGeom prst="rect">
            <a:avLst/>
          </a:prstGeom>
        </p:spPr>
        <p:txBody>
          <a:bodyPr wrap="square">
            <a:spAutoFit/>
          </a:bodyPr>
          <a:lstStyle/>
          <a:p>
            <a:pPr algn="ctr" defTabSz="914354" fontAlgn="base">
              <a:spcBef>
                <a:spcPct val="0"/>
              </a:spcBef>
              <a:spcAft>
                <a:spcPct val="0"/>
              </a:spcAft>
            </a:pPr>
            <a:r>
              <a:rPr lang="en-GB" sz="1300" dirty="0">
                <a:solidFill>
                  <a:srgbClr val="2C3841"/>
                </a:solidFill>
                <a:latin typeface="Arial" charset="0"/>
                <a:ea typeface="MS PGothic" panose="020B0600070205080204" pitchFamily="34" charset="-128"/>
                <a:hlinkClick r:id="rId4"/>
              </a:rPr>
              <a:t>https://www.gov.uk/government/publications/national-cyber-security-strategy-2016-to-2021</a:t>
            </a:r>
            <a:r>
              <a:rPr lang="en-GB" sz="1300" dirty="0">
                <a:solidFill>
                  <a:srgbClr val="2C3841"/>
                </a:solidFill>
                <a:latin typeface="Arial" charset="0"/>
                <a:ea typeface="MS PGothic" panose="020B0600070205080204" pitchFamily="34" charset="-128"/>
              </a:rPr>
              <a:t> </a:t>
            </a:r>
          </a:p>
        </p:txBody>
      </p:sp>
      <p:pic>
        <p:nvPicPr>
          <p:cNvPr id="7" name="Picture 6"/>
          <p:cNvPicPr>
            <a:picLocks noChangeAspect="1"/>
          </p:cNvPicPr>
          <p:nvPr/>
        </p:nvPicPr>
        <p:blipFill>
          <a:blip r:embed="rId5"/>
          <a:stretch>
            <a:fillRect/>
          </a:stretch>
        </p:blipFill>
        <p:spPr>
          <a:xfrm>
            <a:off x="449655" y="1908419"/>
            <a:ext cx="2833837" cy="2887860"/>
          </a:xfrm>
          <a:prstGeom prst="rect">
            <a:avLst/>
          </a:prstGeom>
        </p:spPr>
      </p:pic>
      <p:pic>
        <p:nvPicPr>
          <p:cNvPr id="9" name="Picture 8"/>
          <p:cNvPicPr>
            <a:picLocks noChangeAspect="1"/>
          </p:cNvPicPr>
          <p:nvPr/>
        </p:nvPicPr>
        <p:blipFill>
          <a:blip r:embed="rId6"/>
          <a:stretch>
            <a:fillRect/>
          </a:stretch>
        </p:blipFill>
        <p:spPr>
          <a:xfrm>
            <a:off x="4747035" y="1976005"/>
            <a:ext cx="2834711" cy="2834787"/>
          </a:xfrm>
          <a:prstGeom prst="rect">
            <a:avLst/>
          </a:prstGeom>
        </p:spPr>
      </p:pic>
      <p:pic>
        <p:nvPicPr>
          <p:cNvPr id="10" name="Picture 9"/>
          <p:cNvPicPr>
            <a:picLocks noChangeAspect="1"/>
          </p:cNvPicPr>
          <p:nvPr/>
        </p:nvPicPr>
        <p:blipFill>
          <a:blip r:embed="rId7"/>
          <a:stretch>
            <a:fillRect/>
          </a:stretch>
        </p:blipFill>
        <p:spPr>
          <a:xfrm>
            <a:off x="9080924" y="1961493"/>
            <a:ext cx="2833837" cy="2925329"/>
          </a:xfrm>
          <a:prstGeom prst="rect">
            <a:avLst/>
          </a:prstGeom>
        </p:spPr>
      </p:pic>
      <p:sp>
        <p:nvSpPr>
          <p:cNvPr id="3" name="Slide Number Placeholder 2"/>
          <p:cNvSpPr>
            <a:spLocks noGrp="1"/>
          </p:cNvSpPr>
          <p:nvPr>
            <p:ph type="sldNum" sz="quarter" idx="12"/>
          </p:nvPr>
        </p:nvSpPr>
        <p:spPr/>
        <p:txBody>
          <a:bodyPr/>
          <a:lstStyle/>
          <a:p>
            <a:pPr>
              <a:defRPr/>
            </a:pPr>
            <a:fld id="{CF05E0A7-CC4B-4723-8DA7-22854AD7B372}" type="slidenum">
              <a:rPr lang="en-GB" smtClean="0"/>
              <a:pPr>
                <a:defRPr/>
              </a:pPr>
              <a:t>6</a:t>
            </a:fld>
            <a:endParaRPr lang="en-GB" dirty="0"/>
          </a:p>
        </p:txBody>
      </p:sp>
    </p:spTree>
    <p:extLst>
      <p:ext uri="{BB962C8B-B14F-4D97-AF65-F5344CB8AC3E}">
        <p14:creationId xmlns:p14="http://schemas.microsoft.com/office/powerpoint/2010/main" val="2248564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1"/>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025793"/>
          </a:xfrm>
        </p:spPr>
        <p:txBody>
          <a:bodyPr/>
          <a:lstStyle/>
          <a:p>
            <a:r>
              <a:rPr lang="en-GB" dirty="0"/>
              <a:t>GCHQ sees Credible threats</a:t>
            </a:r>
          </a:p>
        </p:txBody>
      </p:sp>
      <p:sp>
        <p:nvSpPr>
          <p:cNvPr id="3" name="Content Placeholder 2"/>
          <p:cNvSpPr>
            <a:spLocks noGrp="1"/>
          </p:cNvSpPr>
          <p:nvPr>
            <p:ph idx="1"/>
          </p:nvPr>
        </p:nvSpPr>
        <p:spPr/>
        <p:txBody>
          <a:bodyPr>
            <a:normAutofit/>
          </a:bodyPr>
          <a:lstStyle/>
          <a:p>
            <a:r>
              <a:rPr lang="en-GB" sz="3200" dirty="0"/>
              <a:t>Steal intellectual property</a:t>
            </a:r>
          </a:p>
          <a:p>
            <a:r>
              <a:rPr lang="en-GB" sz="3200" dirty="0"/>
              <a:t>Take commercially sensitive data , such as key negotiating positions</a:t>
            </a:r>
          </a:p>
          <a:p>
            <a:r>
              <a:rPr lang="en-GB" sz="3200" dirty="0"/>
              <a:t>Gain unauthorised access to government and defence related information</a:t>
            </a:r>
          </a:p>
          <a:p>
            <a:r>
              <a:rPr lang="en-GB" sz="3200" dirty="0"/>
              <a:t>Disrupt government and industry service</a:t>
            </a:r>
          </a:p>
          <a:p>
            <a:r>
              <a:rPr lang="en-GB" sz="3200" dirty="0"/>
              <a:t>Exploit information security weaknesses through targeting partners, subsidiaries and supply chains at home and abroad   </a:t>
            </a:r>
          </a:p>
        </p:txBody>
      </p:sp>
      <p:sp>
        <p:nvSpPr>
          <p:cNvPr id="4" name="Date Placeholder 3"/>
          <p:cNvSpPr>
            <a:spLocks noGrp="1"/>
          </p:cNvSpPr>
          <p:nvPr>
            <p:ph type="dt" sz="half" idx="10"/>
          </p:nvPr>
        </p:nvSpPr>
        <p:spPr/>
        <p:txBody>
          <a:bodyPr/>
          <a:lstStyle/>
          <a:p>
            <a:r>
              <a:rPr lang="en-US"/>
              <a:t>07 December 2017</a:t>
            </a:r>
            <a:endParaRPr lang="en-GB" dirty="0"/>
          </a:p>
        </p:txBody>
      </p:sp>
      <p:sp>
        <p:nvSpPr>
          <p:cNvPr id="5" name="Footer Placeholder 4"/>
          <p:cNvSpPr>
            <a:spLocks noGrp="1"/>
          </p:cNvSpPr>
          <p:nvPr>
            <p:ph type="ftr" sz="quarter" idx="11"/>
          </p:nvPr>
        </p:nvSpPr>
        <p:spPr/>
        <p:txBody>
          <a:bodyPr/>
          <a:lstStyle/>
          <a:p>
            <a:r>
              <a:rPr lang="en-GB"/>
              <a:t>PCS Digital Health Event 2017</a:t>
            </a:r>
            <a:endParaRPr lang="en-GB" dirty="0"/>
          </a:p>
        </p:txBody>
      </p:sp>
      <p:sp>
        <p:nvSpPr>
          <p:cNvPr id="6" name="Slide Number Placeholder 5"/>
          <p:cNvSpPr>
            <a:spLocks noGrp="1"/>
          </p:cNvSpPr>
          <p:nvPr>
            <p:ph type="sldNum" sz="quarter" idx="12"/>
          </p:nvPr>
        </p:nvSpPr>
        <p:spPr/>
        <p:txBody>
          <a:bodyPr/>
          <a:lstStyle/>
          <a:p>
            <a:pPr>
              <a:defRPr/>
            </a:pPr>
            <a:fld id="{CF05E0A7-CC4B-4723-8DA7-22854AD7B372}" type="slidenum">
              <a:rPr lang="en-GB" smtClean="0"/>
              <a:pPr>
                <a:defRPr/>
              </a:pPr>
              <a:t>7</a:t>
            </a:fld>
            <a:endParaRPr lang="en-GB" dirty="0"/>
          </a:p>
        </p:txBody>
      </p:sp>
    </p:spTree>
    <p:extLst>
      <p:ext uri="{BB962C8B-B14F-4D97-AF65-F5344CB8AC3E}">
        <p14:creationId xmlns:p14="http://schemas.microsoft.com/office/powerpoint/2010/main" val="24523137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645826"/>
          </a:xfrm>
        </p:spPr>
        <p:txBody>
          <a:bodyPr>
            <a:normAutofit fontScale="90000"/>
          </a:bodyPr>
          <a:lstStyle/>
          <a:p>
            <a:r>
              <a:rPr lang="en-GB" dirty="0"/>
              <a:t>What is a Cyber Security Incident</a:t>
            </a:r>
          </a:p>
        </p:txBody>
      </p:sp>
      <p:sp>
        <p:nvSpPr>
          <p:cNvPr id="3" name="Date Placeholder 2"/>
          <p:cNvSpPr>
            <a:spLocks noGrp="1"/>
          </p:cNvSpPr>
          <p:nvPr>
            <p:ph type="dt" sz="half" idx="10"/>
          </p:nvPr>
        </p:nvSpPr>
        <p:spPr/>
        <p:txBody>
          <a:bodyPr/>
          <a:lstStyle/>
          <a:p>
            <a:r>
              <a:rPr lang="en-US" altLang="en-US"/>
              <a:t>07 December 2017</a:t>
            </a:r>
            <a:endParaRPr lang="en-GB" altLang="en-US" dirty="0"/>
          </a:p>
        </p:txBody>
      </p:sp>
      <p:sp>
        <p:nvSpPr>
          <p:cNvPr id="4" name="Footer Placeholder 3"/>
          <p:cNvSpPr>
            <a:spLocks noGrp="1"/>
          </p:cNvSpPr>
          <p:nvPr>
            <p:ph type="ftr" sz="quarter" idx="11"/>
          </p:nvPr>
        </p:nvSpPr>
        <p:spPr/>
        <p:txBody>
          <a:bodyPr/>
          <a:lstStyle/>
          <a:p>
            <a:pPr>
              <a:defRPr/>
            </a:pPr>
            <a:r>
              <a:rPr lang="en-GB"/>
              <a:t>PCS Digital Health Event 2017</a:t>
            </a:r>
            <a:endParaRPr lang="en-GB" dirty="0"/>
          </a:p>
        </p:txBody>
      </p:sp>
      <p:sp>
        <p:nvSpPr>
          <p:cNvPr id="7" name="Rectangle 6"/>
          <p:cNvSpPr/>
          <p:nvPr/>
        </p:nvSpPr>
        <p:spPr>
          <a:xfrm>
            <a:off x="790919" y="1896925"/>
            <a:ext cx="9769367" cy="3970318"/>
          </a:xfrm>
          <a:prstGeom prst="rect">
            <a:avLst/>
          </a:prstGeom>
        </p:spPr>
        <p:txBody>
          <a:bodyPr wrap="square">
            <a:spAutoFit/>
          </a:bodyPr>
          <a:lstStyle/>
          <a:p>
            <a:pPr defTabSz="914354" fontAlgn="base">
              <a:spcBef>
                <a:spcPct val="0"/>
              </a:spcBef>
              <a:spcAft>
                <a:spcPct val="0"/>
              </a:spcAft>
            </a:pPr>
            <a:r>
              <a:rPr lang="en-GB" sz="3600" dirty="0">
                <a:solidFill>
                  <a:srgbClr val="2C3841"/>
                </a:solidFill>
                <a:ea typeface="MS PGothic" panose="020B0600070205080204" pitchFamily="34" charset="-128"/>
              </a:rPr>
              <a:t>The NCSC defines a cyber security incident as:</a:t>
            </a:r>
            <a:br>
              <a:rPr lang="en-GB" sz="3600" dirty="0">
                <a:solidFill>
                  <a:srgbClr val="2C3841"/>
                </a:solidFill>
                <a:ea typeface="MS PGothic" panose="020B0600070205080204" pitchFamily="34" charset="-128"/>
              </a:rPr>
            </a:br>
            <a:endParaRPr lang="en-GB" sz="3600" dirty="0">
              <a:solidFill>
                <a:srgbClr val="2C3841"/>
              </a:solidFill>
              <a:ea typeface="MS PGothic" panose="020B0600070205080204" pitchFamily="34" charset="-128"/>
            </a:endParaRPr>
          </a:p>
          <a:p>
            <a:pPr defTabSz="914354" fontAlgn="base">
              <a:spcBef>
                <a:spcPct val="0"/>
              </a:spcBef>
              <a:spcAft>
                <a:spcPct val="0"/>
              </a:spcAft>
            </a:pPr>
            <a:r>
              <a:rPr lang="en-GB" sz="3600" dirty="0">
                <a:solidFill>
                  <a:srgbClr val="2C3841"/>
                </a:solidFill>
                <a:latin typeface="Arial" charset="0"/>
                <a:ea typeface="MS PGothic" panose="020B0600070205080204" pitchFamily="34" charset="-128"/>
              </a:rPr>
              <a:t>A breach of a system’s security policy in order to affect its integrity or availability</a:t>
            </a:r>
            <a:br>
              <a:rPr lang="en-GB" sz="3600" dirty="0">
                <a:solidFill>
                  <a:srgbClr val="2C3841"/>
                </a:solidFill>
                <a:latin typeface="Arial" charset="0"/>
                <a:ea typeface="MS PGothic" panose="020B0600070205080204" pitchFamily="34" charset="-128"/>
              </a:rPr>
            </a:br>
            <a:endParaRPr lang="en-GB" sz="3600" dirty="0">
              <a:solidFill>
                <a:srgbClr val="2C3841"/>
              </a:solidFill>
              <a:latin typeface="Arial" charset="0"/>
              <a:ea typeface="MS PGothic" panose="020B0600070205080204" pitchFamily="34" charset="-128"/>
            </a:endParaRPr>
          </a:p>
          <a:p>
            <a:pPr defTabSz="914354" fontAlgn="base">
              <a:spcBef>
                <a:spcPct val="0"/>
              </a:spcBef>
              <a:spcAft>
                <a:spcPct val="0"/>
              </a:spcAft>
            </a:pPr>
            <a:r>
              <a:rPr lang="en-GB" sz="3600" dirty="0">
                <a:solidFill>
                  <a:srgbClr val="2C3841"/>
                </a:solidFill>
                <a:latin typeface="Arial" charset="0"/>
                <a:ea typeface="MS PGothic" panose="020B0600070205080204" pitchFamily="34" charset="-128"/>
              </a:rPr>
              <a:t>The unauthorised access or attempted access to a system</a:t>
            </a:r>
          </a:p>
        </p:txBody>
      </p:sp>
      <p:pic>
        <p:nvPicPr>
          <p:cNvPr id="5" name="Picture 4"/>
          <p:cNvPicPr>
            <a:picLocks noChangeAspect="1"/>
          </p:cNvPicPr>
          <p:nvPr/>
        </p:nvPicPr>
        <p:blipFill>
          <a:blip r:embed="rId3"/>
          <a:stretch>
            <a:fillRect/>
          </a:stretch>
        </p:blipFill>
        <p:spPr>
          <a:xfrm>
            <a:off x="8253412" y="365126"/>
            <a:ext cx="3100388" cy="885973"/>
          </a:xfrm>
          <a:prstGeom prst="rect">
            <a:avLst/>
          </a:prstGeom>
        </p:spPr>
      </p:pic>
    </p:spTree>
    <p:extLst>
      <p:ext uri="{BB962C8B-B14F-4D97-AF65-F5344CB8AC3E}">
        <p14:creationId xmlns:p14="http://schemas.microsoft.com/office/powerpoint/2010/main" val="2462238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7695" y="0"/>
            <a:ext cx="10515600" cy="975833"/>
          </a:xfrm>
        </p:spPr>
        <p:txBody>
          <a:bodyPr/>
          <a:lstStyle/>
          <a:p>
            <a:r>
              <a:rPr lang="en-GB" dirty="0"/>
              <a:t>Who is Attacking</a:t>
            </a:r>
          </a:p>
        </p:txBody>
      </p:sp>
      <p:pic>
        <p:nvPicPr>
          <p:cNvPr id="7" name="Content Placeholder 6"/>
          <p:cNvPicPr>
            <a:picLocks noGrp="1" noChangeAspect="1"/>
          </p:cNvPicPr>
          <p:nvPr>
            <p:ph idx="1"/>
          </p:nvPr>
        </p:nvPicPr>
        <p:blipFill>
          <a:blip r:embed="rId3"/>
          <a:stretch>
            <a:fillRect/>
          </a:stretch>
        </p:blipFill>
        <p:spPr>
          <a:xfrm>
            <a:off x="311495" y="975833"/>
            <a:ext cx="11568000" cy="2849192"/>
          </a:xfrm>
          <a:prstGeom prst="rect">
            <a:avLst/>
          </a:prstGeom>
        </p:spPr>
      </p:pic>
      <p:sp>
        <p:nvSpPr>
          <p:cNvPr id="4" name="Date Placeholder 3"/>
          <p:cNvSpPr>
            <a:spLocks noGrp="1"/>
          </p:cNvSpPr>
          <p:nvPr>
            <p:ph type="dt" sz="half" idx="10"/>
          </p:nvPr>
        </p:nvSpPr>
        <p:spPr/>
        <p:txBody>
          <a:bodyPr/>
          <a:lstStyle/>
          <a:p>
            <a:r>
              <a:rPr lang="en-US"/>
              <a:t>07 December 2017</a:t>
            </a:r>
            <a:endParaRPr lang="en-GB" dirty="0"/>
          </a:p>
        </p:txBody>
      </p:sp>
      <p:sp>
        <p:nvSpPr>
          <p:cNvPr id="5" name="Footer Placeholder 4"/>
          <p:cNvSpPr>
            <a:spLocks noGrp="1"/>
          </p:cNvSpPr>
          <p:nvPr>
            <p:ph type="ftr" sz="quarter" idx="11"/>
          </p:nvPr>
        </p:nvSpPr>
        <p:spPr/>
        <p:txBody>
          <a:bodyPr/>
          <a:lstStyle/>
          <a:p>
            <a:r>
              <a:rPr lang="en-GB"/>
              <a:t>PCS Digital Health Event 2017</a:t>
            </a:r>
            <a:endParaRPr lang="en-GB" dirty="0"/>
          </a:p>
        </p:txBody>
      </p:sp>
      <p:pic>
        <p:nvPicPr>
          <p:cNvPr id="8" name="Picture 7"/>
          <p:cNvPicPr>
            <a:picLocks noChangeAspect="1"/>
          </p:cNvPicPr>
          <p:nvPr/>
        </p:nvPicPr>
        <p:blipFill>
          <a:blip r:embed="rId4"/>
          <a:stretch>
            <a:fillRect/>
          </a:stretch>
        </p:blipFill>
        <p:spPr>
          <a:xfrm>
            <a:off x="299365" y="4259771"/>
            <a:ext cx="1803281" cy="1291805"/>
          </a:xfrm>
          <a:prstGeom prst="rect">
            <a:avLst/>
          </a:prstGeom>
        </p:spPr>
      </p:pic>
      <p:pic>
        <p:nvPicPr>
          <p:cNvPr id="9" name="Picture 8"/>
          <p:cNvPicPr>
            <a:picLocks noChangeAspect="1"/>
          </p:cNvPicPr>
          <p:nvPr/>
        </p:nvPicPr>
        <p:blipFill>
          <a:blip r:embed="rId5"/>
          <a:stretch>
            <a:fillRect/>
          </a:stretch>
        </p:blipFill>
        <p:spPr>
          <a:xfrm>
            <a:off x="5206728" y="4160569"/>
            <a:ext cx="1834592" cy="1314235"/>
          </a:xfrm>
          <a:prstGeom prst="rect">
            <a:avLst/>
          </a:prstGeom>
        </p:spPr>
      </p:pic>
      <p:pic>
        <p:nvPicPr>
          <p:cNvPr id="10" name="Picture 9"/>
          <p:cNvPicPr>
            <a:picLocks noChangeAspect="1"/>
          </p:cNvPicPr>
          <p:nvPr/>
        </p:nvPicPr>
        <p:blipFill>
          <a:blip r:embed="rId6"/>
          <a:stretch>
            <a:fillRect/>
          </a:stretch>
        </p:blipFill>
        <p:spPr>
          <a:xfrm>
            <a:off x="7648057" y="4160568"/>
            <a:ext cx="1828556" cy="1314235"/>
          </a:xfrm>
          <a:prstGeom prst="rect">
            <a:avLst/>
          </a:prstGeom>
        </p:spPr>
      </p:pic>
      <p:pic>
        <p:nvPicPr>
          <p:cNvPr id="11" name="Picture 10"/>
          <p:cNvPicPr>
            <a:picLocks noChangeAspect="1"/>
          </p:cNvPicPr>
          <p:nvPr/>
        </p:nvPicPr>
        <p:blipFill>
          <a:blip r:embed="rId7"/>
          <a:stretch>
            <a:fillRect/>
          </a:stretch>
        </p:blipFill>
        <p:spPr>
          <a:xfrm>
            <a:off x="2740409" y="4164893"/>
            <a:ext cx="1828556" cy="1309911"/>
          </a:xfrm>
          <a:prstGeom prst="rect">
            <a:avLst/>
          </a:prstGeom>
        </p:spPr>
      </p:pic>
      <p:pic>
        <p:nvPicPr>
          <p:cNvPr id="16" name="Picture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120412" y="4160567"/>
            <a:ext cx="1797244" cy="1314235"/>
          </a:xfrm>
          <a:prstGeom prst="rect">
            <a:avLst/>
          </a:prstGeom>
        </p:spPr>
      </p:pic>
      <p:sp>
        <p:nvSpPr>
          <p:cNvPr id="3" name="Slide Number Placeholder 2"/>
          <p:cNvSpPr>
            <a:spLocks noGrp="1"/>
          </p:cNvSpPr>
          <p:nvPr>
            <p:ph type="sldNum" sz="quarter" idx="12"/>
          </p:nvPr>
        </p:nvSpPr>
        <p:spPr/>
        <p:txBody>
          <a:bodyPr/>
          <a:lstStyle/>
          <a:p>
            <a:pPr>
              <a:defRPr/>
            </a:pPr>
            <a:fld id="{CF05E0A7-CC4B-4723-8DA7-22854AD7B372}" type="slidenum">
              <a:rPr lang="en-GB" smtClean="0"/>
              <a:pPr>
                <a:defRPr/>
              </a:pPr>
              <a:t>9</a:t>
            </a:fld>
            <a:endParaRPr lang="en-GB" dirty="0"/>
          </a:p>
        </p:txBody>
      </p:sp>
    </p:spTree>
    <p:extLst>
      <p:ext uri="{BB962C8B-B14F-4D97-AF65-F5344CB8AC3E}">
        <p14:creationId xmlns:p14="http://schemas.microsoft.com/office/powerpoint/2010/main" val="205106069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678</TotalTime>
  <Words>1849</Words>
  <Application>Microsoft Office PowerPoint</Application>
  <PresentationFormat>Widescreen</PresentationFormat>
  <Paragraphs>361</Paragraphs>
  <Slides>31</Slides>
  <Notes>17</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31</vt:i4>
      </vt:variant>
    </vt:vector>
  </HeadingPairs>
  <TitlesOfParts>
    <vt:vector size="43" baseType="lpstr">
      <vt:lpstr>MS PGothic</vt:lpstr>
      <vt:lpstr>MS PGothic</vt:lpstr>
      <vt:lpstr>Arial</vt:lpstr>
      <vt:lpstr>Calibri</vt:lpstr>
      <vt:lpstr>Calibri Light</vt:lpstr>
      <vt:lpstr>Corbel</vt:lpstr>
      <vt:lpstr>DejaVu Sans</vt:lpstr>
      <vt:lpstr>Lucida Grande</vt:lpstr>
      <vt:lpstr>Mangal</vt:lpstr>
      <vt:lpstr>Roboto</vt:lpstr>
      <vt:lpstr>Symbol</vt:lpstr>
      <vt:lpstr>Office Theme</vt:lpstr>
      <vt:lpstr>Welcome to  Public Cyber Security  2017</vt:lpstr>
      <vt:lpstr>Jisc technologies</vt:lpstr>
      <vt:lpstr>Jisc Cyber Security Division</vt:lpstr>
      <vt:lpstr>Jisc Cyber Security Division</vt:lpstr>
      <vt:lpstr>Jisc Cyber Security Division New Approach</vt:lpstr>
      <vt:lpstr>National Cyber Security Strategy</vt:lpstr>
      <vt:lpstr>GCHQ sees Credible threats</vt:lpstr>
      <vt:lpstr>What is a Cyber Security Incident</vt:lpstr>
      <vt:lpstr>Who is Attacking</vt:lpstr>
      <vt:lpstr>You Need one of These</vt:lpstr>
      <vt:lpstr>Helpful? Good Idea!</vt:lpstr>
      <vt:lpstr>The Plan is the Thing</vt:lpstr>
      <vt:lpstr> The Plan is the Thing</vt:lpstr>
      <vt:lpstr>Incident Response</vt:lpstr>
      <vt:lpstr>Incident Response</vt:lpstr>
      <vt:lpstr>Jisc Cyber Security Landscape</vt:lpstr>
      <vt:lpstr>Jisc Security Operations Centre</vt:lpstr>
      <vt:lpstr>Cyber Security on Janet</vt:lpstr>
      <vt:lpstr>PowerPoint Presentation</vt:lpstr>
      <vt:lpstr>Fake News</vt:lpstr>
      <vt:lpstr>How does ransomware infect your system?</vt:lpstr>
      <vt:lpstr> Vulnerability Management</vt:lpstr>
      <vt:lpstr>New security services in the past 12 months</vt:lpstr>
      <vt:lpstr>Jisc cyber security training</vt:lpstr>
      <vt:lpstr>Services in development</vt:lpstr>
      <vt:lpstr>Example</vt:lpstr>
      <vt:lpstr>PowerPoint Presentation</vt:lpstr>
      <vt:lpstr>What we’ve seen…</vt:lpstr>
      <vt:lpstr>What we’ve seen…</vt:lpstr>
      <vt:lpstr>Top Five Tips</vt:lpstr>
      <vt:lpstr>Scary but true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Teece</dc:creator>
  <cp:lastModifiedBy>Georgia Mills</cp:lastModifiedBy>
  <cp:revision>62</cp:revision>
  <dcterms:created xsi:type="dcterms:W3CDTF">2017-06-13T11:14:10Z</dcterms:created>
  <dcterms:modified xsi:type="dcterms:W3CDTF">2017-11-21T09:25:46Z</dcterms:modified>
</cp:coreProperties>
</file>