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notesMasterIdLst>
    <p:notesMasterId r:id="rId21"/>
  </p:notesMasterIdLst>
  <p:handoutMasterIdLst>
    <p:handoutMasterId r:id="rId22"/>
  </p:handoutMasterIdLst>
  <p:sldIdLst>
    <p:sldId id="826" r:id="rId2"/>
    <p:sldId id="827" r:id="rId3"/>
    <p:sldId id="829" r:id="rId4"/>
    <p:sldId id="820" r:id="rId5"/>
    <p:sldId id="800" r:id="rId6"/>
    <p:sldId id="802" r:id="rId7"/>
    <p:sldId id="803" r:id="rId8"/>
    <p:sldId id="786" r:id="rId9"/>
    <p:sldId id="787" r:id="rId10"/>
    <p:sldId id="808" r:id="rId11"/>
    <p:sldId id="811" r:id="rId12"/>
    <p:sldId id="793" r:id="rId13"/>
    <p:sldId id="813" r:id="rId14"/>
    <p:sldId id="814" r:id="rId15"/>
    <p:sldId id="818" r:id="rId16"/>
    <p:sldId id="832" r:id="rId17"/>
    <p:sldId id="825" r:id="rId18"/>
    <p:sldId id="831" r:id="rId19"/>
    <p:sldId id="817" r:id="rId20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6991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3982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0973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7961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4946" algn="l" defTabSz="913982" rtl="0" eaLnBrk="1" latinLnBrk="0" hangingPunct="1"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1946" algn="l" defTabSz="913982" rtl="0" eaLnBrk="1" latinLnBrk="0" hangingPunct="1"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198932" algn="l" defTabSz="913982" rtl="0" eaLnBrk="1" latinLnBrk="0" hangingPunct="1"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5921" algn="l" defTabSz="913982" rtl="0" eaLnBrk="1" latinLnBrk="0" hangingPunct="1">
      <a:defRPr sz="30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9">
          <p15:clr>
            <a:srgbClr val="A4A3A4"/>
          </p15:clr>
        </p15:guide>
        <p15:guide id="2" orient="horz" pos="4270">
          <p15:clr>
            <a:srgbClr val="A4A3A4"/>
          </p15:clr>
        </p15:guide>
        <p15:guide id="3" orient="horz" pos="3379">
          <p15:clr>
            <a:srgbClr val="A4A3A4"/>
          </p15:clr>
        </p15:guide>
        <p15:guide id="4" orient="horz" pos="536">
          <p15:clr>
            <a:srgbClr val="A4A3A4"/>
          </p15:clr>
        </p15:guide>
        <p15:guide id="5" orient="horz" pos="2476">
          <p15:clr>
            <a:srgbClr val="A4A3A4"/>
          </p15:clr>
        </p15:guide>
        <p15:guide id="6" orient="horz" pos="4202">
          <p15:clr>
            <a:srgbClr val="A4A3A4"/>
          </p15:clr>
        </p15:guide>
        <p15:guide id="7" pos="369">
          <p15:clr>
            <a:srgbClr val="A4A3A4"/>
          </p15:clr>
        </p15:guide>
        <p15:guide id="8" pos="2367">
          <p15:clr>
            <a:srgbClr val="A4A3A4"/>
          </p15:clr>
        </p15:guide>
        <p15:guide id="9" pos="3388">
          <p15:clr>
            <a:srgbClr val="A4A3A4"/>
          </p15:clr>
        </p15:guide>
        <p15:guide id="10" orient="horz" pos="136">
          <p15:clr>
            <a:srgbClr val="A4A3A4"/>
          </p15:clr>
        </p15:guide>
        <p15:guide id="11" orient="horz" pos="620">
          <p15:clr>
            <a:srgbClr val="A4A3A4"/>
          </p15:clr>
        </p15:guide>
        <p15:guide id="12" orient="horz" pos="397">
          <p15:clr>
            <a:srgbClr val="A4A3A4"/>
          </p15:clr>
        </p15:guide>
        <p15:guide id="13" pos="5174">
          <p15:clr>
            <a:srgbClr val="A4A3A4"/>
          </p15:clr>
        </p15:guide>
        <p15:guide id="14" pos="3860">
          <p15:clr>
            <a:srgbClr val="A4A3A4"/>
          </p15:clr>
        </p15:guide>
        <p15:guide id="15" pos="6919">
          <p15:clr>
            <a:srgbClr val="A4A3A4"/>
          </p15:clr>
        </p15:guide>
        <p15:guide id="16" pos="7215">
          <p15:clr>
            <a:srgbClr val="A4A3A4"/>
          </p15:clr>
        </p15:guide>
        <p15:guide id="17" orient="horz" pos="1087">
          <p15:clr>
            <a:srgbClr val="A4A3A4"/>
          </p15:clr>
        </p15:guide>
        <p15:guide id="18" orient="horz" pos="3203">
          <p15:clr>
            <a:srgbClr val="A4A3A4"/>
          </p15:clr>
        </p15:guide>
        <p15:guide id="19" orient="horz" pos="2534">
          <p15:clr>
            <a:srgbClr val="A4A3A4"/>
          </p15:clr>
        </p15:guide>
        <p15:guide id="20" orient="horz" pos="402">
          <p15:clr>
            <a:srgbClr val="A4A3A4"/>
          </p15:clr>
        </p15:guide>
        <p15:guide id="21" orient="horz" pos="1857">
          <p15:clr>
            <a:srgbClr val="A4A3A4"/>
          </p15:clr>
        </p15:guide>
        <p15:guide id="22" orient="horz" pos="3152">
          <p15:clr>
            <a:srgbClr val="A4A3A4"/>
          </p15:clr>
        </p15:guide>
        <p15:guide id="23" orient="horz" pos="102">
          <p15:clr>
            <a:srgbClr val="A4A3A4"/>
          </p15:clr>
        </p15:guide>
        <p15:guide id="24" orient="horz" pos="465">
          <p15:clr>
            <a:srgbClr val="A4A3A4"/>
          </p15:clr>
        </p15:guide>
        <p15:guide id="25" orient="horz" pos="298">
          <p15:clr>
            <a:srgbClr val="A4A3A4"/>
          </p15:clr>
        </p15:guide>
        <p15:guide id="26" pos="277">
          <p15:clr>
            <a:srgbClr val="A4A3A4"/>
          </p15:clr>
        </p15:guide>
        <p15:guide id="27" pos="1776">
          <p15:clr>
            <a:srgbClr val="A4A3A4"/>
          </p15:clr>
        </p15:guide>
        <p15:guide id="28" pos="2542">
          <p15:clr>
            <a:srgbClr val="A4A3A4"/>
          </p15:clr>
        </p15:guide>
        <p15:guide id="29" pos="3882">
          <p15:clr>
            <a:srgbClr val="A4A3A4"/>
          </p15:clr>
        </p15:guide>
        <p15:guide id="30" pos="2896">
          <p15:clr>
            <a:srgbClr val="A4A3A4"/>
          </p15:clr>
        </p15:guide>
        <p15:guide id="31" pos="5191">
          <p15:clr>
            <a:srgbClr val="A4A3A4"/>
          </p15:clr>
        </p15:guide>
        <p15:guide id="32" pos="54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Peak" initials="" lastIdx="8" clrIdx="0"/>
  <p:cmAuthor id="1" name="Shay Barak" initials="SB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7F7F7F"/>
    <a:srgbClr val="FBFBFB"/>
    <a:srgbClr val="E45785"/>
    <a:srgbClr val="FDFDFD"/>
    <a:srgbClr val="F7F7F7"/>
    <a:srgbClr val="6A6A6A"/>
    <a:srgbClr val="F1AEBD"/>
    <a:srgbClr val="4E4E4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6277" autoAdjust="0"/>
  </p:normalViewPr>
  <p:slideViewPr>
    <p:cSldViewPr snapToGrid="0" snapToObjects="1">
      <p:cViewPr varScale="1">
        <p:scale>
          <a:sx n="145" d="100"/>
          <a:sy n="145" d="100"/>
        </p:scale>
        <p:origin x="810" y="120"/>
      </p:cViewPr>
      <p:guideLst>
        <p:guide orient="horz" pos="1449"/>
        <p:guide orient="horz" pos="4270"/>
        <p:guide orient="horz" pos="3379"/>
        <p:guide orient="horz" pos="536"/>
        <p:guide orient="horz" pos="2476"/>
        <p:guide orient="horz" pos="4202"/>
        <p:guide pos="369"/>
        <p:guide pos="2367"/>
        <p:guide pos="3388"/>
        <p:guide orient="horz" pos="136"/>
        <p:guide orient="horz" pos="620"/>
        <p:guide orient="horz" pos="397"/>
        <p:guide pos="5174"/>
        <p:guide pos="3860"/>
        <p:guide pos="6919"/>
        <p:guide pos="7215"/>
        <p:guide orient="horz" pos="1087"/>
        <p:guide orient="horz" pos="3203"/>
        <p:guide orient="horz" pos="2534"/>
        <p:guide orient="horz" pos="402"/>
        <p:guide orient="horz" pos="1857"/>
        <p:guide orient="horz" pos="3152"/>
        <p:guide orient="horz" pos="102"/>
        <p:guide orient="horz" pos="465"/>
        <p:guide orient="horz" pos="298"/>
        <p:guide pos="277"/>
        <p:guide pos="1776"/>
        <p:guide pos="2542"/>
        <p:guide pos="3882"/>
        <p:guide pos="2896"/>
        <p:guide pos="5191"/>
        <p:guide pos="5413"/>
      </p:guideLst>
    </p:cSldViewPr>
  </p:slideViewPr>
  <p:outlineViewPr>
    <p:cViewPr>
      <p:scale>
        <a:sx n="33" d="100"/>
        <a:sy n="33" d="100"/>
      </p:scale>
      <p:origin x="0" y="-9186"/>
    </p:cViewPr>
  </p:outlineViewPr>
  <p:notesTextViewPr>
    <p:cViewPr>
      <p:scale>
        <a:sx n="100" d="100"/>
        <a:sy n="100" d="100"/>
      </p:scale>
      <p:origin x="0" y="-24"/>
    </p:cViewPr>
  </p:notesTextViewPr>
  <p:sorterViewPr>
    <p:cViewPr>
      <p:scale>
        <a:sx n="79" d="100"/>
        <a:sy n="79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904" y="-67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4A2399-B892-45F0-82BB-FD8C95A65D36}" type="datetimeFigureOut">
              <a:rPr lang="en-US" smtClean="0">
                <a:latin typeface="Arial" panose="020B0604020202020204" pitchFamily="34" charset="0"/>
              </a:rPr>
              <a:t>12/4/2017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8DE283-2FFE-4E79-86B3-19981A050BF6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7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fld id="{3EEE9B47-791B-47F7-AE03-C0D580CA0B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16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99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98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97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96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946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46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32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21" algn="l" defTabSz="9139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me – involved with Check Point for 20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C0504D"/>
              </a:buClr>
            </a:pPr>
            <a:fld id="{3EEE9B47-791B-47F7-AE03-C0D580CA0B67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8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introduced patented </a:t>
            </a:r>
            <a:r>
              <a:rPr lang="en-GB" dirty="0" err="1"/>
              <a:t>Stateful</a:t>
            </a:r>
            <a:r>
              <a:rPr lang="en-GB" dirty="0"/>
              <a:t> inspection technology which is still the foundation for most network security technology today</a:t>
            </a:r>
          </a:p>
          <a:p>
            <a:pPr marL="228600" indent="-228600">
              <a:buAutoNum type="arabicPeriod"/>
            </a:pPr>
            <a:r>
              <a:rPr lang="en-GB" dirty="0"/>
              <a:t>single management console and a single agent for endpoint security</a:t>
            </a:r>
          </a:p>
          <a:p>
            <a:pPr marL="228600" indent="-228600">
              <a:buAutoNum type="arabicPeriod"/>
            </a:pPr>
            <a:r>
              <a:rPr lang="en-GB" dirty="0"/>
              <a:t>meet the exact security needs of any organization or environment</a:t>
            </a:r>
          </a:p>
          <a:p>
            <a:pPr marL="228600" indent="-228600">
              <a:buAutoNum type="arabicPeriod"/>
            </a:pPr>
            <a:r>
              <a:rPr lang="en-GB" dirty="0"/>
              <a:t>to help organizations implement a blueprint for security that aligns with business needs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C0504D"/>
              </a:buClr>
            </a:pPr>
            <a:fld id="{3EEE9B47-791B-47F7-AE03-C0D580CA0B67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4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Industry experienced professional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C0504D"/>
              </a:buClr>
            </a:pPr>
            <a:fld id="{3EEE9B47-791B-47F7-AE03-C0D580CA0B67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1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the advanced threats?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1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TE usage data shows 7% for EU (764/ 11078) which is identical to the WW usage of TE. </a:t>
            </a:r>
          </a:p>
          <a:p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Top countries of TE in EU for Q4 are Germany, UK and France.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E9B47-791B-47F7-AE03-C0D580CA0B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4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C0504D"/>
              </a:buClr>
            </a:pPr>
            <a:fld id="{3EEE9B47-791B-47F7-AE03-C0D580CA0B67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8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described</a:t>
            </a:r>
            <a:r>
              <a:rPr lang="en-US" baseline="0" dirty="0"/>
              <a:t> earlier - </a:t>
            </a:r>
            <a:r>
              <a:rPr lang="en-US" dirty="0"/>
              <a:t>Check Point Infinity is the first consolidated security across networks, cloud and mobile,</a:t>
            </a:r>
            <a:r>
              <a:rPr lang="en-US" baseline="0" dirty="0"/>
              <a:t> providing the highest level of threat prevention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C0504D"/>
              </a:buClr>
            </a:pPr>
            <a:fld id="{3EEE9B47-791B-47F7-AE03-C0D580CA0B67}" type="slidenum">
              <a:rPr lang="en-US" smtClean="0">
                <a:solidFill>
                  <a:prstClr val="black"/>
                </a:solidFill>
              </a:rPr>
              <a:pPr>
                <a:buClr>
                  <a:srgbClr val="C0504D"/>
                </a:buClr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9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94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providing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5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0F01-86E5-4AEB-8F8B-CAD0EE2D2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DB24C-9A1E-4848-8DF3-A6D42E5D8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279CC-A808-4B80-B912-283F5848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219D5-509B-42E5-8E26-7E13F3EF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68C71-358F-4074-87E4-A71FF49B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275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F92A-4620-4E11-B390-4E46A864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D6BAE-B223-413E-9A2C-A63A52C02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448-C3A4-4625-AC28-29D1B35E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8144A-A7C2-4E79-BB8B-0D1AA5A8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563B4-05F0-4CDD-B151-128A182B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738145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E5F68-F34C-4C8A-9221-35DA2852E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A034C-3B08-41BE-9D32-BC45C887E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6D0A0-C227-474D-B906-D80875F2F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D9A0-1759-4CCC-968D-F6DB1F75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A2D76-45C8-4D0C-AB79-FAAEC3F0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13254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55869"/>
      </p:ext>
    </p:extLst>
  </p:cSld>
  <p:clrMapOvr>
    <a:masterClrMapping/>
  </p:clrMapOvr>
  <p:transition>
    <p:fade/>
  </p:transition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9143992" cy="5143442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450636" y="188749"/>
            <a:ext cx="1288519" cy="804417"/>
            <a:chOff x="464" y="323"/>
            <a:chExt cx="1153" cy="72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65" y="323"/>
              <a:ext cx="115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" name="Rectangle 5"/>
            <p:cNvSpPr>
              <a:spLocks noChangeArrowheads="1"/>
            </p:cNvSpPr>
            <p:nvPr userDrawn="1"/>
          </p:nvSpPr>
          <p:spPr bwMode="auto">
            <a:xfrm>
              <a:off x="819" y="324"/>
              <a:ext cx="442" cy="389"/>
            </a:xfrm>
            <a:prstGeom prst="rect">
              <a:avLst/>
            </a:prstGeom>
            <a:solidFill>
              <a:srgbClr val="F48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904" y="344"/>
              <a:ext cx="292" cy="225"/>
            </a:xfrm>
            <a:custGeom>
              <a:avLst/>
              <a:gdLst>
                <a:gd name="T0" fmla="*/ 136 w 197"/>
                <a:gd name="T1" fmla="*/ 148 h 152"/>
                <a:gd name="T2" fmla="*/ 112 w 197"/>
                <a:gd name="T3" fmla="*/ 151 h 152"/>
                <a:gd name="T4" fmla="*/ 95 w 197"/>
                <a:gd name="T5" fmla="*/ 152 h 152"/>
                <a:gd name="T6" fmla="*/ 79 w 197"/>
                <a:gd name="T7" fmla="*/ 152 h 152"/>
                <a:gd name="T8" fmla="*/ 62 w 197"/>
                <a:gd name="T9" fmla="*/ 151 h 152"/>
                <a:gd name="T10" fmla="*/ 44 w 197"/>
                <a:gd name="T11" fmla="*/ 148 h 152"/>
                <a:gd name="T12" fmla="*/ 28 w 197"/>
                <a:gd name="T13" fmla="*/ 145 h 152"/>
                <a:gd name="T14" fmla="*/ 16 w 197"/>
                <a:gd name="T15" fmla="*/ 143 h 152"/>
                <a:gd name="T16" fmla="*/ 14 w 197"/>
                <a:gd name="T17" fmla="*/ 140 h 152"/>
                <a:gd name="T18" fmla="*/ 9 w 197"/>
                <a:gd name="T19" fmla="*/ 124 h 152"/>
                <a:gd name="T20" fmla="*/ 4 w 197"/>
                <a:gd name="T21" fmla="*/ 102 h 152"/>
                <a:gd name="T22" fmla="*/ 2 w 197"/>
                <a:gd name="T23" fmla="*/ 94 h 152"/>
                <a:gd name="T24" fmla="*/ 1 w 197"/>
                <a:gd name="T25" fmla="*/ 80 h 152"/>
                <a:gd name="T26" fmla="*/ 0 w 197"/>
                <a:gd name="T27" fmla="*/ 55 h 152"/>
                <a:gd name="T28" fmla="*/ 3 w 197"/>
                <a:gd name="T29" fmla="*/ 40 h 152"/>
                <a:gd name="T30" fmla="*/ 9 w 197"/>
                <a:gd name="T31" fmla="*/ 24 h 152"/>
                <a:gd name="T32" fmla="*/ 15 w 197"/>
                <a:gd name="T33" fmla="*/ 12 h 152"/>
                <a:gd name="T34" fmla="*/ 21 w 197"/>
                <a:gd name="T35" fmla="*/ 4 h 152"/>
                <a:gd name="T36" fmla="*/ 23 w 197"/>
                <a:gd name="T37" fmla="*/ 3 h 152"/>
                <a:gd name="T38" fmla="*/ 33 w 197"/>
                <a:gd name="T39" fmla="*/ 1 h 152"/>
                <a:gd name="T40" fmla="*/ 36 w 197"/>
                <a:gd name="T41" fmla="*/ 1 h 152"/>
                <a:gd name="T42" fmla="*/ 52 w 197"/>
                <a:gd name="T43" fmla="*/ 1 h 152"/>
                <a:gd name="T44" fmla="*/ 68 w 197"/>
                <a:gd name="T45" fmla="*/ 2 h 152"/>
                <a:gd name="T46" fmla="*/ 85 w 197"/>
                <a:gd name="T47" fmla="*/ 2 h 152"/>
                <a:gd name="T48" fmla="*/ 102 w 197"/>
                <a:gd name="T49" fmla="*/ 2 h 152"/>
                <a:gd name="T50" fmla="*/ 117 w 197"/>
                <a:gd name="T51" fmla="*/ 3 h 152"/>
                <a:gd name="T52" fmla="*/ 133 w 197"/>
                <a:gd name="T53" fmla="*/ 2 h 152"/>
                <a:gd name="T54" fmla="*/ 148 w 197"/>
                <a:gd name="T55" fmla="*/ 2 h 152"/>
                <a:gd name="T56" fmla="*/ 162 w 197"/>
                <a:gd name="T57" fmla="*/ 1 h 152"/>
                <a:gd name="T58" fmla="*/ 175 w 197"/>
                <a:gd name="T59" fmla="*/ 0 h 152"/>
                <a:gd name="T60" fmla="*/ 177 w 197"/>
                <a:gd name="T61" fmla="*/ 1 h 152"/>
                <a:gd name="T62" fmla="*/ 184 w 197"/>
                <a:gd name="T63" fmla="*/ 5 h 152"/>
                <a:gd name="T64" fmla="*/ 184 w 197"/>
                <a:gd name="T65" fmla="*/ 28 h 152"/>
                <a:gd name="T66" fmla="*/ 187 w 197"/>
                <a:gd name="T67" fmla="*/ 45 h 152"/>
                <a:gd name="T68" fmla="*/ 188 w 197"/>
                <a:gd name="T69" fmla="*/ 60 h 152"/>
                <a:gd name="T70" fmla="*/ 192 w 197"/>
                <a:gd name="T71" fmla="*/ 78 h 152"/>
                <a:gd name="T72" fmla="*/ 194 w 197"/>
                <a:gd name="T73" fmla="*/ 88 h 152"/>
                <a:gd name="T74" fmla="*/ 196 w 197"/>
                <a:gd name="T75" fmla="*/ 105 h 152"/>
                <a:gd name="T76" fmla="*/ 195 w 197"/>
                <a:gd name="T77" fmla="*/ 128 h 152"/>
                <a:gd name="T78" fmla="*/ 190 w 197"/>
                <a:gd name="T79" fmla="*/ 139 h 152"/>
                <a:gd name="T80" fmla="*/ 176 w 197"/>
                <a:gd name="T81" fmla="*/ 142 h 152"/>
                <a:gd name="T82" fmla="*/ 166 w 197"/>
                <a:gd name="T83" fmla="*/ 143 h 152"/>
                <a:gd name="T84" fmla="*/ 147 w 197"/>
                <a:gd name="T85" fmla="*/ 145 h 152"/>
                <a:gd name="T86" fmla="*/ 138 w 197"/>
                <a:gd name="T87" fmla="*/ 147 h 152"/>
                <a:gd name="T88" fmla="*/ 136 w 197"/>
                <a:gd name="T89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7" h="152">
                  <a:moveTo>
                    <a:pt x="136" y="148"/>
                  </a:moveTo>
                  <a:cubicBezTo>
                    <a:pt x="130" y="149"/>
                    <a:pt x="118" y="150"/>
                    <a:pt x="112" y="151"/>
                  </a:cubicBezTo>
                  <a:cubicBezTo>
                    <a:pt x="107" y="151"/>
                    <a:pt x="101" y="152"/>
                    <a:pt x="95" y="152"/>
                  </a:cubicBezTo>
                  <a:cubicBezTo>
                    <a:pt x="90" y="152"/>
                    <a:pt x="84" y="152"/>
                    <a:pt x="79" y="152"/>
                  </a:cubicBezTo>
                  <a:cubicBezTo>
                    <a:pt x="73" y="152"/>
                    <a:pt x="67" y="152"/>
                    <a:pt x="62" y="151"/>
                  </a:cubicBezTo>
                  <a:cubicBezTo>
                    <a:pt x="50" y="150"/>
                    <a:pt x="48" y="148"/>
                    <a:pt x="44" y="148"/>
                  </a:cubicBezTo>
                  <a:cubicBezTo>
                    <a:pt x="38" y="147"/>
                    <a:pt x="33" y="146"/>
                    <a:pt x="28" y="145"/>
                  </a:cubicBezTo>
                  <a:cubicBezTo>
                    <a:pt x="23" y="144"/>
                    <a:pt x="19" y="143"/>
                    <a:pt x="16" y="143"/>
                  </a:cubicBezTo>
                  <a:cubicBezTo>
                    <a:pt x="16" y="142"/>
                    <a:pt x="15" y="140"/>
                    <a:pt x="14" y="140"/>
                  </a:cubicBezTo>
                  <a:cubicBezTo>
                    <a:pt x="12" y="133"/>
                    <a:pt x="12" y="134"/>
                    <a:pt x="9" y="124"/>
                  </a:cubicBezTo>
                  <a:cubicBezTo>
                    <a:pt x="7" y="119"/>
                    <a:pt x="5" y="109"/>
                    <a:pt x="4" y="102"/>
                  </a:cubicBezTo>
                  <a:cubicBezTo>
                    <a:pt x="3" y="97"/>
                    <a:pt x="2" y="95"/>
                    <a:pt x="2" y="94"/>
                  </a:cubicBezTo>
                  <a:cubicBezTo>
                    <a:pt x="0" y="89"/>
                    <a:pt x="1" y="86"/>
                    <a:pt x="1" y="80"/>
                  </a:cubicBezTo>
                  <a:cubicBezTo>
                    <a:pt x="0" y="75"/>
                    <a:pt x="0" y="61"/>
                    <a:pt x="0" y="55"/>
                  </a:cubicBezTo>
                  <a:cubicBezTo>
                    <a:pt x="1" y="46"/>
                    <a:pt x="1" y="45"/>
                    <a:pt x="3" y="40"/>
                  </a:cubicBezTo>
                  <a:cubicBezTo>
                    <a:pt x="4" y="34"/>
                    <a:pt x="7" y="29"/>
                    <a:pt x="9" y="24"/>
                  </a:cubicBezTo>
                  <a:cubicBezTo>
                    <a:pt x="11" y="20"/>
                    <a:pt x="12" y="16"/>
                    <a:pt x="15" y="12"/>
                  </a:cubicBezTo>
                  <a:cubicBezTo>
                    <a:pt x="18" y="7"/>
                    <a:pt x="19" y="5"/>
                    <a:pt x="21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7" y="2"/>
                    <a:pt x="31" y="1"/>
                    <a:pt x="33" y="1"/>
                  </a:cubicBezTo>
                  <a:cubicBezTo>
                    <a:pt x="33" y="1"/>
                    <a:pt x="36" y="1"/>
                    <a:pt x="36" y="1"/>
                  </a:cubicBezTo>
                  <a:cubicBezTo>
                    <a:pt x="37" y="1"/>
                    <a:pt x="43" y="1"/>
                    <a:pt x="52" y="1"/>
                  </a:cubicBezTo>
                  <a:cubicBezTo>
                    <a:pt x="57" y="1"/>
                    <a:pt x="62" y="2"/>
                    <a:pt x="68" y="2"/>
                  </a:cubicBezTo>
                  <a:cubicBezTo>
                    <a:pt x="74" y="2"/>
                    <a:pt x="79" y="2"/>
                    <a:pt x="85" y="2"/>
                  </a:cubicBezTo>
                  <a:cubicBezTo>
                    <a:pt x="91" y="2"/>
                    <a:pt x="96" y="2"/>
                    <a:pt x="102" y="2"/>
                  </a:cubicBezTo>
                  <a:cubicBezTo>
                    <a:pt x="107" y="2"/>
                    <a:pt x="112" y="3"/>
                    <a:pt x="117" y="3"/>
                  </a:cubicBezTo>
                  <a:cubicBezTo>
                    <a:pt x="123" y="3"/>
                    <a:pt x="128" y="2"/>
                    <a:pt x="133" y="2"/>
                  </a:cubicBezTo>
                  <a:cubicBezTo>
                    <a:pt x="138" y="2"/>
                    <a:pt x="143" y="2"/>
                    <a:pt x="148" y="2"/>
                  </a:cubicBezTo>
                  <a:cubicBezTo>
                    <a:pt x="154" y="2"/>
                    <a:pt x="160" y="2"/>
                    <a:pt x="162" y="1"/>
                  </a:cubicBezTo>
                  <a:cubicBezTo>
                    <a:pt x="168" y="0"/>
                    <a:pt x="172" y="0"/>
                    <a:pt x="175" y="0"/>
                  </a:cubicBezTo>
                  <a:cubicBezTo>
                    <a:pt x="176" y="0"/>
                    <a:pt x="176" y="0"/>
                    <a:pt x="177" y="1"/>
                  </a:cubicBezTo>
                  <a:cubicBezTo>
                    <a:pt x="180" y="2"/>
                    <a:pt x="184" y="5"/>
                    <a:pt x="184" y="5"/>
                  </a:cubicBezTo>
                  <a:cubicBezTo>
                    <a:pt x="184" y="7"/>
                    <a:pt x="183" y="20"/>
                    <a:pt x="184" y="28"/>
                  </a:cubicBezTo>
                  <a:cubicBezTo>
                    <a:pt x="185" y="33"/>
                    <a:pt x="186" y="39"/>
                    <a:pt x="187" y="45"/>
                  </a:cubicBezTo>
                  <a:cubicBezTo>
                    <a:pt x="187" y="50"/>
                    <a:pt x="188" y="55"/>
                    <a:pt x="188" y="60"/>
                  </a:cubicBezTo>
                  <a:cubicBezTo>
                    <a:pt x="189" y="66"/>
                    <a:pt x="191" y="73"/>
                    <a:pt x="192" y="78"/>
                  </a:cubicBezTo>
                  <a:cubicBezTo>
                    <a:pt x="193" y="85"/>
                    <a:pt x="193" y="81"/>
                    <a:pt x="194" y="88"/>
                  </a:cubicBezTo>
                  <a:cubicBezTo>
                    <a:pt x="196" y="96"/>
                    <a:pt x="195" y="95"/>
                    <a:pt x="196" y="105"/>
                  </a:cubicBezTo>
                  <a:cubicBezTo>
                    <a:pt x="197" y="111"/>
                    <a:pt x="196" y="122"/>
                    <a:pt x="195" y="128"/>
                  </a:cubicBezTo>
                  <a:cubicBezTo>
                    <a:pt x="194" y="134"/>
                    <a:pt x="191" y="138"/>
                    <a:pt x="190" y="139"/>
                  </a:cubicBezTo>
                  <a:cubicBezTo>
                    <a:pt x="186" y="141"/>
                    <a:pt x="173" y="142"/>
                    <a:pt x="176" y="142"/>
                  </a:cubicBezTo>
                  <a:cubicBezTo>
                    <a:pt x="169" y="143"/>
                    <a:pt x="170" y="142"/>
                    <a:pt x="166" y="143"/>
                  </a:cubicBezTo>
                  <a:cubicBezTo>
                    <a:pt x="156" y="145"/>
                    <a:pt x="154" y="145"/>
                    <a:pt x="147" y="145"/>
                  </a:cubicBezTo>
                  <a:cubicBezTo>
                    <a:pt x="141" y="146"/>
                    <a:pt x="146" y="146"/>
                    <a:pt x="138" y="147"/>
                  </a:cubicBezTo>
                  <a:cubicBezTo>
                    <a:pt x="138" y="147"/>
                    <a:pt x="137" y="148"/>
                    <a:pt x="136" y="148"/>
                  </a:cubicBezTo>
                </a:path>
              </a:pathLst>
            </a:custGeom>
            <a:solidFill>
              <a:srgbClr val="293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935" y="356"/>
              <a:ext cx="230" cy="195"/>
            </a:xfrm>
            <a:custGeom>
              <a:avLst/>
              <a:gdLst>
                <a:gd name="T0" fmla="*/ 11 w 155"/>
                <a:gd name="T1" fmla="*/ 5 h 132"/>
                <a:gd name="T2" fmla="*/ 19 w 155"/>
                <a:gd name="T3" fmla="*/ 0 h 132"/>
                <a:gd name="T4" fmla="*/ 30 w 155"/>
                <a:gd name="T5" fmla="*/ 1 h 132"/>
                <a:gd name="T6" fmla="*/ 37 w 155"/>
                <a:gd name="T7" fmla="*/ 2 h 132"/>
                <a:gd name="T8" fmla="*/ 45 w 155"/>
                <a:gd name="T9" fmla="*/ 3 h 132"/>
                <a:gd name="T10" fmla="*/ 63 w 155"/>
                <a:gd name="T11" fmla="*/ 6 h 132"/>
                <a:gd name="T12" fmla="*/ 74 w 155"/>
                <a:gd name="T13" fmla="*/ 9 h 132"/>
                <a:gd name="T14" fmla="*/ 86 w 155"/>
                <a:gd name="T15" fmla="*/ 10 h 132"/>
                <a:gd name="T16" fmla="*/ 97 w 155"/>
                <a:gd name="T17" fmla="*/ 10 h 132"/>
                <a:gd name="T18" fmla="*/ 109 w 155"/>
                <a:gd name="T19" fmla="*/ 9 h 132"/>
                <a:gd name="T20" fmla="*/ 120 w 155"/>
                <a:gd name="T21" fmla="*/ 8 h 132"/>
                <a:gd name="T22" fmla="*/ 131 w 155"/>
                <a:gd name="T23" fmla="*/ 7 h 132"/>
                <a:gd name="T24" fmla="*/ 142 w 155"/>
                <a:gd name="T25" fmla="*/ 6 h 132"/>
                <a:gd name="T26" fmla="*/ 151 w 155"/>
                <a:gd name="T27" fmla="*/ 12 h 132"/>
                <a:gd name="T28" fmla="*/ 152 w 155"/>
                <a:gd name="T29" fmla="*/ 23 h 132"/>
                <a:gd name="T30" fmla="*/ 151 w 155"/>
                <a:gd name="T31" fmla="*/ 35 h 132"/>
                <a:gd name="T32" fmla="*/ 151 w 155"/>
                <a:gd name="T33" fmla="*/ 46 h 132"/>
                <a:gd name="T34" fmla="*/ 152 w 155"/>
                <a:gd name="T35" fmla="*/ 58 h 132"/>
                <a:gd name="T36" fmla="*/ 152 w 155"/>
                <a:gd name="T37" fmla="*/ 69 h 132"/>
                <a:gd name="T38" fmla="*/ 153 w 155"/>
                <a:gd name="T39" fmla="*/ 81 h 132"/>
                <a:gd name="T40" fmla="*/ 153 w 155"/>
                <a:gd name="T41" fmla="*/ 92 h 132"/>
                <a:gd name="T42" fmla="*/ 154 w 155"/>
                <a:gd name="T43" fmla="*/ 103 h 132"/>
                <a:gd name="T44" fmla="*/ 150 w 155"/>
                <a:gd name="T45" fmla="*/ 114 h 132"/>
                <a:gd name="T46" fmla="*/ 139 w 155"/>
                <a:gd name="T47" fmla="*/ 118 h 132"/>
                <a:gd name="T48" fmla="*/ 129 w 155"/>
                <a:gd name="T49" fmla="*/ 121 h 132"/>
                <a:gd name="T50" fmla="*/ 118 w 155"/>
                <a:gd name="T51" fmla="*/ 124 h 132"/>
                <a:gd name="T52" fmla="*/ 108 w 155"/>
                <a:gd name="T53" fmla="*/ 126 h 132"/>
                <a:gd name="T54" fmla="*/ 97 w 155"/>
                <a:gd name="T55" fmla="*/ 127 h 132"/>
                <a:gd name="T56" fmla="*/ 86 w 155"/>
                <a:gd name="T57" fmla="*/ 128 h 132"/>
                <a:gd name="T58" fmla="*/ 76 w 155"/>
                <a:gd name="T59" fmla="*/ 129 h 132"/>
                <a:gd name="T60" fmla="*/ 66 w 155"/>
                <a:gd name="T61" fmla="*/ 129 h 132"/>
                <a:gd name="T62" fmla="*/ 64 w 155"/>
                <a:gd name="T63" fmla="*/ 131 h 132"/>
                <a:gd name="T64" fmla="*/ 53 w 155"/>
                <a:gd name="T65" fmla="*/ 131 h 132"/>
                <a:gd name="T66" fmla="*/ 43 w 155"/>
                <a:gd name="T67" fmla="*/ 131 h 132"/>
                <a:gd name="T68" fmla="*/ 32 w 155"/>
                <a:gd name="T69" fmla="*/ 130 h 132"/>
                <a:gd name="T70" fmla="*/ 22 w 155"/>
                <a:gd name="T71" fmla="*/ 128 h 132"/>
                <a:gd name="T72" fmla="*/ 11 w 155"/>
                <a:gd name="T73" fmla="*/ 126 h 132"/>
                <a:gd name="T74" fmla="*/ 3 w 155"/>
                <a:gd name="T75" fmla="*/ 121 h 132"/>
                <a:gd name="T76" fmla="*/ 1 w 155"/>
                <a:gd name="T77" fmla="*/ 109 h 132"/>
                <a:gd name="T78" fmla="*/ 1 w 155"/>
                <a:gd name="T79" fmla="*/ 98 h 132"/>
                <a:gd name="T80" fmla="*/ 0 w 155"/>
                <a:gd name="T81" fmla="*/ 88 h 132"/>
                <a:gd name="T82" fmla="*/ 1 w 155"/>
                <a:gd name="T83" fmla="*/ 77 h 132"/>
                <a:gd name="T84" fmla="*/ 1 w 155"/>
                <a:gd name="T85" fmla="*/ 66 h 132"/>
                <a:gd name="T86" fmla="*/ 3 w 155"/>
                <a:gd name="T87" fmla="*/ 55 h 132"/>
                <a:gd name="T88" fmla="*/ 4 w 155"/>
                <a:gd name="T89" fmla="*/ 45 h 132"/>
                <a:gd name="T90" fmla="*/ 5 w 155"/>
                <a:gd name="T91" fmla="*/ 34 h 132"/>
                <a:gd name="T92" fmla="*/ 7 w 155"/>
                <a:gd name="T93" fmla="*/ 24 h 132"/>
                <a:gd name="T94" fmla="*/ 7 w 155"/>
                <a:gd name="T95" fmla="*/ 14 h 132"/>
                <a:gd name="T96" fmla="*/ 11 w 155"/>
                <a:gd name="T97" fmla="*/ 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32">
                  <a:moveTo>
                    <a:pt x="11" y="5"/>
                  </a:moveTo>
                  <a:cubicBezTo>
                    <a:pt x="13" y="0"/>
                    <a:pt x="15" y="0"/>
                    <a:pt x="19" y="0"/>
                  </a:cubicBezTo>
                  <a:cubicBezTo>
                    <a:pt x="22" y="0"/>
                    <a:pt x="25" y="0"/>
                    <a:pt x="30" y="1"/>
                  </a:cubicBezTo>
                  <a:cubicBezTo>
                    <a:pt x="33" y="2"/>
                    <a:pt x="33" y="1"/>
                    <a:pt x="37" y="2"/>
                  </a:cubicBezTo>
                  <a:cubicBezTo>
                    <a:pt x="40" y="3"/>
                    <a:pt x="40" y="2"/>
                    <a:pt x="45" y="3"/>
                  </a:cubicBezTo>
                  <a:cubicBezTo>
                    <a:pt x="48" y="4"/>
                    <a:pt x="59" y="6"/>
                    <a:pt x="63" y="6"/>
                  </a:cubicBezTo>
                  <a:cubicBezTo>
                    <a:pt x="67" y="7"/>
                    <a:pt x="70" y="9"/>
                    <a:pt x="74" y="9"/>
                  </a:cubicBezTo>
                  <a:cubicBezTo>
                    <a:pt x="78" y="9"/>
                    <a:pt x="82" y="10"/>
                    <a:pt x="86" y="10"/>
                  </a:cubicBezTo>
                  <a:cubicBezTo>
                    <a:pt x="90" y="10"/>
                    <a:pt x="94" y="10"/>
                    <a:pt x="97" y="10"/>
                  </a:cubicBezTo>
                  <a:cubicBezTo>
                    <a:pt x="101" y="10"/>
                    <a:pt x="105" y="9"/>
                    <a:pt x="109" y="9"/>
                  </a:cubicBezTo>
                  <a:cubicBezTo>
                    <a:pt x="113" y="9"/>
                    <a:pt x="117" y="9"/>
                    <a:pt x="120" y="8"/>
                  </a:cubicBezTo>
                  <a:cubicBezTo>
                    <a:pt x="125" y="8"/>
                    <a:pt x="128" y="7"/>
                    <a:pt x="131" y="7"/>
                  </a:cubicBezTo>
                  <a:cubicBezTo>
                    <a:pt x="135" y="5"/>
                    <a:pt x="139" y="6"/>
                    <a:pt x="142" y="6"/>
                  </a:cubicBezTo>
                  <a:cubicBezTo>
                    <a:pt x="146" y="7"/>
                    <a:pt x="149" y="9"/>
                    <a:pt x="151" y="12"/>
                  </a:cubicBezTo>
                  <a:cubicBezTo>
                    <a:pt x="152" y="15"/>
                    <a:pt x="151" y="18"/>
                    <a:pt x="152" y="23"/>
                  </a:cubicBezTo>
                  <a:cubicBezTo>
                    <a:pt x="152" y="25"/>
                    <a:pt x="151" y="30"/>
                    <a:pt x="151" y="35"/>
                  </a:cubicBezTo>
                  <a:cubicBezTo>
                    <a:pt x="151" y="38"/>
                    <a:pt x="151" y="42"/>
                    <a:pt x="151" y="46"/>
                  </a:cubicBezTo>
                  <a:cubicBezTo>
                    <a:pt x="151" y="50"/>
                    <a:pt x="152" y="54"/>
                    <a:pt x="152" y="58"/>
                  </a:cubicBezTo>
                  <a:cubicBezTo>
                    <a:pt x="152" y="62"/>
                    <a:pt x="152" y="66"/>
                    <a:pt x="152" y="69"/>
                  </a:cubicBezTo>
                  <a:cubicBezTo>
                    <a:pt x="152" y="74"/>
                    <a:pt x="153" y="77"/>
                    <a:pt x="153" y="81"/>
                  </a:cubicBezTo>
                  <a:cubicBezTo>
                    <a:pt x="153" y="85"/>
                    <a:pt x="153" y="89"/>
                    <a:pt x="153" y="92"/>
                  </a:cubicBezTo>
                  <a:cubicBezTo>
                    <a:pt x="153" y="99"/>
                    <a:pt x="154" y="97"/>
                    <a:pt x="154" y="103"/>
                  </a:cubicBezTo>
                  <a:cubicBezTo>
                    <a:pt x="153" y="109"/>
                    <a:pt x="155" y="110"/>
                    <a:pt x="150" y="114"/>
                  </a:cubicBezTo>
                  <a:cubicBezTo>
                    <a:pt x="147" y="116"/>
                    <a:pt x="144" y="118"/>
                    <a:pt x="139" y="118"/>
                  </a:cubicBezTo>
                  <a:cubicBezTo>
                    <a:pt x="138" y="119"/>
                    <a:pt x="134" y="120"/>
                    <a:pt x="129" y="121"/>
                  </a:cubicBezTo>
                  <a:cubicBezTo>
                    <a:pt x="126" y="122"/>
                    <a:pt x="122" y="123"/>
                    <a:pt x="118" y="124"/>
                  </a:cubicBezTo>
                  <a:cubicBezTo>
                    <a:pt x="115" y="124"/>
                    <a:pt x="111" y="125"/>
                    <a:pt x="108" y="126"/>
                  </a:cubicBezTo>
                  <a:cubicBezTo>
                    <a:pt x="104" y="126"/>
                    <a:pt x="101" y="127"/>
                    <a:pt x="97" y="127"/>
                  </a:cubicBezTo>
                  <a:cubicBezTo>
                    <a:pt x="94" y="128"/>
                    <a:pt x="90" y="128"/>
                    <a:pt x="86" y="128"/>
                  </a:cubicBezTo>
                  <a:cubicBezTo>
                    <a:pt x="83" y="129"/>
                    <a:pt x="79" y="128"/>
                    <a:pt x="76" y="129"/>
                  </a:cubicBezTo>
                  <a:cubicBezTo>
                    <a:pt x="72" y="129"/>
                    <a:pt x="69" y="129"/>
                    <a:pt x="66" y="129"/>
                  </a:cubicBezTo>
                  <a:cubicBezTo>
                    <a:pt x="63" y="130"/>
                    <a:pt x="66" y="130"/>
                    <a:pt x="64" y="131"/>
                  </a:cubicBezTo>
                  <a:cubicBezTo>
                    <a:pt x="61" y="132"/>
                    <a:pt x="60" y="132"/>
                    <a:pt x="53" y="131"/>
                  </a:cubicBezTo>
                  <a:cubicBezTo>
                    <a:pt x="50" y="131"/>
                    <a:pt x="47" y="131"/>
                    <a:pt x="43" y="131"/>
                  </a:cubicBezTo>
                  <a:cubicBezTo>
                    <a:pt x="40" y="131"/>
                    <a:pt x="36" y="131"/>
                    <a:pt x="32" y="130"/>
                  </a:cubicBezTo>
                  <a:cubicBezTo>
                    <a:pt x="29" y="130"/>
                    <a:pt x="25" y="129"/>
                    <a:pt x="22" y="128"/>
                  </a:cubicBezTo>
                  <a:cubicBezTo>
                    <a:pt x="18" y="127"/>
                    <a:pt x="14" y="127"/>
                    <a:pt x="11" y="126"/>
                  </a:cubicBezTo>
                  <a:cubicBezTo>
                    <a:pt x="7" y="125"/>
                    <a:pt x="4" y="123"/>
                    <a:pt x="3" y="121"/>
                  </a:cubicBezTo>
                  <a:cubicBezTo>
                    <a:pt x="2" y="119"/>
                    <a:pt x="1" y="114"/>
                    <a:pt x="1" y="109"/>
                  </a:cubicBezTo>
                  <a:cubicBezTo>
                    <a:pt x="1" y="106"/>
                    <a:pt x="1" y="102"/>
                    <a:pt x="1" y="98"/>
                  </a:cubicBezTo>
                  <a:cubicBezTo>
                    <a:pt x="1" y="95"/>
                    <a:pt x="0" y="91"/>
                    <a:pt x="0" y="88"/>
                  </a:cubicBezTo>
                  <a:cubicBezTo>
                    <a:pt x="0" y="84"/>
                    <a:pt x="0" y="81"/>
                    <a:pt x="1" y="77"/>
                  </a:cubicBezTo>
                  <a:cubicBezTo>
                    <a:pt x="1" y="73"/>
                    <a:pt x="1" y="70"/>
                    <a:pt x="1" y="66"/>
                  </a:cubicBezTo>
                  <a:cubicBezTo>
                    <a:pt x="1" y="62"/>
                    <a:pt x="2" y="59"/>
                    <a:pt x="3" y="55"/>
                  </a:cubicBezTo>
                  <a:cubicBezTo>
                    <a:pt x="3" y="52"/>
                    <a:pt x="4" y="48"/>
                    <a:pt x="4" y="45"/>
                  </a:cubicBezTo>
                  <a:cubicBezTo>
                    <a:pt x="4" y="41"/>
                    <a:pt x="4" y="38"/>
                    <a:pt x="5" y="34"/>
                  </a:cubicBezTo>
                  <a:cubicBezTo>
                    <a:pt x="5" y="31"/>
                    <a:pt x="6" y="27"/>
                    <a:pt x="7" y="24"/>
                  </a:cubicBezTo>
                  <a:cubicBezTo>
                    <a:pt x="7" y="20"/>
                    <a:pt x="7" y="17"/>
                    <a:pt x="7" y="14"/>
                  </a:cubicBezTo>
                  <a:cubicBezTo>
                    <a:pt x="8" y="9"/>
                    <a:pt x="10" y="5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831" y="567"/>
              <a:ext cx="401" cy="137"/>
            </a:xfrm>
            <a:custGeom>
              <a:avLst/>
              <a:gdLst>
                <a:gd name="T0" fmla="*/ 263 w 270"/>
                <a:gd name="T1" fmla="*/ 65 h 92"/>
                <a:gd name="T2" fmla="*/ 245 w 270"/>
                <a:gd name="T3" fmla="*/ 68 h 92"/>
                <a:gd name="T4" fmla="*/ 229 w 270"/>
                <a:gd name="T5" fmla="*/ 69 h 92"/>
                <a:gd name="T6" fmla="*/ 213 w 270"/>
                <a:gd name="T7" fmla="*/ 68 h 92"/>
                <a:gd name="T8" fmla="*/ 197 w 270"/>
                <a:gd name="T9" fmla="*/ 69 h 92"/>
                <a:gd name="T10" fmla="*/ 180 w 270"/>
                <a:gd name="T11" fmla="*/ 70 h 92"/>
                <a:gd name="T12" fmla="*/ 166 w 270"/>
                <a:gd name="T13" fmla="*/ 71 h 92"/>
                <a:gd name="T14" fmla="*/ 151 w 270"/>
                <a:gd name="T15" fmla="*/ 70 h 92"/>
                <a:gd name="T16" fmla="*/ 131 w 270"/>
                <a:gd name="T17" fmla="*/ 71 h 92"/>
                <a:gd name="T18" fmla="*/ 115 w 270"/>
                <a:gd name="T19" fmla="*/ 74 h 92"/>
                <a:gd name="T20" fmla="*/ 100 w 270"/>
                <a:gd name="T21" fmla="*/ 75 h 92"/>
                <a:gd name="T22" fmla="*/ 84 w 270"/>
                <a:gd name="T23" fmla="*/ 78 h 92"/>
                <a:gd name="T24" fmla="*/ 69 w 270"/>
                <a:gd name="T25" fmla="*/ 81 h 92"/>
                <a:gd name="T26" fmla="*/ 54 w 270"/>
                <a:gd name="T27" fmla="*/ 83 h 92"/>
                <a:gd name="T28" fmla="*/ 44 w 270"/>
                <a:gd name="T29" fmla="*/ 87 h 92"/>
                <a:gd name="T30" fmla="*/ 26 w 270"/>
                <a:gd name="T31" fmla="*/ 91 h 92"/>
                <a:gd name="T32" fmla="*/ 9 w 270"/>
                <a:gd name="T33" fmla="*/ 86 h 92"/>
                <a:gd name="T34" fmla="*/ 5 w 270"/>
                <a:gd name="T35" fmla="*/ 72 h 92"/>
                <a:gd name="T36" fmla="*/ 3 w 270"/>
                <a:gd name="T37" fmla="*/ 64 h 92"/>
                <a:gd name="T38" fmla="*/ 5 w 270"/>
                <a:gd name="T39" fmla="*/ 45 h 92"/>
                <a:gd name="T40" fmla="*/ 17 w 270"/>
                <a:gd name="T41" fmla="*/ 37 h 92"/>
                <a:gd name="T42" fmla="*/ 33 w 270"/>
                <a:gd name="T43" fmla="*/ 29 h 92"/>
                <a:gd name="T44" fmla="*/ 48 w 270"/>
                <a:gd name="T45" fmla="*/ 24 h 92"/>
                <a:gd name="T46" fmla="*/ 64 w 270"/>
                <a:gd name="T47" fmla="*/ 20 h 92"/>
                <a:gd name="T48" fmla="*/ 80 w 270"/>
                <a:gd name="T49" fmla="*/ 16 h 92"/>
                <a:gd name="T50" fmla="*/ 96 w 270"/>
                <a:gd name="T51" fmla="*/ 12 h 92"/>
                <a:gd name="T52" fmla="*/ 113 w 270"/>
                <a:gd name="T53" fmla="*/ 9 h 92"/>
                <a:gd name="T54" fmla="*/ 130 w 270"/>
                <a:gd name="T55" fmla="*/ 7 h 92"/>
                <a:gd name="T56" fmla="*/ 147 w 270"/>
                <a:gd name="T57" fmla="*/ 5 h 92"/>
                <a:gd name="T58" fmla="*/ 163 w 270"/>
                <a:gd name="T59" fmla="*/ 3 h 92"/>
                <a:gd name="T60" fmla="*/ 182 w 270"/>
                <a:gd name="T61" fmla="*/ 3 h 92"/>
                <a:gd name="T62" fmla="*/ 195 w 270"/>
                <a:gd name="T63" fmla="*/ 1 h 92"/>
                <a:gd name="T64" fmla="*/ 211 w 270"/>
                <a:gd name="T65" fmla="*/ 0 h 92"/>
                <a:gd name="T66" fmla="*/ 228 w 270"/>
                <a:gd name="T67" fmla="*/ 0 h 92"/>
                <a:gd name="T68" fmla="*/ 242 w 270"/>
                <a:gd name="T69" fmla="*/ 0 h 92"/>
                <a:gd name="T70" fmla="*/ 261 w 270"/>
                <a:gd name="T71" fmla="*/ 3 h 92"/>
                <a:gd name="T72" fmla="*/ 267 w 270"/>
                <a:gd name="T73" fmla="*/ 16 h 92"/>
                <a:gd name="T74" fmla="*/ 268 w 270"/>
                <a:gd name="T75" fmla="*/ 29 h 92"/>
                <a:gd name="T76" fmla="*/ 270 w 270"/>
                <a:gd name="T77" fmla="*/ 54 h 92"/>
                <a:gd name="T78" fmla="*/ 263 w 270"/>
                <a:gd name="T79" fmla="*/ 6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0" h="92">
                  <a:moveTo>
                    <a:pt x="263" y="65"/>
                  </a:moveTo>
                  <a:cubicBezTo>
                    <a:pt x="261" y="66"/>
                    <a:pt x="252" y="68"/>
                    <a:pt x="245" y="68"/>
                  </a:cubicBezTo>
                  <a:cubicBezTo>
                    <a:pt x="241" y="68"/>
                    <a:pt x="236" y="68"/>
                    <a:pt x="229" y="69"/>
                  </a:cubicBezTo>
                  <a:cubicBezTo>
                    <a:pt x="224" y="69"/>
                    <a:pt x="219" y="68"/>
                    <a:pt x="213" y="68"/>
                  </a:cubicBezTo>
                  <a:cubicBezTo>
                    <a:pt x="208" y="69"/>
                    <a:pt x="203" y="69"/>
                    <a:pt x="197" y="69"/>
                  </a:cubicBezTo>
                  <a:cubicBezTo>
                    <a:pt x="192" y="69"/>
                    <a:pt x="186" y="70"/>
                    <a:pt x="180" y="70"/>
                  </a:cubicBezTo>
                  <a:cubicBezTo>
                    <a:pt x="175" y="71"/>
                    <a:pt x="172" y="70"/>
                    <a:pt x="166" y="71"/>
                  </a:cubicBezTo>
                  <a:cubicBezTo>
                    <a:pt x="161" y="71"/>
                    <a:pt x="156" y="69"/>
                    <a:pt x="151" y="70"/>
                  </a:cubicBezTo>
                  <a:cubicBezTo>
                    <a:pt x="146" y="70"/>
                    <a:pt x="137" y="71"/>
                    <a:pt x="131" y="71"/>
                  </a:cubicBezTo>
                  <a:cubicBezTo>
                    <a:pt x="126" y="72"/>
                    <a:pt x="120" y="74"/>
                    <a:pt x="115" y="74"/>
                  </a:cubicBezTo>
                  <a:cubicBezTo>
                    <a:pt x="110" y="75"/>
                    <a:pt x="105" y="75"/>
                    <a:pt x="100" y="75"/>
                  </a:cubicBezTo>
                  <a:cubicBezTo>
                    <a:pt x="95" y="76"/>
                    <a:pt x="89" y="78"/>
                    <a:pt x="84" y="78"/>
                  </a:cubicBezTo>
                  <a:cubicBezTo>
                    <a:pt x="78" y="79"/>
                    <a:pt x="73" y="80"/>
                    <a:pt x="69" y="81"/>
                  </a:cubicBezTo>
                  <a:cubicBezTo>
                    <a:pt x="63" y="82"/>
                    <a:pt x="59" y="82"/>
                    <a:pt x="54" y="83"/>
                  </a:cubicBezTo>
                  <a:cubicBezTo>
                    <a:pt x="50" y="84"/>
                    <a:pt x="47" y="86"/>
                    <a:pt x="44" y="87"/>
                  </a:cubicBezTo>
                  <a:cubicBezTo>
                    <a:pt x="36" y="89"/>
                    <a:pt x="30" y="90"/>
                    <a:pt x="26" y="91"/>
                  </a:cubicBezTo>
                  <a:cubicBezTo>
                    <a:pt x="16" y="92"/>
                    <a:pt x="11" y="90"/>
                    <a:pt x="9" y="86"/>
                  </a:cubicBezTo>
                  <a:cubicBezTo>
                    <a:pt x="6" y="83"/>
                    <a:pt x="5" y="77"/>
                    <a:pt x="5" y="72"/>
                  </a:cubicBezTo>
                  <a:cubicBezTo>
                    <a:pt x="4" y="66"/>
                    <a:pt x="4" y="69"/>
                    <a:pt x="3" y="64"/>
                  </a:cubicBezTo>
                  <a:cubicBezTo>
                    <a:pt x="2" y="56"/>
                    <a:pt x="0" y="50"/>
                    <a:pt x="5" y="45"/>
                  </a:cubicBezTo>
                  <a:cubicBezTo>
                    <a:pt x="8" y="43"/>
                    <a:pt x="12" y="40"/>
                    <a:pt x="17" y="37"/>
                  </a:cubicBezTo>
                  <a:cubicBezTo>
                    <a:pt x="25" y="33"/>
                    <a:pt x="22" y="34"/>
                    <a:pt x="33" y="29"/>
                  </a:cubicBezTo>
                  <a:cubicBezTo>
                    <a:pt x="37" y="28"/>
                    <a:pt x="42" y="26"/>
                    <a:pt x="48" y="24"/>
                  </a:cubicBezTo>
                  <a:cubicBezTo>
                    <a:pt x="53" y="22"/>
                    <a:pt x="58" y="21"/>
                    <a:pt x="64" y="20"/>
                  </a:cubicBezTo>
                  <a:cubicBezTo>
                    <a:pt x="69" y="18"/>
                    <a:pt x="74" y="17"/>
                    <a:pt x="80" y="16"/>
                  </a:cubicBezTo>
                  <a:cubicBezTo>
                    <a:pt x="85" y="15"/>
                    <a:pt x="91" y="13"/>
                    <a:pt x="96" y="12"/>
                  </a:cubicBezTo>
                  <a:cubicBezTo>
                    <a:pt x="102" y="11"/>
                    <a:pt x="107" y="10"/>
                    <a:pt x="113" y="9"/>
                  </a:cubicBezTo>
                  <a:cubicBezTo>
                    <a:pt x="118" y="8"/>
                    <a:pt x="124" y="8"/>
                    <a:pt x="130" y="7"/>
                  </a:cubicBezTo>
                  <a:cubicBezTo>
                    <a:pt x="136" y="6"/>
                    <a:pt x="141" y="6"/>
                    <a:pt x="147" y="5"/>
                  </a:cubicBezTo>
                  <a:cubicBezTo>
                    <a:pt x="152" y="4"/>
                    <a:pt x="158" y="3"/>
                    <a:pt x="163" y="3"/>
                  </a:cubicBezTo>
                  <a:cubicBezTo>
                    <a:pt x="168" y="2"/>
                    <a:pt x="176" y="3"/>
                    <a:pt x="182" y="3"/>
                  </a:cubicBezTo>
                  <a:cubicBezTo>
                    <a:pt x="187" y="2"/>
                    <a:pt x="190" y="1"/>
                    <a:pt x="195" y="1"/>
                  </a:cubicBezTo>
                  <a:cubicBezTo>
                    <a:pt x="200" y="1"/>
                    <a:pt x="206" y="1"/>
                    <a:pt x="211" y="0"/>
                  </a:cubicBezTo>
                  <a:cubicBezTo>
                    <a:pt x="217" y="0"/>
                    <a:pt x="222" y="0"/>
                    <a:pt x="228" y="0"/>
                  </a:cubicBezTo>
                  <a:cubicBezTo>
                    <a:pt x="232" y="0"/>
                    <a:pt x="237" y="0"/>
                    <a:pt x="242" y="0"/>
                  </a:cubicBezTo>
                  <a:cubicBezTo>
                    <a:pt x="250" y="0"/>
                    <a:pt x="257" y="0"/>
                    <a:pt x="261" y="3"/>
                  </a:cubicBezTo>
                  <a:cubicBezTo>
                    <a:pt x="267" y="7"/>
                    <a:pt x="267" y="9"/>
                    <a:pt x="267" y="16"/>
                  </a:cubicBezTo>
                  <a:cubicBezTo>
                    <a:pt x="267" y="25"/>
                    <a:pt x="266" y="21"/>
                    <a:pt x="268" y="29"/>
                  </a:cubicBezTo>
                  <a:cubicBezTo>
                    <a:pt x="269" y="38"/>
                    <a:pt x="269" y="46"/>
                    <a:pt x="270" y="54"/>
                  </a:cubicBezTo>
                  <a:cubicBezTo>
                    <a:pt x="270" y="58"/>
                    <a:pt x="268" y="61"/>
                    <a:pt x="263" y="65"/>
                  </a:cubicBezTo>
                </a:path>
              </a:pathLst>
            </a:custGeom>
            <a:solidFill>
              <a:srgbClr val="293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 userDrawn="1"/>
          </p:nvSpPr>
          <p:spPr bwMode="auto">
            <a:xfrm>
              <a:off x="893" y="628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938" y="652"/>
              <a:ext cx="15" cy="16"/>
            </a:xfrm>
            <a:custGeom>
              <a:avLst/>
              <a:gdLst>
                <a:gd name="T0" fmla="*/ 5 w 10"/>
                <a:gd name="T1" fmla="*/ 10 h 11"/>
                <a:gd name="T2" fmla="*/ 10 w 10"/>
                <a:gd name="T3" fmla="*/ 5 h 11"/>
                <a:gd name="T4" fmla="*/ 5 w 10"/>
                <a:gd name="T5" fmla="*/ 0 h 11"/>
                <a:gd name="T6" fmla="*/ 0 w 10"/>
                <a:gd name="T7" fmla="*/ 5 h 11"/>
                <a:gd name="T8" fmla="*/ 5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0"/>
                  </a:moveTo>
                  <a:cubicBezTo>
                    <a:pt x="8" y="10"/>
                    <a:pt x="10" y="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"/>
                    <a:pt x="4" y="10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 userDrawn="1"/>
          </p:nvSpPr>
          <p:spPr bwMode="auto">
            <a:xfrm>
              <a:off x="913" y="656"/>
              <a:ext cx="15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011" y="625"/>
              <a:ext cx="16" cy="15"/>
            </a:xfrm>
            <a:custGeom>
              <a:avLst/>
              <a:gdLst>
                <a:gd name="T0" fmla="*/ 6 w 11"/>
                <a:gd name="T1" fmla="*/ 10 h 10"/>
                <a:gd name="T2" fmla="*/ 11 w 11"/>
                <a:gd name="T3" fmla="*/ 4 h 10"/>
                <a:gd name="T4" fmla="*/ 6 w 11"/>
                <a:gd name="T5" fmla="*/ 0 h 10"/>
                <a:gd name="T6" fmla="*/ 1 w 11"/>
                <a:gd name="T7" fmla="*/ 5 h 10"/>
                <a:gd name="T8" fmla="*/ 6 w 11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6" y="10"/>
                  </a:moveTo>
                  <a:cubicBezTo>
                    <a:pt x="9" y="10"/>
                    <a:pt x="11" y="7"/>
                    <a:pt x="11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7"/>
                    <a:pt x="3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auto">
            <a:xfrm>
              <a:off x="971" y="636"/>
              <a:ext cx="13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948" y="628"/>
              <a:ext cx="15" cy="16"/>
            </a:xfrm>
            <a:custGeom>
              <a:avLst/>
              <a:gdLst>
                <a:gd name="T0" fmla="*/ 5 w 10"/>
                <a:gd name="T1" fmla="*/ 10 h 11"/>
                <a:gd name="T2" fmla="*/ 10 w 10"/>
                <a:gd name="T3" fmla="*/ 5 h 11"/>
                <a:gd name="T4" fmla="*/ 5 w 10"/>
                <a:gd name="T5" fmla="*/ 0 h 11"/>
                <a:gd name="T6" fmla="*/ 0 w 10"/>
                <a:gd name="T7" fmla="*/ 5 h 11"/>
                <a:gd name="T8" fmla="*/ 5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0"/>
                  </a:moveTo>
                  <a:cubicBezTo>
                    <a:pt x="8" y="11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0" y="9"/>
                    <a:pt x="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993" y="603"/>
              <a:ext cx="15" cy="13"/>
            </a:xfrm>
            <a:custGeom>
              <a:avLst/>
              <a:gdLst>
                <a:gd name="T0" fmla="*/ 5 w 10"/>
                <a:gd name="T1" fmla="*/ 9 h 9"/>
                <a:gd name="T2" fmla="*/ 10 w 10"/>
                <a:gd name="T3" fmla="*/ 5 h 9"/>
                <a:gd name="T4" fmla="*/ 5 w 10"/>
                <a:gd name="T5" fmla="*/ 0 h 9"/>
                <a:gd name="T6" fmla="*/ 0 w 10"/>
                <a:gd name="T7" fmla="*/ 5 h 9"/>
                <a:gd name="T8" fmla="*/ 5 w 10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8" y="9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3" y="9"/>
                    <a:pt x="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 userDrawn="1"/>
          </p:nvSpPr>
          <p:spPr bwMode="auto">
            <a:xfrm>
              <a:off x="1015" y="591"/>
              <a:ext cx="15" cy="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 userDrawn="1"/>
          </p:nvSpPr>
          <p:spPr bwMode="auto">
            <a:xfrm>
              <a:off x="889" y="661"/>
              <a:ext cx="10" cy="12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 userDrawn="1"/>
          </p:nvSpPr>
          <p:spPr bwMode="auto">
            <a:xfrm>
              <a:off x="954" y="601"/>
              <a:ext cx="11" cy="12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 userDrawn="1"/>
          </p:nvSpPr>
          <p:spPr bwMode="auto">
            <a:xfrm>
              <a:off x="928" y="630"/>
              <a:ext cx="11" cy="8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 userDrawn="1"/>
          </p:nvSpPr>
          <p:spPr bwMode="auto">
            <a:xfrm>
              <a:off x="994" y="641"/>
              <a:ext cx="12" cy="11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098" y="633"/>
              <a:ext cx="21" cy="22"/>
            </a:xfrm>
            <a:custGeom>
              <a:avLst/>
              <a:gdLst>
                <a:gd name="T0" fmla="*/ 7 w 14"/>
                <a:gd name="T1" fmla="*/ 15 h 15"/>
                <a:gd name="T2" fmla="*/ 14 w 14"/>
                <a:gd name="T3" fmla="*/ 7 h 15"/>
                <a:gd name="T4" fmla="*/ 6 w 14"/>
                <a:gd name="T5" fmla="*/ 0 h 15"/>
                <a:gd name="T6" fmla="*/ 0 w 14"/>
                <a:gd name="T7" fmla="*/ 8 h 15"/>
                <a:gd name="T8" fmla="*/ 7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7" y="15"/>
                  </a:moveTo>
                  <a:cubicBezTo>
                    <a:pt x="10" y="15"/>
                    <a:pt x="14" y="11"/>
                    <a:pt x="14" y="7"/>
                  </a:cubicBezTo>
                  <a:cubicBezTo>
                    <a:pt x="14" y="4"/>
                    <a:pt x="10" y="0"/>
                    <a:pt x="6" y="0"/>
                  </a:cubicBezTo>
                  <a:cubicBezTo>
                    <a:pt x="2" y="0"/>
                    <a:pt x="0" y="4"/>
                    <a:pt x="0" y="8"/>
                  </a:cubicBezTo>
                  <a:cubicBezTo>
                    <a:pt x="0" y="11"/>
                    <a:pt x="3" y="15"/>
                    <a:pt x="7" y="15"/>
                  </a:cubicBezTo>
                  <a:close/>
                </a:path>
              </a:pathLst>
            </a:cu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6" name="Oval 22"/>
            <p:cNvSpPr>
              <a:spLocks noChangeArrowheads="1"/>
            </p:cNvSpPr>
            <p:nvPr userDrawn="1"/>
          </p:nvSpPr>
          <p:spPr bwMode="auto">
            <a:xfrm>
              <a:off x="1085" y="597"/>
              <a:ext cx="22" cy="21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 userDrawn="1"/>
          </p:nvSpPr>
          <p:spPr bwMode="auto">
            <a:xfrm>
              <a:off x="1147" y="601"/>
              <a:ext cx="21" cy="20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 userDrawn="1"/>
          </p:nvSpPr>
          <p:spPr bwMode="auto">
            <a:xfrm>
              <a:off x="1123" y="621"/>
              <a:ext cx="23" cy="20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 userDrawn="1"/>
          </p:nvSpPr>
          <p:spPr bwMode="auto">
            <a:xfrm>
              <a:off x="988" y="399"/>
              <a:ext cx="17" cy="16"/>
            </a:xfrm>
            <a:prstGeom prst="rect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 userDrawn="1"/>
          </p:nvSpPr>
          <p:spPr bwMode="auto">
            <a:xfrm>
              <a:off x="1111" y="385"/>
              <a:ext cx="17" cy="16"/>
            </a:xfrm>
            <a:prstGeom prst="rect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 userDrawn="1"/>
          </p:nvSpPr>
          <p:spPr bwMode="auto">
            <a:xfrm>
              <a:off x="1135" y="461"/>
              <a:ext cx="16" cy="16"/>
            </a:xfrm>
            <a:prstGeom prst="rect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 userDrawn="1"/>
          </p:nvSpPr>
          <p:spPr bwMode="auto">
            <a:xfrm>
              <a:off x="1061" y="477"/>
              <a:ext cx="16" cy="16"/>
            </a:xfrm>
            <a:prstGeom prst="rect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3" name="Rectangle 29"/>
            <p:cNvSpPr>
              <a:spLocks noChangeArrowheads="1"/>
            </p:cNvSpPr>
            <p:nvPr userDrawn="1"/>
          </p:nvSpPr>
          <p:spPr bwMode="auto">
            <a:xfrm>
              <a:off x="1025" y="473"/>
              <a:ext cx="17" cy="16"/>
            </a:xfrm>
            <a:prstGeom prst="rect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951" y="489"/>
              <a:ext cx="23" cy="22"/>
            </a:xfrm>
            <a:custGeom>
              <a:avLst/>
              <a:gdLst>
                <a:gd name="T0" fmla="*/ 15 w 23"/>
                <a:gd name="T1" fmla="*/ 22 h 22"/>
                <a:gd name="T2" fmla="*/ 23 w 23"/>
                <a:gd name="T3" fmla="*/ 7 h 22"/>
                <a:gd name="T4" fmla="*/ 8 w 23"/>
                <a:gd name="T5" fmla="*/ 0 h 22"/>
                <a:gd name="T6" fmla="*/ 0 w 23"/>
                <a:gd name="T7" fmla="*/ 15 h 22"/>
                <a:gd name="T8" fmla="*/ 15 w 23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5" y="22"/>
                  </a:moveTo>
                  <a:lnTo>
                    <a:pt x="23" y="7"/>
                  </a:lnTo>
                  <a:lnTo>
                    <a:pt x="8" y="0"/>
                  </a:lnTo>
                  <a:lnTo>
                    <a:pt x="0" y="15"/>
                  </a:lnTo>
                  <a:lnTo>
                    <a:pt x="15" y="22"/>
                  </a:lnTo>
                  <a:close/>
                </a:path>
              </a:pathLst>
            </a:cu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auto">
            <a:xfrm>
              <a:off x="971" y="401"/>
              <a:ext cx="149" cy="79"/>
            </a:xfrm>
            <a:custGeom>
              <a:avLst/>
              <a:gdLst>
                <a:gd name="T0" fmla="*/ 22 w 149"/>
                <a:gd name="T1" fmla="*/ 27 h 79"/>
                <a:gd name="T2" fmla="*/ 0 w 149"/>
                <a:gd name="T3" fmla="*/ 79 h 79"/>
                <a:gd name="T4" fmla="*/ 63 w 149"/>
                <a:gd name="T5" fmla="*/ 58 h 79"/>
                <a:gd name="T6" fmla="*/ 149 w 149"/>
                <a:gd name="T7" fmla="*/ 9 h 79"/>
                <a:gd name="T8" fmla="*/ 149 w 149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79">
                  <a:moveTo>
                    <a:pt x="22" y="27"/>
                  </a:moveTo>
                  <a:lnTo>
                    <a:pt x="0" y="79"/>
                  </a:lnTo>
                  <a:lnTo>
                    <a:pt x="63" y="58"/>
                  </a:lnTo>
                  <a:lnTo>
                    <a:pt x="149" y="9"/>
                  </a:lnTo>
                  <a:lnTo>
                    <a:pt x="149" y="0"/>
                  </a:lnTo>
                </a:path>
              </a:pathLst>
            </a:cu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997" y="413"/>
              <a:ext cx="147" cy="36"/>
            </a:xfrm>
            <a:custGeom>
              <a:avLst/>
              <a:gdLst>
                <a:gd name="T0" fmla="*/ 0 w 147"/>
                <a:gd name="T1" fmla="*/ 11 h 36"/>
                <a:gd name="T2" fmla="*/ 60 w 147"/>
                <a:gd name="T3" fmla="*/ 20 h 36"/>
                <a:gd name="T4" fmla="*/ 122 w 147"/>
                <a:gd name="T5" fmla="*/ 0 h 36"/>
                <a:gd name="T6" fmla="*/ 147 w 147"/>
                <a:gd name="T7" fmla="*/ 30 h 36"/>
                <a:gd name="T8" fmla="*/ 113 w 147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0" y="11"/>
                  </a:moveTo>
                  <a:lnTo>
                    <a:pt x="60" y="20"/>
                  </a:lnTo>
                  <a:lnTo>
                    <a:pt x="122" y="0"/>
                  </a:lnTo>
                  <a:lnTo>
                    <a:pt x="147" y="30"/>
                  </a:lnTo>
                  <a:lnTo>
                    <a:pt x="113" y="36"/>
                  </a:lnTo>
                </a:path>
              </a:pathLst>
            </a:cu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1057" y="441"/>
              <a:ext cx="50" cy="27"/>
            </a:xfrm>
            <a:custGeom>
              <a:avLst/>
              <a:gdLst>
                <a:gd name="T0" fmla="*/ 50 w 50"/>
                <a:gd name="T1" fmla="*/ 6 h 27"/>
                <a:gd name="T2" fmla="*/ 10 w 50"/>
                <a:gd name="T3" fmla="*/ 27 h 27"/>
                <a:gd name="T4" fmla="*/ 0 w 5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27">
                  <a:moveTo>
                    <a:pt x="50" y="6"/>
                  </a:moveTo>
                  <a:lnTo>
                    <a:pt x="10" y="27"/>
                  </a:lnTo>
                  <a:lnTo>
                    <a:pt x="0" y="0"/>
                  </a:lnTo>
                </a:path>
              </a:pathLst>
            </a:cu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8" name="Line 34"/>
            <p:cNvSpPr>
              <a:spLocks noChangeShapeType="1"/>
            </p:cNvSpPr>
            <p:nvPr userDrawn="1"/>
          </p:nvSpPr>
          <p:spPr bwMode="auto">
            <a:xfrm>
              <a:off x="1036" y="461"/>
              <a:ext cx="31" cy="3"/>
            </a:xfrm>
            <a:prstGeom prst="line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996" y="415"/>
              <a:ext cx="71" cy="49"/>
            </a:xfrm>
            <a:custGeom>
              <a:avLst/>
              <a:gdLst>
                <a:gd name="T0" fmla="*/ 71 w 71"/>
                <a:gd name="T1" fmla="*/ 49 h 49"/>
                <a:gd name="T2" fmla="*/ 0 w 71"/>
                <a:gd name="T3" fmla="*/ 9 h 49"/>
                <a:gd name="T4" fmla="*/ 0 w 71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49">
                  <a:moveTo>
                    <a:pt x="71" y="4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0" name="Line 36"/>
            <p:cNvSpPr>
              <a:spLocks noChangeShapeType="1"/>
            </p:cNvSpPr>
            <p:nvPr userDrawn="1"/>
          </p:nvSpPr>
          <p:spPr bwMode="auto">
            <a:xfrm flipH="1">
              <a:off x="1110" y="409"/>
              <a:ext cx="9" cy="32"/>
            </a:xfrm>
            <a:prstGeom prst="line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1" name="Line 37"/>
            <p:cNvSpPr>
              <a:spLocks noChangeShapeType="1"/>
            </p:cNvSpPr>
            <p:nvPr userDrawn="1"/>
          </p:nvSpPr>
          <p:spPr bwMode="auto">
            <a:xfrm>
              <a:off x="1143" y="453"/>
              <a:ext cx="0" cy="8"/>
            </a:xfrm>
            <a:prstGeom prst="line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2" name="Line 38"/>
            <p:cNvSpPr>
              <a:spLocks noChangeShapeType="1"/>
            </p:cNvSpPr>
            <p:nvPr userDrawn="1"/>
          </p:nvSpPr>
          <p:spPr bwMode="auto">
            <a:xfrm flipH="1">
              <a:off x="965" y="487"/>
              <a:ext cx="4" cy="8"/>
            </a:xfrm>
            <a:prstGeom prst="line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3" name="Line 39"/>
            <p:cNvSpPr>
              <a:spLocks noChangeShapeType="1"/>
            </p:cNvSpPr>
            <p:nvPr userDrawn="1"/>
          </p:nvSpPr>
          <p:spPr bwMode="auto">
            <a:xfrm>
              <a:off x="1033" y="468"/>
              <a:ext cx="0" cy="5"/>
            </a:xfrm>
            <a:prstGeom prst="line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4" name="Line 40"/>
            <p:cNvSpPr>
              <a:spLocks noChangeShapeType="1"/>
            </p:cNvSpPr>
            <p:nvPr userDrawn="1"/>
          </p:nvSpPr>
          <p:spPr bwMode="auto">
            <a:xfrm>
              <a:off x="1068" y="473"/>
              <a:ext cx="0" cy="6"/>
            </a:xfrm>
            <a:prstGeom prst="line">
              <a:avLst/>
            </a:prstGeom>
            <a:noFill/>
            <a:ln w="4763" cap="flat">
              <a:solidFill>
                <a:srgbClr val="29389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 userDrawn="1"/>
          </p:nvSpPr>
          <p:spPr bwMode="auto">
            <a:xfrm>
              <a:off x="1111" y="407"/>
              <a:ext cx="17" cy="15"/>
            </a:xfrm>
            <a:prstGeom prst="ellipse">
              <a:avLst/>
            </a:prstGeom>
            <a:solidFill>
              <a:srgbClr val="EF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6" name="Oval 42"/>
            <p:cNvSpPr>
              <a:spLocks noChangeArrowheads="1"/>
            </p:cNvSpPr>
            <p:nvPr userDrawn="1"/>
          </p:nvSpPr>
          <p:spPr bwMode="auto">
            <a:xfrm>
              <a:off x="1025" y="453"/>
              <a:ext cx="17" cy="17"/>
            </a:xfrm>
            <a:prstGeom prst="ellipse">
              <a:avLst/>
            </a:prstGeom>
            <a:solidFill>
              <a:srgbClr val="EF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 userDrawn="1"/>
          </p:nvSpPr>
          <p:spPr bwMode="auto">
            <a:xfrm>
              <a:off x="1049" y="428"/>
              <a:ext cx="16" cy="15"/>
            </a:xfrm>
            <a:prstGeom prst="ellipse">
              <a:avLst/>
            </a:prstGeom>
            <a:solidFill>
              <a:srgbClr val="EF4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 userDrawn="1"/>
          </p:nvSpPr>
          <p:spPr bwMode="auto">
            <a:xfrm>
              <a:off x="965" y="474"/>
              <a:ext cx="14" cy="16"/>
            </a:xfrm>
            <a:prstGeom prst="ellipse">
              <a:avLst/>
            </a:prstGeom>
            <a:solidFill>
              <a:srgbClr val="F38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 userDrawn="1"/>
          </p:nvSpPr>
          <p:spPr bwMode="auto">
            <a:xfrm>
              <a:off x="1101" y="440"/>
              <a:ext cx="16" cy="15"/>
            </a:xfrm>
            <a:prstGeom prst="ellipse">
              <a:avLst/>
            </a:prstGeom>
            <a:solidFill>
              <a:srgbClr val="F386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 userDrawn="1"/>
          </p:nvSpPr>
          <p:spPr bwMode="auto">
            <a:xfrm>
              <a:off x="988" y="419"/>
              <a:ext cx="15" cy="15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 userDrawn="1"/>
          </p:nvSpPr>
          <p:spPr bwMode="auto">
            <a:xfrm>
              <a:off x="1134" y="439"/>
              <a:ext cx="16" cy="16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 userDrawn="1"/>
          </p:nvSpPr>
          <p:spPr bwMode="auto">
            <a:xfrm>
              <a:off x="1061" y="458"/>
              <a:ext cx="16" cy="16"/>
            </a:xfrm>
            <a:prstGeom prst="ellipse">
              <a:avLst/>
            </a:prstGeom>
            <a:solidFill>
              <a:srgbClr val="FFF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3" name="Freeform 49"/>
            <p:cNvSpPr>
              <a:spLocks/>
            </p:cNvSpPr>
            <p:nvPr userDrawn="1"/>
          </p:nvSpPr>
          <p:spPr bwMode="auto">
            <a:xfrm>
              <a:off x="464" y="791"/>
              <a:ext cx="142" cy="166"/>
            </a:xfrm>
            <a:custGeom>
              <a:avLst/>
              <a:gdLst>
                <a:gd name="T0" fmla="*/ 81 w 96"/>
                <a:gd name="T1" fmla="*/ 35 h 112"/>
                <a:gd name="T2" fmla="*/ 51 w 96"/>
                <a:gd name="T3" fmla="*/ 12 h 112"/>
                <a:gd name="T4" fmla="*/ 14 w 96"/>
                <a:gd name="T5" fmla="*/ 55 h 112"/>
                <a:gd name="T6" fmla="*/ 51 w 96"/>
                <a:gd name="T7" fmla="*/ 100 h 112"/>
                <a:gd name="T8" fmla="*/ 82 w 96"/>
                <a:gd name="T9" fmla="*/ 69 h 112"/>
                <a:gd name="T10" fmla="*/ 96 w 96"/>
                <a:gd name="T11" fmla="*/ 69 h 112"/>
                <a:gd name="T12" fmla="*/ 50 w 96"/>
                <a:gd name="T13" fmla="*/ 112 h 112"/>
                <a:gd name="T14" fmla="*/ 0 w 96"/>
                <a:gd name="T15" fmla="*/ 56 h 112"/>
                <a:gd name="T16" fmla="*/ 51 w 96"/>
                <a:gd name="T17" fmla="*/ 0 h 112"/>
                <a:gd name="T18" fmla="*/ 95 w 96"/>
                <a:gd name="T19" fmla="*/ 35 h 112"/>
                <a:gd name="T20" fmla="*/ 81 w 96"/>
                <a:gd name="T21" fmla="*/ 3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112">
                  <a:moveTo>
                    <a:pt x="81" y="35"/>
                  </a:moveTo>
                  <a:cubicBezTo>
                    <a:pt x="78" y="20"/>
                    <a:pt x="65" y="12"/>
                    <a:pt x="51" y="12"/>
                  </a:cubicBezTo>
                  <a:cubicBezTo>
                    <a:pt x="25" y="12"/>
                    <a:pt x="14" y="33"/>
                    <a:pt x="14" y="55"/>
                  </a:cubicBezTo>
                  <a:cubicBezTo>
                    <a:pt x="14" y="80"/>
                    <a:pt x="25" y="100"/>
                    <a:pt x="51" y="100"/>
                  </a:cubicBezTo>
                  <a:cubicBezTo>
                    <a:pt x="69" y="100"/>
                    <a:pt x="80" y="87"/>
                    <a:pt x="82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3" y="96"/>
                    <a:pt x="76" y="112"/>
                    <a:pt x="50" y="112"/>
                  </a:cubicBezTo>
                  <a:cubicBezTo>
                    <a:pt x="16" y="112"/>
                    <a:pt x="0" y="87"/>
                    <a:pt x="0" y="56"/>
                  </a:cubicBezTo>
                  <a:cubicBezTo>
                    <a:pt x="0" y="25"/>
                    <a:pt x="18" y="0"/>
                    <a:pt x="51" y="0"/>
                  </a:cubicBezTo>
                  <a:cubicBezTo>
                    <a:pt x="73" y="0"/>
                    <a:pt x="91" y="12"/>
                    <a:pt x="95" y="35"/>
                  </a:cubicBezTo>
                  <a:lnTo>
                    <a:pt x="81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4" name="Freeform 50"/>
            <p:cNvSpPr>
              <a:spLocks/>
            </p:cNvSpPr>
            <p:nvPr userDrawn="1"/>
          </p:nvSpPr>
          <p:spPr bwMode="auto">
            <a:xfrm>
              <a:off x="624" y="796"/>
              <a:ext cx="95" cy="157"/>
            </a:xfrm>
            <a:custGeom>
              <a:avLst/>
              <a:gdLst>
                <a:gd name="T0" fmla="*/ 0 w 64"/>
                <a:gd name="T1" fmla="*/ 0 h 106"/>
                <a:gd name="T2" fmla="*/ 12 w 64"/>
                <a:gd name="T3" fmla="*/ 0 h 106"/>
                <a:gd name="T4" fmla="*/ 12 w 64"/>
                <a:gd name="T5" fmla="*/ 40 h 106"/>
                <a:gd name="T6" fmla="*/ 13 w 64"/>
                <a:gd name="T7" fmla="*/ 40 h 106"/>
                <a:gd name="T8" fmla="*/ 37 w 64"/>
                <a:gd name="T9" fmla="*/ 27 h 106"/>
                <a:gd name="T10" fmla="*/ 64 w 64"/>
                <a:gd name="T11" fmla="*/ 56 h 106"/>
                <a:gd name="T12" fmla="*/ 64 w 64"/>
                <a:gd name="T13" fmla="*/ 106 h 106"/>
                <a:gd name="T14" fmla="*/ 51 w 64"/>
                <a:gd name="T15" fmla="*/ 106 h 106"/>
                <a:gd name="T16" fmla="*/ 51 w 64"/>
                <a:gd name="T17" fmla="*/ 54 h 106"/>
                <a:gd name="T18" fmla="*/ 35 w 64"/>
                <a:gd name="T19" fmla="*/ 38 h 106"/>
                <a:gd name="T20" fmla="*/ 12 w 64"/>
                <a:gd name="T21" fmla="*/ 63 h 106"/>
                <a:gd name="T22" fmla="*/ 12 w 64"/>
                <a:gd name="T23" fmla="*/ 106 h 106"/>
                <a:gd name="T24" fmla="*/ 0 w 64"/>
                <a:gd name="T25" fmla="*/ 106 h 106"/>
                <a:gd name="T26" fmla="*/ 0 w 64"/>
                <a:gd name="T2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106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7" y="31"/>
                    <a:pt x="28" y="27"/>
                    <a:pt x="37" y="27"/>
                  </a:cubicBezTo>
                  <a:cubicBezTo>
                    <a:pt x="57" y="27"/>
                    <a:pt x="64" y="39"/>
                    <a:pt x="64" y="5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51" y="106"/>
                    <a:pt x="51" y="106"/>
                    <a:pt x="51" y="106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45"/>
                    <a:pt x="45" y="38"/>
                    <a:pt x="35" y="38"/>
                  </a:cubicBezTo>
                  <a:cubicBezTo>
                    <a:pt x="20" y="38"/>
                    <a:pt x="12" y="49"/>
                    <a:pt x="12" y="63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0" y="106"/>
                    <a:pt x="0" y="106"/>
                    <a:pt x="0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 userDrawn="1"/>
          </p:nvSpPr>
          <p:spPr bwMode="auto">
            <a:xfrm>
              <a:off x="730" y="836"/>
              <a:ext cx="107" cy="120"/>
            </a:xfrm>
            <a:custGeom>
              <a:avLst/>
              <a:gdLst>
                <a:gd name="T0" fmla="*/ 71 w 72"/>
                <a:gd name="T1" fmla="*/ 55 h 81"/>
                <a:gd name="T2" fmla="*/ 37 w 72"/>
                <a:gd name="T3" fmla="*/ 81 h 81"/>
                <a:gd name="T4" fmla="*/ 0 w 72"/>
                <a:gd name="T5" fmla="*/ 40 h 81"/>
                <a:gd name="T6" fmla="*/ 37 w 72"/>
                <a:gd name="T7" fmla="*/ 0 h 81"/>
                <a:gd name="T8" fmla="*/ 72 w 72"/>
                <a:gd name="T9" fmla="*/ 45 h 81"/>
                <a:gd name="T10" fmla="*/ 14 w 72"/>
                <a:gd name="T11" fmla="*/ 45 h 81"/>
                <a:gd name="T12" fmla="*/ 38 w 72"/>
                <a:gd name="T13" fmla="*/ 70 h 81"/>
                <a:gd name="T14" fmla="*/ 58 w 72"/>
                <a:gd name="T15" fmla="*/ 55 h 81"/>
                <a:gd name="T16" fmla="*/ 71 w 72"/>
                <a:gd name="T17" fmla="*/ 55 h 81"/>
                <a:gd name="T18" fmla="*/ 58 w 72"/>
                <a:gd name="T19" fmla="*/ 33 h 81"/>
                <a:gd name="T20" fmla="*/ 36 w 72"/>
                <a:gd name="T21" fmla="*/ 11 h 81"/>
                <a:gd name="T22" fmla="*/ 14 w 72"/>
                <a:gd name="T23" fmla="*/ 33 h 81"/>
                <a:gd name="T24" fmla="*/ 58 w 72"/>
                <a:gd name="T25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81">
                  <a:moveTo>
                    <a:pt x="71" y="55"/>
                  </a:moveTo>
                  <a:cubicBezTo>
                    <a:pt x="67" y="72"/>
                    <a:pt x="55" y="81"/>
                    <a:pt x="37" y="81"/>
                  </a:cubicBezTo>
                  <a:cubicBezTo>
                    <a:pt x="13" y="81"/>
                    <a:pt x="1" y="64"/>
                    <a:pt x="0" y="40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64" y="0"/>
                    <a:pt x="72" y="26"/>
                    <a:pt x="7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58"/>
                    <a:pt x="21" y="70"/>
                    <a:pt x="38" y="70"/>
                  </a:cubicBezTo>
                  <a:cubicBezTo>
                    <a:pt x="48" y="70"/>
                    <a:pt x="56" y="65"/>
                    <a:pt x="58" y="55"/>
                  </a:cubicBezTo>
                  <a:lnTo>
                    <a:pt x="71" y="55"/>
                  </a:lnTo>
                  <a:close/>
                  <a:moveTo>
                    <a:pt x="58" y="33"/>
                  </a:moveTo>
                  <a:cubicBezTo>
                    <a:pt x="58" y="21"/>
                    <a:pt x="49" y="11"/>
                    <a:pt x="36" y="11"/>
                  </a:cubicBezTo>
                  <a:cubicBezTo>
                    <a:pt x="23" y="11"/>
                    <a:pt x="15" y="21"/>
                    <a:pt x="14" y="33"/>
                  </a:cubicBezTo>
                  <a:lnTo>
                    <a:pt x="58" y="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6" name="Freeform 52"/>
            <p:cNvSpPr>
              <a:spLocks/>
            </p:cNvSpPr>
            <p:nvPr userDrawn="1"/>
          </p:nvSpPr>
          <p:spPr bwMode="auto">
            <a:xfrm>
              <a:off x="848" y="836"/>
              <a:ext cx="105" cy="120"/>
            </a:xfrm>
            <a:custGeom>
              <a:avLst/>
              <a:gdLst>
                <a:gd name="T0" fmla="*/ 57 w 71"/>
                <a:gd name="T1" fmla="*/ 27 h 81"/>
                <a:gd name="T2" fmla="*/ 38 w 71"/>
                <a:gd name="T3" fmla="*/ 11 h 81"/>
                <a:gd name="T4" fmla="*/ 14 w 71"/>
                <a:gd name="T5" fmla="*/ 42 h 81"/>
                <a:gd name="T6" fmla="*/ 36 w 71"/>
                <a:gd name="T7" fmla="*/ 70 h 81"/>
                <a:gd name="T8" fmla="*/ 58 w 71"/>
                <a:gd name="T9" fmla="*/ 51 h 81"/>
                <a:gd name="T10" fmla="*/ 71 w 71"/>
                <a:gd name="T11" fmla="*/ 51 h 81"/>
                <a:gd name="T12" fmla="*/ 37 w 71"/>
                <a:gd name="T13" fmla="*/ 81 h 81"/>
                <a:gd name="T14" fmla="*/ 0 w 71"/>
                <a:gd name="T15" fmla="*/ 42 h 81"/>
                <a:gd name="T16" fmla="*/ 37 w 71"/>
                <a:gd name="T17" fmla="*/ 0 h 81"/>
                <a:gd name="T18" fmla="*/ 70 w 71"/>
                <a:gd name="T19" fmla="*/ 27 h 81"/>
                <a:gd name="T20" fmla="*/ 57 w 71"/>
                <a:gd name="T21" fmla="*/ 2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81">
                  <a:moveTo>
                    <a:pt x="57" y="27"/>
                  </a:moveTo>
                  <a:cubicBezTo>
                    <a:pt x="55" y="17"/>
                    <a:pt x="48" y="11"/>
                    <a:pt x="38" y="11"/>
                  </a:cubicBezTo>
                  <a:cubicBezTo>
                    <a:pt x="19" y="11"/>
                    <a:pt x="14" y="26"/>
                    <a:pt x="14" y="42"/>
                  </a:cubicBezTo>
                  <a:cubicBezTo>
                    <a:pt x="14" y="56"/>
                    <a:pt x="20" y="70"/>
                    <a:pt x="36" y="70"/>
                  </a:cubicBezTo>
                  <a:cubicBezTo>
                    <a:pt x="49" y="70"/>
                    <a:pt x="56" y="63"/>
                    <a:pt x="58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68" y="70"/>
                    <a:pt x="56" y="81"/>
                    <a:pt x="37" y="81"/>
                  </a:cubicBezTo>
                  <a:cubicBezTo>
                    <a:pt x="13" y="81"/>
                    <a:pt x="0" y="65"/>
                    <a:pt x="0" y="42"/>
                  </a:cubicBezTo>
                  <a:cubicBezTo>
                    <a:pt x="0" y="18"/>
                    <a:pt x="12" y="0"/>
                    <a:pt x="37" y="0"/>
                  </a:cubicBezTo>
                  <a:cubicBezTo>
                    <a:pt x="54" y="0"/>
                    <a:pt x="68" y="8"/>
                    <a:pt x="70" y="27"/>
                  </a:cubicBezTo>
                  <a:lnTo>
                    <a:pt x="57" y="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7" name="Freeform 53"/>
            <p:cNvSpPr>
              <a:spLocks/>
            </p:cNvSpPr>
            <p:nvPr userDrawn="1"/>
          </p:nvSpPr>
          <p:spPr bwMode="auto">
            <a:xfrm>
              <a:off x="968" y="796"/>
              <a:ext cx="99" cy="157"/>
            </a:xfrm>
            <a:custGeom>
              <a:avLst/>
              <a:gdLst>
                <a:gd name="T0" fmla="*/ 0 w 99"/>
                <a:gd name="T1" fmla="*/ 0 h 157"/>
                <a:gd name="T2" fmla="*/ 19 w 99"/>
                <a:gd name="T3" fmla="*/ 0 h 157"/>
                <a:gd name="T4" fmla="*/ 19 w 99"/>
                <a:gd name="T5" fmla="*/ 93 h 157"/>
                <a:gd name="T6" fmla="*/ 71 w 99"/>
                <a:gd name="T7" fmla="*/ 42 h 157"/>
                <a:gd name="T8" fmla="*/ 96 w 99"/>
                <a:gd name="T9" fmla="*/ 42 h 157"/>
                <a:gd name="T10" fmla="*/ 50 w 99"/>
                <a:gd name="T11" fmla="*/ 84 h 157"/>
                <a:gd name="T12" fmla="*/ 99 w 99"/>
                <a:gd name="T13" fmla="*/ 157 h 157"/>
                <a:gd name="T14" fmla="*/ 75 w 99"/>
                <a:gd name="T15" fmla="*/ 157 h 157"/>
                <a:gd name="T16" fmla="*/ 37 w 99"/>
                <a:gd name="T17" fmla="*/ 97 h 157"/>
                <a:gd name="T18" fmla="*/ 19 w 99"/>
                <a:gd name="T19" fmla="*/ 114 h 157"/>
                <a:gd name="T20" fmla="*/ 19 w 99"/>
                <a:gd name="T21" fmla="*/ 157 h 157"/>
                <a:gd name="T22" fmla="*/ 0 w 99"/>
                <a:gd name="T23" fmla="*/ 157 h 157"/>
                <a:gd name="T24" fmla="*/ 0 w 99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57">
                  <a:moveTo>
                    <a:pt x="0" y="0"/>
                  </a:moveTo>
                  <a:lnTo>
                    <a:pt x="19" y="0"/>
                  </a:lnTo>
                  <a:lnTo>
                    <a:pt x="19" y="93"/>
                  </a:lnTo>
                  <a:lnTo>
                    <a:pt x="71" y="42"/>
                  </a:lnTo>
                  <a:lnTo>
                    <a:pt x="96" y="42"/>
                  </a:lnTo>
                  <a:lnTo>
                    <a:pt x="50" y="84"/>
                  </a:lnTo>
                  <a:lnTo>
                    <a:pt x="99" y="157"/>
                  </a:lnTo>
                  <a:lnTo>
                    <a:pt x="75" y="157"/>
                  </a:lnTo>
                  <a:lnTo>
                    <a:pt x="37" y="97"/>
                  </a:lnTo>
                  <a:lnTo>
                    <a:pt x="19" y="114"/>
                  </a:lnTo>
                  <a:lnTo>
                    <a:pt x="19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8" name="Freeform 54"/>
            <p:cNvSpPr>
              <a:spLocks noEditPoints="1"/>
            </p:cNvSpPr>
            <p:nvPr userDrawn="1"/>
          </p:nvSpPr>
          <p:spPr bwMode="auto">
            <a:xfrm>
              <a:off x="1135" y="796"/>
              <a:ext cx="119" cy="157"/>
            </a:xfrm>
            <a:custGeom>
              <a:avLst/>
              <a:gdLst>
                <a:gd name="T0" fmla="*/ 0 w 80"/>
                <a:gd name="T1" fmla="*/ 0 h 106"/>
                <a:gd name="T2" fmla="*/ 47 w 80"/>
                <a:gd name="T3" fmla="*/ 0 h 106"/>
                <a:gd name="T4" fmla="*/ 80 w 80"/>
                <a:gd name="T5" fmla="*/ 31 h 106"/>
                <a:gd name="T6" fmla="*/ 47 w 80"/>
                <a:gd name="T7" fmla="*/ 63 h 106"/>
                <a:gd name="T8" fmla="*/ 14 w 80"/>
                <a:gd name="T9" fmla="*/ 63 h 106"/>
                <a:gd name="T10" fmla="*/ 14 w 80"/>
                <a:gd name="T11" fmla="*/ 106 h 106"/>
                <a:gd name="T12" fmla="*/ 0 w 80"/>
                <a:gd name="T13" fmla="*/ 106 h 106"/>
                <a:gd name="T14" fmla="*/ 0 w 80"/>
                <a:gd name="T15" fmla="*/ 0 h 106"/>
                <a:gd name="T16" fmla="*/ 14 w 80"/>
                <a:gd name="T17" fmla="*/ 51 h 106"/>
                <a:gd name="T18" fmla="*/ 42 w 80"/>
                <a:gd name="T19" fmla="*/ 51 h 106"/>
                <a:gd name="T20" fmla="*/ 65 w 80"/>
                <a:gd name="T21" fmla="*/ 31 h 106"/>
                <a:gd name="T22" fmla="*/ 42 w 80"/>
                <a:gd name="T23" fmla="*/ 12 h 106"/>
                <a:gd name="T24" fmla="*/ 14 w 80"/>
                <a:gd name="T25" fmla="*/ 12 h 106"/>
                <a:gd name="T26" fmla="*/ 14 w 80"/>
                <a:gd name="T27" fmla="*/ 5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106">
                  <a:moveTo>
                    <a:pt x="0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68" y="0"/>
                    <a:pt x="80" y="11"/>
                    <a:pt x="80" y="31"/>
                  </a:cubicBezTo>
                  <a:cubicBezTo>
                    <a:pt x="80" y="51"/>
                    <a:pt x="68" y="63"/>
                    <a:pt x="47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0" y="106"/>
                    <a:pt x="0" y="106"/>
                    <a:pt x="0" y="106"/>
                  </a:cubicBezTo>
                  <a:lnTo>
                    <a:pt x="0" y="0"/>
                  </a:lnTo>
                  <a:close/>
                  <a:moveTo>
                    <a:pt x="14" y="51"/>
                  </a:moveTo>
                  <a:cubicBezTo>
                    <a:pt x="42" y="51"/>
                    <a:pt x="42" y="51"/>
                    <a:pt x="42" y="51"/>
                  </a:cubicBezTo>
                  <a:cubicBezTo>
                    <a:pt x="58" y="51"/>
                    <a:pt x="65" y="44"/>
                    <a:pt x="65" y="31"/>
                  </a:cubicBezTo>
                  <a:cubicBezTo>
                    <a:pt x="65" y="18"/>
                    <a:pt x="58" y="12"/>
                    <a:pt x="42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4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59" name="Freeform 55"/>
            <p:cNvSpPr>
              <a:spLocks noEditPoints="1"/>
            </p:cNvSpPr>
            <p:nvPr userDrawn="1"/>
          </p:nvSpPr>
          <p:spPr bwMode="auto">
            <a:xfrm>
              <a:off x="1260" y="836"/>
              <a:ext cx="111" cy="120"/>
            </a:xfrm>
            <a:custGeom>
              <a:avLst/>
              <a:gdLst>
                <a:gd name="T0" fmla="*/ 38 w 75"/>
                <a:gd name="T1" fmla="*/ 0 h 81"/>
                <a:gd name="T2" fmla="*/ 75 w 75"/>
                <a:gd name="T3" fmla="*/ 41 h 81"/>
                <a:gd name="T4" fmla="*/ 38 w 75"/>
                <a:gd name="T5" fmla="*/ 81 h 81"/>
                <a:gd name="T6" fmla="*/ 0 w 75"/>
                <a:gd name="T7" fmla="*/ 41 h 81"/>
                <a:gd name="T8" fmla="*/ 38 w 75"/>
                <a:gd name="T9" fmla="*/ 0 h 81"/>
                <a:gd name="T10" fmla="*/ 38 w 75"/>
                <a:gd name="T11" fmla="*/ 70 h 81"/>
                <a:gd name="T12" fmla="*/ 62 w 75"/>
                <a:gd name="T13" fmla="*/ 41 h 81"/>
                <a:gd name="T14" fmla="*/ 38 w 75"/>
                <a:gd name="T15" fmla="*/ 11 h 81"/>
                <a:gd name="T16" fmla="*/ 14 w 75"/>
                <a:gd name="T17" fmla="*/ 41 h 81"/>
                <a:gd name="T18" fmla="*/ 38 w 75"/>
                <a:gd name="T19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1">
                  <a:moveTo>
                    <a:pt x="38" y="0"/>
                  </a:moveTo>
                  <a:cubicBezTo>
                    <a:pt x="62" y="0"/>
                    <a:pt x="75" y="18"/>
                    <a:pt x="75" y="41"/>
                  </a:cubicBezTo>
                  <a:cubicBezTo>
                    <a:pt x="75" y="63"/>
                    <a:pt x="62" y="81"/>
                    <a:pt x="38" y="81"/>
                  </a:cubicBezTo>
                  <a:cubicBezTo>
                    <a:pt x="13" y="81"/>
                    <a:pt x="0" y="63"/>
                    <a:pt x="0" y="41"/>
                  </a:cubicBezTo>
                  <a:cubicBezTo>
                    <a:pt x="0" y="18"/>
                    <a:pt x="13" y="0"/>
                    <a:pt x="38" y="0"/>
                  </a:cubicBezTo>
                  <a:close/>
                  <a:moveTo>
                    <a:pt x="38" y="70"/>
                  </a:moveTo>
                  <a:cubicBezTo>
                    <a:pt x="51" y="70"/>
                    <a:pt x="62" y="59"/>
                    <a:pt x="62" y="41"/>
                  </a:cubicBezTo>
                  <a:cubicBezTo>
                    <a:pt x="62" y="22"/>
                    <a:pt x="51" y="11"/>
                    <a:pt x="38" y="11"/>
                  </a:cubicBezTo>
                  <a:cubicBezTo>
                    <a:pt x="24" y="11"/>
                    <a:pt x="14" y="22"/>
                    <a:pt x="14" y="41"/>
                  </a:cubicBezTo>
                  <a:cubicBezTo>
                    <a:pt x="14" y="59"/>
                    <a:pt x="24" y="70"/>
                    <a:pt x="38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0" name="Freeform 56"/>
            <p:cNvSpPr>
              <a:spLocks noEditPoints="1"/>
            </p:cNvSpPr>
            <p:nvPr userDrawn="1"/>
          </p:nvSpPr>
          <p:spPr bwMode="auto">
            <a:xfrm>
              <a:off x="1390" y="796"/>
              <a:ext cx="18" cy="157"/>
            </a:xfrm>
            <a:custGeom>
              <a:avLst/>
              <a:gdLst>
                <a:gd name="T0" fmla="*/ 18 w 18"/>
                <a:gd name="T1" fmla="*/ 22 h 157"/>
                <a:gd name="T2" fmla="*/ 0 w 18"/>
                <a:gd name="T3" fmla="*/ 22 h 157"/>
                <a:gd name="T4" fmla="*/ 0 w 18"/>
                <a:gd name="T5" fmla="*/ 0 h 157"/>
                <a:gd name="T6" fmla="*/ 18 w 18"/>
                <a:gd name="T7" fmla="*/ 0 h 157"/>
                <a:gd name="T8" fmla="*/ 18 w 18"/>
                <a:gd name="T9" fmla="*/ 22 h 157"/>
                <a:gd name="T10" fmla="*/ 0 w 18"/>
                <a:gd name="T11" fmla="*/ 42 h 157"/>
                <a:gd name="T12" fmla="*/ 18 w 18"/>
                <a:gd name="T13" fmla="*/ 42 h 157"/>
                <a:gd name="T14" fmla="*/ 18 w 18"/>
                <a:gd name="T15" fmla="*/ 157 h 157"/>
                <a:gd name="T16" fmla="*/ 0 w 18"/>
                <a:gd name="T17" fmla="*/ 157 h 157"/>
                <a:gd name="T18" fmla="*/ 0 w 18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57">
                  <a:moveTo>
                    <a:pt x="18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22"/>
                  </a:lnTo>
                  <a:close/>
                  <a:moveTo>
                    <a:pt x="0" y="42"/>
                  </a:moveTo>
                  <a:lnTo>
                    <a:pt x="18" y="42"/>
                  </a:lnTo>
                  <a:lnTo>
                    <a:pt x="18" y="157"/>
                  </a:lnTo>
                  <a:lnTo>
                    <a:pt x="0" y="15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1" name="Freeform 57"/>
            <p:cNvSpPr>
              <a:spLocks/>
            </p:cNvSpPr>
            <p:nvPr userDrawn="1"/>
          </p:nvSpPr>
          <p:spPr bwMode="auto">
            <a:xfrm>
              <a:off x="1432" y="836"/>
              <a:ext cx="95" cy="117"/>
            </a:xfrm>
            <a:custGeom>
              <a:avLst/>
              <a:gdLst>
                <a:gd name="T0" fmla="*/ 0 w 64"/>
                <a:gd name="T1" fmla="*/ 2 h 79"/>
                <a:gd name="T2" fmla="*/ 12 w 64"/>
                <a:gd name="T3" fmla="*/ 2 h 79"/>
                <a:gd name="T4" fmla="*/ 12 w 64"/>
                <a:gd name="T5" fmla="*/ 14 h 79"/>
                <a:gd name="T6" fmla="*/ 13 w 64"/>
                <a:gd name="T7" fmla="*/ 14 h 79"/>
                <a:gd name="T8" fmla="*/ 38 w 64"/>
                <a:gd name="T9" fmla="*/ 0 h 79"/>
                <a:gd name="T10" fmla="*/ 64 w 64"/>
                <a:gd name="T11" fmla="*/ 29 h 79"/>
                <a:gd name="T12" fmla="*/ 64 w 64"/>
                <a:gd name="T13" fmla="*/ 79 h 79"/>
                <a:gd name="T14" fmla="*/ 52 w 64"/>
                <a:gd name="T15" fmla="*/ 79 h 79"/>
                <a:gd name="T16" fmla="*/ 52 w 64"/>
                <a:gd name="T17" fmla="*/ 27 h 79"/>
                <a:gd name="T18" fmla="*/ 36 w 64"/>
                <a:gd name="T19" fmla="*/ 11 h 79"/>
                <a:gd name="T20" fmla="*/ 13 w 64"/>
                <a:gd name="T21" fmla="*/ 36 h 79"/>
                <a:gd name="T22" fmla="*/ 13 w 64"/>
                <a:gd name="T23" fmla="*/ 79 h 79"/>
                <a:gd name="T24" fmla="*/ 0 w 64"/>
                <a:gd name="T25" fmla="*/ 79 h 79"/>
                <a:gd name="T26" fmla="*/ 0 w 64"/>
                <a:gd name="T27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9">
                  <a:moveTo>
                    <a:pt x="0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8" y="5"/>
                    <a:pt x="27" y="0"/>
                    <a:pt x="38" y="0"/>
                  </a:cubicBezTo>
                  <a:cubicBezTo>
                    <a:pt x="58" y="0"/>
                    <a:pt x="64" y="12"/>
                    <a:pt x="64" y="2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18"/>
                    <a:pt x="46" y="11"/>
                    <a:pt x="36" y="11"/>
                  </a:cubicBezTo>
                  <a:cubicBezTo>
                    <a:pt x="20" y="11"/>
                    <a:pt x="13" y="22"/>
                    <a:pt x="13" y="3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0" y="79"/>
                    <a:pt x="0" y="79"/>
                    <a:pt x="0" y="79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2" name="Freeform 58"/>
            <p:cNvSpPr>
              <a:spLocks/>
            </p:cNvSpPr>
            <p:nvPr userDrawn="1"/>
          </p:nvSpPr>
          <p:spPr bwMode="auto">
            <a:xfrm>
              <a:off x="1537" y="804"/>
              <a:ext cx="62" cy="149"/>
            </a:xfrm>
            <a:custGeom>
              <a:avLst/>
              <a:gdLst>
                <a:gd name="T0" fmla="*/ 26 w 42"/>
                <a:gd name="T1" fmla="*/ 23 h 100"/>
                <a:gd name="T2" fmla="*/ 42 w 42"/>
                <a:gd name="T3" fmla="*/ 23 h 100"/>
                <a:gd name="T4" fmla="*/ 42 w 42"/>
                <a:gd name="T5" fmla="*/ 34 h 100"/>
                <a:gd name="T6" fmla="*/ 26 w 42"/>
                <a:gd name="T7" fmla="*/ 34 h 100"/>
                <a:gd name="T8" fmla="*/ 26 w 42"/>
                <a:gd name="T9" fmla="*/ 82 h 100"/>
                <a:gd name="T10" fmla="*/ 36 w 42"/>
                <a:gd name="T11" fmla="*/ 89 h 100"/>
                <a:gd name="T12" fmla="*/ 42 w 42"/>
                <a:gd name="T13" fmla="*/ 89 h 100"/>
                <a:gd name="T14" fmla="*/ 42 w 42"/>
                <a:gd name="T15" fmla="*/ 100 h 100"/>
                <a:gd name="T16" fmla="*/ 32 w 42"/>
                <a:gd name="T17" fmla="*/ 100 h 100"/>
                <a:gd name="T18" fmla="*/ 14 w 42"/>
                <a:gd name="T19" fmla="*/ 83 h 100"/>
                <a:gd name="T20" fmla="*/ 14 w 42"/>
                <a:gd name="T21" fmla="*/ 34 h 100"/>
                <a:gd name="T22" fmla="*/ 0 w 42"/>
                <a:gd name="T23" fmla="*/ 34 h 100"/>
                <a:gd name="T24" fmla="*/ 0 w 42"/>
                <a:gd name="T25" fmla="*/ 23 h 100"/>
                <a:gd name="T26" fmla="*/ 14 w 42"/>
                <a:gd name="T27" fmla="*/ 23 h 100"/>
                <a:gd name="T28" fmla="*/ 14 w 42"/>
                <a:gd name="T29" fmla="*/ 0 h 100"/>
                <a:gd name="T30" fmla="*/ 26 w 42"/>
                <a:gd name="T31" fmla="*/ 0 h 100"/>
                <a:gd name="T32" fmla="*/ 26 w 42"/>
                <a:gd name="T33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00">
                  <a:moveTo>
                    <a:pt x="26" y="2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8"/>
                    <a:pt x="28" y="89"/>
                    <a:pt x="36" y="8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19" y="100"/>
                    <a:pt x="14" y="98"/>
                    <a:pt x="14" y="8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6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3" name="Freeform 59"/>
            <p:cNvSpPr>
              <a:spLocks/>
            </p:cNvSpPr>
            <p:nvPr userDrawn="1"/>
          </p:nvSpPr>
          <p:spPr bwMode="auto">
            <a:xfrm>
              <a:off x="470" y="991"/>
              <a:ext cx="40" cy="52"/>
            </a:xfrm>
            <a:custGeom>
              <a:avLst/>
              <a:gdLst>
                <a:gd name="T0" fmla="*/ 21 w 27"/>
                <a:gd name="T1" fmla="*/ 11 h 35"/>
                <a:gd name="T2" fmla="*/ 13 w 27"/>
                <a:gd name="T3" fmla="*/ 4 h 35"/>
                <a:gd name="T4" fmla="*/ 5 w 27"/>
                <a:gd name="T5" fmla="*/ 10 h 35"/>
                <a:gd name="T6" fmla="*/ 16 w 27"/>
                <a:gd name="T7" fmla="*/ 16 h 35"/>
                <a:gd name="T8" fmla="*/ 27 w 27"/>
                <a:gd name="T9" fmla="*/ 25 h 35"/>
                <a:gd name="T10" fmla="*/ 13 w 27"/>
                <a:gd name="T11" fmla="*/ 35 h 35"/>
                <a:gd name="T12" fmla="*/ 0 w 27"/>
                <a:gd name="T13" fmla="*/ 23 h 35"/>
                <a:gd name="T14" fmla="*/ 4 w 27"/>
                <a:gd name="T15" fmla="*/ 23 h 35"/>
                <a:gd name="T16" fmla="*/ 14 w 27"/>
                <a:gd name="T17" fmla="*/ 32 h 35"/>
                <a:gd name="T18" fmla="*/ 22 w 27"/>
                <a:gd name="T19" fmla="*/ 25 h 35"/>
                <a:gd name="T20" fmla="*/ 11 w 27"/>
                <a:gd name="T21" fmla="*/ 19 h 35"/>
                <a:gd name="T22" fmla="*/ 1 w 27"/>
                <a:gd name="T23" fmla="*/ 10 h 35"/>
                <a:gd name="T24" fmla="*/ 13 w 27"/>
                <a:gd name="T25" fmla="*/ 0 h 35"/>
                <a:gd name="T26" fmla="*/ 25 w 27"/>
                <a:gd name="T27" fmla="*/ 11 h 35"/>
                <a:gd name="T28" fmla="*/ 21 w 27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5">
                  <a:moveTo>
                    <a:pt x="21" y="11"/>
                  </a:moveTo>
                  <a:cubicBezTo>
                    <a:pt x="20" y="6"/>
                    <a:pt x="17" y="4"/>
                    <a:pt x="13" y="4"/>
                  </a:cubicBezTo>
                  <a:cubicBezTo>
                    <a:pt x="9" y="4"/>
                    <a:pt x="5" y="5"/>
                    <a:pt x="5" y="10"/>
                  </a:cubicBezTo>
                  <a:cubicBezTo>
                    <a:pt x="5" y="14"/>
                    <a:pt x="10" y="14"/>
                    <a:pt x="16" y="16"/>
                  </a:cubicBezTo>
                  <a:cubicBezTo>
                    <a:pt x="21" y="17"/>
                    <a:pt x="27" y="19"/>
                    <a:pt x="27" y="25"/>
                  </a:cubicBezTo>
                  <a:cubicBezTo>
                    <a:pt x="27" y="32"/>
                    <a:pt x="20" y="35"/>
                    <a:pt x="13" y="35"/>
                  </a:cubicBezTo>
                  <a:cubicBezTo>
                    <a:pt x="6" y="35"/>
                    <a:pt x="0" y="3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9"/>
                    <a:pt x="9" y="32"/>
                    <a:pt x="14" y="32"/>
                  </a:cubicBezTo>
                  <a:cubicBezTo>
                    <a:pt x="18" y="32"/>
                    <a:pt x="22" y="30"/>
                    <a:pt x="22" y="25"/>
                  </a:cubicBezTo>
                  <a:cubicBezTo>
                    <a:pt x="22" y="21"/>
                    <a:pt x="17" y="20"/>
                    <a:pt x="11" y="19"/>
                  </a:cubicBezTo>
                  <a:cubicBezTo>
                    <a:pt x="6" y="18"/>
                    <a:pt x="1" y="16"/>
                    <a:pt x="1" y="10"/>
                  </a:cubicBezTo>
                  <a:cubicBezTo>
                    <a:pt x="1" y="3"/>
                    <a:pt x="7" y="0"/>
                    <a:pt x="13" y="0"/>
                  </a:cubicBezTo>
                  <a:cubicBezTo>
                    <a:pt x="20" y="0"/>
                    <a:pt x="25" y="3"/>
                    <a:pt x="25" y="11"/>
                  </a:cubicBezTo>
                  <a:lnTo>
                    <a:pt x="21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4" name="Freeform 60"/>
            <p:cNvSpPr>
              <a:spLocks noEditPoints="1"/>
            </p:cNvSpPr>
            <p:nvPr userDrawn="1"/>
          </p:nvSpPr>
          <p:spPr bwMode="auto">
            <a:xfrm>
              <a:off x="517" y="991"/>
              <a:ext cx="47" cy="52"/>
            </a:xfrm>
            <a:custGeom>
              <a:avLst/>
              <a:gdLst>
                <a:gd name="T0" fmla="*/ 16 w 32"/>
                <a:gd name="T1" fmla="*/ 0 h 35"/>
                <a:gd name="T2" fmla="*/ 32 w 32"/>
                <a:gd name="T3" fmla="*/ 18 h 35"/>
                <a:gd name="T4" fmla="*/ 16 w 32"/>
                <a:gd name="T5" fmla="*/ 35 h 35"/>
                <a:gd name="T6" fmla="*/ 0 w 32"/>
                <a:gd name="T7" fmla="*/ 18 h 35"/>
                <a:gd name="T8" fmla="*/ 16 w 32"/>
                <a:gd name="T9" fmla="*/ 0 h 35"/>
                <a:gd name="T10" fmla="*/ 16 w 32"/>
                <a:gd name="T11" fmla="*/ 32 h 35"/>
                <a:gd name="T12" fmla="*/ 28 w 32"/>
                <a:gd name="T13" fmla="*/ 18 h 35"/>
                <a:gd name="T14" fmla="*/ 16 w 32"/>
                <a:gd name="T15" fmla="*/ 4 h 35"/>
                <a:gd name="T16" fmla="*/ 4 w 32"/>
                <a:gd name="T17" fmla="*/ 18 h 35"/>
                <a:gd name="T18" fmla="*/ 16 w 32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5">
                  <a:moveTo>
                    <a:pt x="16" y="0"/>
                  </a:moveTo>
                  <a:cubicBezTo>
                    <a:pt x="27" y="0"/>
                    <a:pt x="32" y="8"/>
                    <a:pt x="32" y="18"/>
                  </a:cubicBezTo>
                  <a:cubicBezTo>
                    <a:pt x="32" y="27"/>
                    <a:pt x="27" y="35"/>
                    <a:pt x="16" y="35"/>
                  </a:cubicBezTo>
                  <a:cubicBezTo>
                    <a:pt x="5" y="35"/>
                    <a:pt x="0" y="27"/>
                    <a:pt x="0" y="18"/>
                  </a:cubicBezTo>
                  <a:cubicBezTo>
                    <a:pt x="0" y="8"/>
                    <a:pt x="5" y="0"/>
                    <a:pt x="16" y="0"/>
                  </a:cubicBezTo>
                  <a:close/>
                  <a:moveTo>
                    <a:pt x="16" y="32"/>
                  </a:moveTo>
                  <a:cubicBezTo>
                    <a:pt x="24" y="32"/>
                    <a:pt x="28" y="24"/>
                    <a:pt x="28" y="18"/>
                  </a:cubicBezTo>
                  <a:cubicBezTo>
                    <a:pt x="28" y="11"/>
                    <a:pt x="24" y="4"/>
                    <a:pt x="16" y="4"/>
                  </a:cubicBezTo>
                  <a:cubicBezTo>
                    <a:pt x="8" y="4"/>
                    <a:pt x="4" y="11"/>
                    <a:pt x="4" y="18"/>
                  </a:cubicBezTo>
                  <a:cubicBezTo>
                    <a:pt x="4" y="24"/>
                    <a:pt x="8" y="32"/>
                    <a:pt x="16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5" name="Freeform 61"/>
            <p:cNvSpPr>
              <a:spLocks/>
            </p:cNvSpPr>
            <p:nvPr userDrawn="1"/>
          </p:nvSpPr>
          <p:spPr bwMode="auto">
            <a:xfrm>
              <a:off x="575" y="993"/>
              <a:ext cx="32" cy="50"/>
            </a:xfrm>
            <a:custGeom>
              <a:avLst/>
              <a:gdLst>
                <a:gd name="T0" fmla="*/ 0 w 32"/>
                <a:gd name="T1" fmla="*/ 0 h 50"/>
                <a:gd name="T2" fmla="*/ 32 w 32"/>
                <a:gd name="T3" fmla="*/ 0 h 50"/>
                <a:gd name="T4" fmla="*/ 32 w 32"/>
                <a:gd name="T5" fmla="*/ 5 h 50"/>
                <a:gd name="T6" fmla="*/ 7 w 32"/>
                <a:gd name="T7" fmla="*/ 5 h 50"/>
                <a:gd name="T8" fmla="*/ 7 w 32"/>
                <a:gd name="T9" fmla="*/ 20 h 50"/>
                <a:gd name="T10" fmla="*/ 29 w 32"/>
                <a:gd name="T11" fmla="*/ 20 h 50"/>
                <a:gd name="T12" fmla="*/ 29 w 32"/>
                <a:gd name="T13" fmla="*/ 26 h 50"/>
                <a:gd name="T14" fmla="*/ 7 w 32"/>
                <a:gd name="T15" fmla="*/ 26 h 50"/>
                <a:gd name="T16" fmla="*/ 7 w 32"/>
                <a:gd name="T17" fmla="*/ 50 h 50"/>
                <a:gd name="T18" fmla="*/ 0 w 32"/>
                <a:gd name="T19" fmla="*/ 50 h 50"/>
                <a:gd name="T20" fmla="*/ 0 w 32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50">
                  <a:moveTo>
                    <a:pt x="0" y="0"/>
                  </a:moveTo>
                  <a:lnTo>
                    <a:pt x="32" y="0"/>
                  </a:lnTo>
                  <a:lnTo>
                    <a:pt x="32" y="5"/>
                  </a:lnTo>
                  <a:lnTo>
                    <a:pt x="7" y="5"/>
                  </a:lnTo>
                  <a:lnTo>
                    <a:pt x="7" y="20"/>
                  </a:lnTo>
                  <a:lnTo>
                    <a:pt x="29" y="20"/>
                  </a:lnTo>
                  <a:lnTo>
                    <a:pt x="29" y="26"/>
                  </a:lnTo>
                  <a:lnTo>
                    <a:pt x="7" y="26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6" name="Freeform 62"/>
            <p:cNvSpPr>
              <a:spLocks/>
            </p:cNvSpPr>
            <p:nvPr userDrawn="1"/>
          </p:nvSpPr>
          <p:spPr bwMode="auto">
            <a:xfrm>
              <a:off x="613" y="993"/>
              <a:ext cx="40" cy="50"/>
            </a:xfrm>
            <a:custGeom>
              <a:avLst/>
              <a:gdLst>
                <a:gd name="T0" fmla="*/ 17 w 40"/>
                <a:gd name="T1" fmla="*/ 5 h 50"/>
                <a:gd name="T2" fmla="*/ 0 w 40"/>
                <a:gd name="T3" fmla="*/ 5 h 50"/>
                <a:gd name="T4" fmla="*/ 0 w 40"/>
                <a:gd name="T5" fmla="*/ 0 h 50"/>
                <a:gd name="T6" fmla="*/ 40 w 40"/>
                <a:gd name="T7" fmla="*/ 0 h 50"/>
                <a:gd name="T8" fmla="*/ 40 w 40"/>
                <a:gd name="T9" fmla="*/ 5 h 50"/>
                <a:gd name="T10" fmla="*/ 24 w 40"/>
                <a:gd name="T11" fmla="*/ 5 h 50"/>
                <a:gd name="T12" fmla="*/ 24 w 40"/>
                <a:gd name="T13" fmla="*/ 50 h 50"/>
                <a:gd name="T14" fmla="*/ 17 w 40"/>
                <a:gd name="T15" fmla="*/ 50 h 50"/>
                <a:gd name="T16" fmla="*/ 17 w 40"/>
                <a:gd name="T17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50">
                  <a:moveTo>
                    <a:pt x="1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5"/>
                  </a:lnTo>
                  <a:lnTo>
                    <a:pt x="24" y="5"/>
                  </a:lnTo>
                  <a:lnTo>
                    <a:pt x="24" y="50"/>
                  </a:lnTo>
                  <a:lnTo>
                    <a:pt x="17" y="5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7" name="Freeform 63"/>
            <p:cNvSpPr>
              <a:spLocks/>
            </p:cNvSpPr>
            <p:nvPr userDrawn="1"/>
          </p:nvSpPr>
          <p:spPr bwMode="auto">
            <a:xfrm>
              <a:off x="659" y="993"/>
              <a:ext cx="63" cy="50"/>
            </a:xfrm>
            <a:custGeom>
              <a:avLst/>
              <a:gdLst>
                <a:gd name="T0" fmla="*/ 49 w 63"/>
                <a:gd name="T1" fmla="*/ 50 h 50"/>
                <a:gd name="T2" fmla="*/ 43 w 63"/>
                <a:gd name="T3" fmla="*/ 50 h 50"/>
                <a:gd name="T4" fmla="*/ 31 w 63"/>
                <a:gd name="T5" fmla="*/ 7 h 50"/>
                <a:gd name="T6" fmla="*/ 31 w 63"/>
                <a:gd name="T7" fmla="*/ 7 h 50"/>
                <a:gd name="T8" fmla="*/ 20 w 63"/>
                <a:gd name="T9" fmla="*/ 50 h 50"/>
                <a:gd name="T10" fmla="*/ 12 w 63"/>
                <a:gd name="T11" fmla="*/ 50 h 50"/>
                <a:gd name="T12" fmla="*/ 0 w 63"/>
                <a:gd name="T13" fmla="*/ 0 h 50"/>
                <a:gd name="T14" fmla="*/ 6 w 63"/>
                <a:gd name="T15" fmla="*/ 0 h 50"/>
                <a:gd name="T16" fmla="*/ 17 w 63"/>
                <a:gd name="T17" fmla="*/ 41 h 50"/>
                <a:gd name="T18" fmla="*/ 17 w 63"/>
                <a:gd name="T19" fmla="*/ 41 h 50"/>
                <a:gd name="T20" fmla="*/ 28 w 63"/>
                <a:gd name="T21" fmla="*/ 0 h 50"/>
                <a:gd name="T22" fmla="*/ 36 w 63"/>
                <a:gd name="T23" fmla="*/ 0 h 50"/>
                <a:gd name="T24" fmla="*/ 46 w 63"/>
                <a:gd name="T25" fmla="*/ 41 h 50"/>
                <a:gd name="T26" fmla="*/ 46 w 63"/>
                <a:gd name="T27" fmla="*/ 41 h 50"/>
                <a:gd name="T28" fmla="*/ 57 w 63"/>
                <a:gd name="T29" fmla="*/ 0 h 50"/>
                <a:gd name="T30" fmla="*/ 63 w 63"/>
                <a:gd name="T31" fmla="*/ 0 h 50"/>
                <a:gd name="T32" fmla="*/ 49 w 63"/>
                <a:gd name="T3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50">
                  <a:moveTo>
                    <a:pt x="49" y="50"/>
                  </a:moveTo>
                  <a:lnTo>
                    <a:pt x="43" y="50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0" y="50"/>
                  </a:lnTo>
                  <a:lnTo>
                    <a:pt x="12" y="5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49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8" name="Freeform 64"/>
            <p:cNvSpPr>
              <a:spLocks noEditPoints="1"/>
            </p:cNvSpPr>
            <p:nvPr userDrawn="1"/>
          </p:nvSpPr>
          <p:spPr bwMode="auto">
            <a:xfrm>
              <a:off x="722" y="993"/>
              <a:ext cx="45" cy="50"/>
            </a:xfrm>
            <a:custGeom>
              <a:avLst/>
              <a:gdLst>
                <a:gd name="T0" fmla="*/ 19 w 45"/>
                <a:gd name="T1" fmla="*/ 0 h 50"/>
                <a:gd name="T2" fmla="*/ 26 w 45"/>
                <a:gd name="T3" fmla="*/ 0 h 50"/>
                <a:gd name="T4" fmla="*/ 45 w 45"/>
                <a:gd name="T5" fmla="*/ 50 h 50"/>
                <a:gd name="T6" fmla="*/ 38 w 45"/>
                <a:gd name="T7" fmla="*/ 50 h 50"/>
                <a:gd name="T8" fmla="*/ 32 w 45"/>
                <a:gd name="T9" fmla="*/ 34 h 50"/>
                <a:gd name="T10" fmla="*/ 11 w 45"/>
                <a:gd name="T11" fmla="*/ 34 h 50"/>
                <a:gd name="T12" fmla="*/ 5 w 45"/>
                <a:gd name="T13" fmla="*/ 50 h 50"/>
                <a:gd name="T14" fmla="*/ 0 w 45"/>
                <a:gd name="T15" fmla="*/ 50 h 50"/>
                <a:gd name="T16" fmla="*/ 19 w 45"/>
                <a:gd name="T17" fmla="*/ 0 h 50"/>
                <a:gd name="T18" fmla="*/ 13 w 45"/>
                <a:gd name="T19" fmla="*/ 29 h 50"/>
                <a:gd name="T20" fmla="*/ 31 w 45"/>
                <a:gd name="T21" fmla="*/ 29 h 50"/>
                <a:gd name="T22" fmla="*/ 22 w 45"/>
                <a:gd name="T23" fmla="*/ 5 h 50"/>
                <a:gd name="T24" fmla="*/ 22 w 45"/>
                <a:gd name="T25" fmla="*/ 5 h 50"/>
                <a:gd name="T26" fmla="*/ 13 w 45"/>
                <a:gd name="T27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0">
                  <a:moveTo>
                    <a:pt x="19" y="0"/>
                  </a:moveTo>
                  <a:lnTo>
                    <a:pt x="26" y="0"/>
                  </a:lnTo>
                  <a:lnTo>
                    <a:pt x="45" y="50"/>
                  </a:lnTo>
                  <a:lnTo>
                    <a:pt x="38" y="50"/>
                  </a:lnTo>
                  <a:lnTo>
                    <a:pt x="32" y="34"/>
                  </a:lnTo>
                  <a:lnTo>
                    <a:pt x="11" y="34"/>
                  </a:lnTo>
                  <a:lnTo>
                    <a:pt x="5" y="50"/>
                  </a:lnTo>
                  <a:lnTo>
                    <a:pt x="0" y="50"/>
                  </a:lnTo>
                  <a:lnTo>
                    <a:pt x="19" y="0"/>
                  </a:lnTo>
                  <a:close/>
                  <a:moveTo>
                    <a:pt x="13" y="29"/>
                  </a:moveTo>
                  <a:lnTo>
                    <a:pt x="31" y="29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69" name="Freeform 65"/>
            <p:cNvSpPr>
              <a:spLocks noEditPoints="1"/>
            </p:cNvSpPr>
            <p:nvPr userDrawn="1"/>
          </p:nvSpPr>
          <p:spPr bwMode="auto">
            <a:xfrm>
              <a:off x="775" y="993"/>
              <a:ext cx="40" cy="50"/>
            </a:xfrm>
            <a:custGeom>
              <a:avLst/>
              <a:gdLst>
                <a:gd name="T0" fmla="*/ 0 w 27"/>
                <a:gd name="T1" fmla="*/ 0 h 34"/>
                <a:gd name="T2" fmla="*/ 16 w 27"/>
                <a:gd name="T3" fmla="*/ 0 h 34"/>
                <a:gd name="T4" fmla="*/ 26 w 27"/>
                <a:gd name="T5" fmla="*/ 9 h 34"/>
                <a:gd name="T6" fmla="*/ 20 w 27"/>
                <a:gd name="T7" fmla="*/ 17 h 34"/>
                <a:gd name="T8" fmla="*/ 20 w 27"/>
                <a:gd name="T9" fmla="*/ 17 h 34"/>
                <a:gd name="T10" fmla="*/ 25 w 27"/>
                <a:gd name="T11" fmla="*/ 24 h 34"/>
                <a:gd name="T12" fmla="*/ 27 w 27"/>
                <a:gd name="T13" fmla="*/ 34 h 34"/>
                <a:gd name="T14" fmla="*/ 22 w 27"/>
                <a:gd name="T15" fmla="*/ 34 h 34"/>
                <a:gd name="T16" fmla="*/ 21 w 27"/>
                <a:gd name="T17" fmla="*/ 25 h 34"/>
                <a:gd name="T18" fmla="*/ 16 w 27"/>
                <a:gd name="T19" fmla="*/ 19 h 34"/>
                <a:gd name="T20" fmla="*/ 5 w 27"/>
                <a:gd name="T21" fmla="*/ 19 h 34"/>
                <a:gd name="T22" fmla="*/ 5 w 27"/>
                <a:gd name="T23" fmla="*/ 34 h 34"/>
                <a:gd name="T24" fmla="*/ 0 w 27"/>
                <a:gd name="T25" fmla="*/ 34 h 34"/>
                <a:gd name="T26" fmla="*/ 0 w 27"/>
                <a:gd name="T27" fmla="*/ 0 h 34"/>
                <a:gd name="T28" fmla="*/ 14 w 27"/>
                <a:gd name="T29" fmla="*/ 15 h 34"/>
                <a:gd name="T30" fmla="*/ 22 w 27"/>
                <a:gd name="T31" fmla="*/ 9 h 34"/>
                <a:gd name="T32" fmla="*/ 16 w 27"/>
                <a:gd name="T33" fmla="*/ 4 h 34"/>
                <a:gd name="T34" fmla="*/ 5 w 27"/>
                <a:gd name="T35" fmla="*/ 4 h 34"/>
                <a:gd name="T36" fmla="*/ 5 w 27"/>
                <a:gd name="T37" fmla="*/ 15 h 34"/>
                <a:gd name="T38" fmla="*/ 14 w 27"/>
                <a:gd name="T39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34">
                  <a:moveTo>
                    <a:pt x="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22" y="0"/>
                    <a:pt x="26" y="3"/>
                    <a:pt x="26" y="9"/>
                  </a:cubicBezTo>
                  <a:cubicBezTo>
                    <a:pt x="26" y="13"/>
                    <a:pt x="24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4" y="18"/>
                    <a:pt x="25" y="21"/>
                    <a:pt x="25" y="24"/>
                  </a:cubicBezTo>
                  <a:cubicBezTo>
                    <a:pt x="26" y="28"/>
                    <a:pt x="25" y="31"/>
                    <a:pt x="27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1" y="32"/>
                    <a:pt x="22" y="29"/>
                    <a:pt x="21" y="25"/>
                  </a:cubicBezTo>
                  <a:cubicBezTo>
                    <a:pt x="21" y="22"/>
                    <a:pt x="20" y="19"/>
                    <a:pt x="1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0" y="0"/>
                  </a:lnTo>
                  <a:close/>
                  <a:moveTo>
                    <a:pt x="14" y="15"/>
                  </a:moveTo>
                  <a:cubicBezTo>
                    <a:pt x="18" y="15"/>
                    <a:pt x="22" y="14"/>
                    <a:pt x="22" y="9"/>
                  </a:cubicBezTo>
                  <a:cubicBezTo>
                    <a:pt x="22" y="6"/>
                    <a:pt x="20" y="4"/>
                    <a:pt x="1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5"/>
                    <a:pt x="5" y="15"/>
                    <a:pt x="5" y="15"/>
                  </a:cubicBezTo>
                  <a:lnTo>
                    <a:pt x="14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0" name="Freeform 66"/>
            <p:cNvSpPr>
              <a:spLocks/>
            </p:cNvSpPr>
            <p:nvPr userDrawn="1"/>
          </p:nvSpPr>
          <p:spPr bwMode="auto">
            <a:xfrm>
              <a:off x="825" y="993"/>
              <a:ext cx="36" cy="50"/>
            </a:xfrm>
            <a:custGeom>
              <a:avLst/>
              <a:gdLst>
                <a:gd name="T0" fmla="*/ 0 w 36"/>
                <a:gd name="T1" fmla="*/ 0 h 50"/>
                <a:gd name="T2" fmla="*/ 34 w 36"/>
                <a:gd name="T3" fmla="*/ 0 h 50"/>
                <a:gd name="T4" fmla="*/ 34 w 36"/>
                <a:gd name="T5" fmla="*/ 5 h 50"/>
                <a:gd name="T6" fmla="*/ 8 w 36"/>
                <a:gd name="T7" fmla="*/ 5 h 50"/>
                <a:gd name="T8" fmla="*/ 8 w 36"/>
                <a:gd name="T9" fmla="*/ 20 h 50"/>
                <a:gd name="T10" fmla="*/ 33 w 36"/>
                <a:gd name="T11" fmla="*/ 20 h 50"/>
                <a:gd name="T12" fmla="*/ 33 w 36"/>
                <a:gd name="T13" fmla="*/ 26 h 50"/>
                <a:gd name="T14" fmla="*/ 8 w 36"/>
                <a:gd name="T15" fmla="*/ 26 h 50"/>
                <a:gd name="T16" fmla="*/ 8 w 36"/>
                <a:gd name="T17" fmla="*/ 44 h 50"/>
                <a:gd name="T18" fmla="*/ 36 w 36"/>
                <a:gd name="T19" fmla="*/ 44 h 50"/>
                <a:gd name="T20" fmla="*/ 36 w 36"/>
                <a:gd name="T21" fmla="*/ 50 h 50"/>
                <a:gd name="T22" fmla="*/ 0 w 36"/>
                <a:gd name="T23" fmla="*/ 50 h 50"/>
                <a:gd name="T24" fmla="*/ 0 w 36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0">
                  <a:moveTo>
                    <a:pt x="0" y="0"/>
                  </a:moveTo>
                  <a:lnTo>
                    <a:pt x="34" y="0"/>
                  </a:lnTo>
                  <a:lnTo>
                    <a:pt x="34" y="5"/>
                  </a:lnTo>
                  <a:lnTo>
                    <a:pt x="8" y="5"/>
                  </a:lnTo>
                  <a:lnTo>
                    <a:pt x="8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8" y="26"/>
                  </a:lnTo>
                  <a:lnTo>
                    <a:pt x="8" y="44"/>
                  </a:lnTo>
                  <a:lnTo>
                    <a:pt x="36" y="44"/>
                  </a:lnTo>
                  <a:lnTo>
                    <a:pt x="3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1" name="Freeform 67"/>
            <p:cNvSpPr>
              <a:spLocks/>
            </p:cNvSpPr>
            <p:nvPr userDrawn="1"/>
          </p:nvSpPr>
          <p:spPr bwMode="auto">
            <a:xfrm>
              <a:off x="888" y="993"/>
              <a:ext cx="40" cy="50"/>
            </a:xfrm>
            <a:custGeom>
              <a:avLst/>
              <a:gdLst>
                <a:gd name="T0" fmla="*/ 16 w 40"/>
                <a:gd name="T1" fmla="*/ 5 h 50"/>
                <a:gd name="T2" fmla="*/ 0 w 40"/>
                <a:gd name="T3" fmla="*/ 5 h 50"/>
                <a:gd name="T4" fmla="*/ 0 w 40"/>
                <a:gd name="T5" fmla="*/ 0 h 50"/>
                <a:gd name="T6" fmla="*/ 40 w 40"/>
                <a:gd name="T7" fmla="*/ 0 h 50"/>
                <a:gd name="T8" fmla="*/ 40 w 40"/>
                <a:gd name="T9" fmla="*/ 5 h 50"/>
                <a:gd name="T10" fmla="*/ 23 w 40"/>
                <a:gd name="T11" fmla="*/ 5 h 50"/>
                <a:gd name="T12" fmla="*/ 23 w 40"/>
                <a:gd name="T13" fmla="*/ 50 h 50"/>
                <a:gd name="T14" fmla="*/ 16 w 40"/>
                <a:gd name="T15" fmla="*/ 50 h 50"/>
                <a:gd name="T16" fmla="*/ 16 w 40"/>
                <a:gd name="T17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50">
                  <a:moveTo>
                    <a:pt x="16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5"/>
                  </a:lnTo>
                  <a:lnTo>
                    <a:pt x="23" y="5"/>
                  </a:lnTo>
                  <a:lnTo>
                    <a:pt x="23" y="50"/>
                  </a:lnTo>
                  <a:lnTo>
                    <a:pt x="16" y="50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2" name="Freeform 68"/>
            <p:cNvSpPr>
              <a:spLocks/>
            </p:cNvSpPr>
            <p:nvPr userDrawn="1"/>
          </p:nvSpPr>
          <p:spPr bwMode="auto">
            <a:xfrm>
              <a:off x="935" y="993"/>
              <a:ext cx="36" cy="50"/>
            </a:xfrm>
            <a:custGeom>
              <a:avLst/>
              <a:gdLst>
                <a:gd name="T0" fmla="*/ 0 w 36"/>
                <a:gd name="T1" fmla="*/ 0 h 50"/>
                <a:gd name="T2" fmla="*/ 36 w 36"/>
                <a:gd name="T3" fmla="*/ 0 h 50"/>
                <a:gd name="T4" fmla="*/ 36 w 36"/>
                <a:gd name="T5" fmla="*/ 5 h 50"/>
                <a:gd name="T6" fmla="*/ 7 w 36"/>
                <a:gd name="T7" fmla="*/ 5 h 50"/>
                <a:gd name="T8" fmla="*/ 7 w 36"/>
                <a:gd name="T9" fmla="*/ 20 h 50"/>
                <a:gd name="T10" fmla="*/ 34 w 36"/>
                <a:gd name="T11" fmla="*/ 20 h 50"/>
                <a:gd name="T12" fmla="*/ 34 w 36"/>
                <a:gd name="T13" fmla="*/ 26 h 50"/>
                <a:gd name="T14" fmla="*/ 7 w 36"/>
                <a:gd name="T15" fmla="*/ 26 h 50"/>
                <a:gd name="T16" fmla="*/ 7 w 36"/>
                <a:gd name="T17" fmla="*/ 44 h 50"/>
                <a:gd name="T18" fmla="*/ 36 w 36"/>
                <a:gd name="T19" fmla="*/ 44 h 50"/>
                <a:gd name="T20" fmla="*/ 36 w 36"/>
                <a:gd name="T21" fmla="*/ 50 h 50"/>
                <a:gd name="T22" fmla="*/ 0 w 36"/>
                <a:gd name="T23" fmla="*/ 50 h 50"/>
                <a:gd name="T24" fmla="*/ 0 w 36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0">
                  <a:moveTo>
                    <a:pt x="0" y="0"/>
                  </a:moveTo>
                  <a:lnTo>
                    <a:pt x="36" y="0"/>
                  </a:lnTo>
                  <a:lnTo>
                    <a:pt x="36" y="5"/>
                  </a:lnTo>
                  <a:lnTo>
                    <a:pt x="7" y="5"/>
                  </a:lnTo>
                  <a:lnTo>
                    <a:pt x="7" y="20"/>
                  </a:lnTo>
                  <a:lnTo>
                    <a:pt x="34" y="20"/>
                  </a:lnTo>
                  <a:lnTo>
                    <a:pt x="34" y="26"/>
                  </a:lnTo>
                  <a:lnTo>
                    <a:pt x="7" y="26"/>
                  </a:lnTo>
                  <a:lnTo>
                    <a:pt x="7" y="44"/>
                  </a:lnTo>
                  <a:lnTo>
                    <a:pt x="36" y="44"/>
                  </a:lnTo>
                  <a:lnTo>
                    <a:pt x="3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3" name="Freeform 69"/>
            <p:cNvSpPr>
              <a:spLocks/>
            </p:cNvSpPr>
            <p:nvPr userDrawn="1"/>
          </p:nvSpPr>
          <p:spPr bwMode="auto">
            <a:xfrm>
              <a:off x="978" y="991"/>
              <a:ext cx="46" cy="52"/>
            </a:xfrm>
            <a:custGeom>
              <a:avLst/>
              <a:gdLst>
                <a:gd name="T0" fmla="*/ 26 w 31"/>
                <a:gd name="T1" fmla="*/ 11 h 35"/>
                <a:gd name="T2" fmla="*/ 16 w 31"/>
                <a:gd name="T3" fmla="*/ 4 h 35"/>
                <a:gd name="T4" fmla="*/ 5 w 31"/>
                <a:gd name="T5" fmla="*/ 17 h 35"/>
                <a:gd name="T6" fmla="*/ 16 w 31"/>
                <a:gd name="T7" fmla="*/ 32 h 35"/>
                <a:gd name="T8" fmla="*/ 26 w 31"/>
                <a:gd name="T9" fmla="*/ 22 h 35"/>
                <a:gd name="T10" fmla="*/ 31 w 31"/>
                <a:gd name="T11" fmla="*/ 22 h 35"/>
                <a:gd name="T12" fmla="*/ 16 w 31"/>
                <a:gd name="T13" fmla="*/ 35 h 35"/>
                <a:gd name="T14" fmla="*/ 0 w 31"/>
                <a:gd name="T15" fmla="*/ 18 h 35"/>
                <a:gd name="T16" fmla="*/ 16 w 31"/>
                <a:gd name="T17" fmla="*/ 0 h 35"/>
                <a:gd name="T18" fmla="*/ 30 w 31"/>
                <a:gd name="T19" fmla="*/ 11 h 35"/>
                <a:gd name="T20" fmla="*/ 26 w 31"/>
                <a:gd name="T21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35">
                  <a:moveTo>
                    <a:pt x="26" y="11"/>
                  </a:moveTo>
                  <a:cubicBezTo>
                    <a:pt x="25" y="6"/>
                    <a:pt x="21" y="4"/>
                    <a:pt x="16" y="4"/>
                  </a:cubicBezTo>
                  <a:cubicBezTo>
                    <a:pt x="8" y="4"/>
                    <a:pt x="5" y="10"/>
                    <a:pt x="5" y="17"/>
                  </a:cubicBezTo>
                  <a:cubicBezTo>
                    <a:pt x="5" y="25"/>
                    <a:pt x="8" y="32"/>
                    <a:pt x="16" y="32"/>
                  </a:cubicBezTo>
                  <a:cubicBezTo>
                    <a:pt x="22" y="32"/>
                    <a:pt x="26" y="27"/>
                    <a:pt x="26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30"/>
                    <a:pt x="25" y="35"/>
                    <a:pt x="16" y="35"/>
                  </a:cubicBezTo>
                  <a:cubicBezTo>
                    <a:pt x="6" y="35"/>
                    <a:pt x="0" y="28"/>
                    <a:pt x="0" y="18"/>
                  </a:cubicBezTo>
                  <a:cubicBezTo>
                    <a:pt x="0" y="8"/>
                    <a:pt x="6" y="0"/>
                    <a:pt x="16" y="0"/>
                  </a:cubicBezTo>
                  <a:cubicBezTo>
                    <a:pt x="23" y="0"/>
                    <a:pt x="29" y="4"/>
                    <a:pt x="30" y="11"/>
                  </a:cubicBezTo>
                  <a:lnTo>
                    <a:pt x="26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4" name="Freeform 70"/>
            <p:cNvSpPr>
              <a:spLocks/>
            </p:cNvSpPr>
            <p:nvPr userDrawn="1"/>
          </p:nvSpPr>
          <p:spPr bwMode="auto">
            <a:xfrm>
              <a:off x="1034" y="993"/>
              <a:ext cx="40" cy="50"/>
            </a:xfrm>
            <a:custGeom>
              <a:avLst/>
              <a:gdLst>
                <a:gd name="T0" fmla="*/ 0 w 40"/>
                <a:gd name="T1" fmla="*/ 0 h 50"/>
                <a:gd name="T2" fmla="*/ 6 w 40"/>
                <a:gd name="T3" fmla="*/ 0 h 50"/>
                <a:gd name="T4" fmla="*/ 6 w 40"/>
                <a:gd name="T5" fmla="*/ 20 h 50"/>
                <a:gd name="T6" fmla="*/ 33 w 40"/>
                <a:gd name="T7" fmla="*/ 20 h 50"/>
                <a:gd name="T8" fmla="*/ 33 w 40"/>
                <a:gd name="T9" fmla="*/ 0 h 50"/>
                <a:gd name="T10" fmla="*/ 40 w 40"/>
                <a:gd name="T11" fmla="*/ 0 h 50"/>
                <a:gd name="T12" fmla="*/ 40 w 40"/>
                <a:gd name="T13" fmla="*/ 50 h 50"/>
                <a:gd name="T14" fmla="*/ 33 w 40"/>
                <a:gd name="T15" fmla="*/ 50 h 50"/>
                <a:gd name="T16" fmla="*/ 33 w 40"/>
                <a:gd name="T17" fmla="*/ 26 h 50"/>
                <a:gd name="T18" fmla="*/ 6 w 40"/>
                <a:gd name="T19" fmla="*/ 26 h 50"/>
                <a:gd name="T20" fmla="*/ 6 w 40"/>
                <a:gd name="T21" fmla="*/ 50 h 50"/>
                <a:gd name="T22" fmla="*/ 0 w 40"/>
                <a:gd name="T23" fmla="*/ 50 h 50"/>
                <a:gd name="T24" fmla="*/ 0 w 40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0">
                  <a:moveTo>
                    <a:pt x="0" y="0"/>
                  </a:moveTo>
                  <a:lnTo>
                    <a:pt x="6" y="0"/>
                  </a:lnTo>
                  <a:lnTo>
                    <a:pt x="6" y="20"/>
                  </a:lnTo>
                  <a:lnTo>
                    <a:pt x="33" y="2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0" y="50"/>
                  </a:lnTo>
                  <a:lnTo>
                    <a:pt x="33" y="50"/>
                  </a:lnTo>
                  <a:lnTo>
                    <a:pt x="33" y="26"/>
                  </a:lnTo>
                  <a:lnTo>
                    <a:pt x="6" y="26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5" name="Freeform 71"/>
            <p:cNvSpPr>
              <a:spLocks/>
            </p:cNvSpPr>
            <p:nvPr userDrawn="1"/>
          </p:nvSpPr>
          <p:spPr bwMode="auto">
            <a:xfrm>
              <a:off x="1088" y="993"/>
              <a:ext cx="40" cy="50"/>
            </a:xfrm>
            <a:custGeom>
              <a:avLst/>
              <a:gdLst>
                <a:gd name="T0" fmla="*/ 0 w 40"/>
                <a:gd name="T1" fmla="*/ 0 h 50"/>
                <a:gd name="T2" fmla="*/ 7 w 40"/>
                <a:gd name="T3" fmla="*/ 0 h 50"/>
                <a:gd name="T4" fmla="*/ 32 w 40"/>
                <a:gd name="T5" fmla="*/ 40 h 50"/>
                <a:gd name="T6" fmla="*/ 32 w 40"/>
                <a:gd name="T7" fmla="*/ 40 h 50"/>
                <a:gd name="T8" fmla="*/ 32 w 40"/>
                <a:gd name="T9" fmla="*/ 0 h 50"/>
                <a:gd name="T10" fmla="*/ 40 w 40"/>
                <a:gd name="T11" fmla="*/ 0 h 50"/>
                <a:gd name="T12" fmla="*/ 40 w 40"/>
                <a:gd name="T13" fmla="*/ 50 h 50"/>
                <a:gd name="T14" fmla="*/ 32 w 40"/>
                <a:gd name="T15" fmla="*/ 50 h 50"/>
                <a:gd name="T16" fmla="*/ 6 w 40"/>
                <a:gd name="T17" fmla="*/ 8 h 50"/>
                <a:gd name="T18" fmla="*/ 6 w 40"/>
                <a:gd name="T19" fmla="*/ 8 h 50"/>
                <a:gd name="T20" fmla="*/ 6 w 40"/>
                <a:gd name="T21" fmla="*/ 50 h 50"/>
                <a:gd name="T22" fmla="*/ 0 w 40"/>
                <a:gd name="T23" fmla="*/ 50 h 50"/>
                <a:gd name="T24" fmla="*/ 0 w 40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0">
                  <a:moveTo>
                    <a:pt x="0" y="0"/>
                  </a:moveTo>
                  <a:lnTo>
                    <a:pt x="7" y="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0" y="50"/>
                  </a:lnTo>
                  <a:lnTo>
                    <a:pt x="32" y="5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6" name="Freeform 72"/>
            <p:cNvSpPr>
              <a:spLocks noEditPoints="1"/>
            </p:cNvSpPr>
            <p:nvPr userDrawn="1"/>
          </p:nvSpPr>
          <p:spPr bwMode="auto">
            <a:xfrm>
              <a:off x="1138" y="991"/>
              <a:ext cx="48" cy="52"/>
            </a:xfrm>
            <a:custGeom>
              <a:avLst/>
              <a:gdLst>
                <a:gd name="T0" fmla="*/ 16 w 32"/>
                <a:gd name="T1" fmla="*/ 0 h 35"/>
                <a:gd name="T2" fmla="*/ 32 w 32"/>
                <a:gd name="T3" fmla="*/ 18 h 35"/>
                <a:gd name="T4" fmla="*/ 16 w 32"/>
                <a:gd name="T5" fmla="*/ 35 h 35"/>
                <a:gd name="T6" fmla="*/ 0 w 32"/>
                <a:gd name="T7" fmla="*/ 18 h 35"/>
                <a:gd name="T8" fmla="*/ 16 w 32"/>
                <a:gd name="T9" fmla="*/ 0 h 35"/>
                <a:gd name="T10" fmla="*/ 16 w 32"/>
                <a:gd name="T11" fmla="*/ 32 h 35"/>
                <a:gd name="T12" fmla="*/ 28 w 32"/>
                <a:gd name="T13" fmla="*/ 18 h 35"/>
                <a:gd name="T14" fmla="*/ 16 w 32"/>
                <a:gd name="T15" fmla="*/ 4 h 35"/>
                <a:gd name="T16" fmla="*/ 4 w 32"/>
                <a:gd name="T17" fmla="*/ 18 h 35"/>
                <a:gd name="T18" fmla="*/ 16 w 32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5">
                  <a:moveTo>
                    <a:pt x="16" y="0"/>
                  </a:moveTo>
                  <a:cubicBezTo>
                    <a:pt x="27" y="0"/>
                    <a:pt x="32" y="8"/>
                    <a:pt x="32" y="18"/>
                  </a:cubicBezTo>
                  <a:cubicBezTo>
                    <a:pt x="32" y="27"/>
                    <a:pt x="27" y="35"/>
                    <a:pt x="16" y="35"/>
                  </a:cubicBezTo>
                  <a:cubicBezTo>
                    <a:pt x="5" y="35"/>
                    <a:pt x="0" y="27"/>
                    <a:pt x="0" y="18"/>
                  </a:cubicBezTo>
                  <a:cubicBezTo>
                    <a:pt x="0" y="8"/>
                    <a:pt x="5" y="0"/>
                    <a:pt x="16" y="0"/>
                  </a:cubicBezTo>
                  <a:close/>
                  <a:moveTo>
                    <a:pt x="16" y="32"/>
                  </a:moveTo>
                  <a:cubicBezTo>
                    <a:pt x="24" y="32"/>
                    <a:pt x="28" y="24"/>
                    <a:pt x="28" y="18"/>
                  </a:cubicBezTo>
                  <a:cubicBezTo>
                    <a:pt x="28" y="11"/>
                    <a:pt x="24" y="4"/>
                    <a:pt x="16" y="4"/>
                  </a:cubicBezTo>
                  <a:cubicBezTo>
                    <a:pt x="8" y="4"/>
                    <a:pt x="4" y="11"/>
                    <a:pt x="4" y="18"/>
                  </a:cubicBezTo>
                  <a:cubicBezTo>
                    <a:pt x="4" y="24"/>
                    <a:pt x="8" y="32"/>
                    <a:pt x="16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7" name="Freeform 73"/>
            <p:cNvSpPr>
              <a:spLocks/>
            </p:cNvSpPr>
            <p:nvPr userDrawn="1"/>
          </p:nvSpPr>
          <p:spPr bwMode="auto">
            <a:xfrm>
              <a:off x="1196" y="993"/>
              <a:ext cx="33" cy="50"/>
            </a:xfrm>
            <a:custGeom>
              <a:avLst/>
              <a:gdLst>
                <a:gd name="T0" fmla="*/ 0 w 33"/>
                <a:gd name="T1" fmla="*/ 0 h 50"/>
                <a:gd name="T2" fmla="*/ 6 w 33"/>
                <a:gd name="T3" fmla="*/ 0 h 50"/>
                <a:gd name="T4" fmla="*/ 6 w 33"/>
                <a:gd name="T5" fmla="*/ 44 h 50"/>
                <a:gd name="T6" fmla="*/ 33 w 33"/>
                <a:gd name="T7" fmla="*/ 44 h 50"/>
                <a:gd name="T8" fmla="*/ 33 w 33"/>
                <a:gd name="T9" fmla="*/ 50 h 50"/>
                <a:gd name="T10" fmla="*/ 0 w 33"/>
                <a:gd name="T11" fmla="*/ 50 h 50"/>
                <a:gd name="T12" fmla="*/ 0 w 3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0" y="0"/>
                  </a:moveTo>
                  <a:lnTo>
                    <a:pt x="6" y="0"/>
                  </a:lnTo>
                  <a:lnTo>
                    <a:pt x="6" y="44"/>
                  </a:lnTo>
                  <a:lnTo>
                    <a:pt x="33" y="44"/>
                  </a:lnTo>
                  <a:lnTo>
                    <a:pt x="33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8" name="Freeform 74"/>
            <p:cNvSpPr>
              <a:spLocks noEditPoints="1"/>
            </p:cNvSpPr>
            <p:nvPr userDrawn="1"/>
          </p:nvSpPr>
          <p:spPr bwMode="auto">
            <a:xfrm>
              <a:off x="1233" y="991"/>
              <a:ext cx="49" cy="52"/>
            </a:xfrm>
            <a:custGeom>
              <a:avLst/>
              <a:gdLst>
                <a:gd name="T0" fmla="*/ 16 w 33"/>
                <a:gd name="T1" fmla="*/ 0 h 35"/>
                <a:gd name="T2" fmla="*/ 33 w 33"/>
                <a:gd name="T3" fmla="*/ 18 h 35"/>
                <a:gd name="T4" fmla="*/ 16 w 33"/>
                <a:gd name="T5" fmla="*/ 35 h 35"/>
                <a:gd name="T6" fmla="*/ 0 w 33"/>
                <a:gd name="T7" fmla="*/ 18 h 35"/>
                <a:gd name="T8" fmla="*/ 16 w 33"/>
                <a:gd name="T9" fmla="*/ 0 h 35"/>
                <a:gd name="T10" fmla="*/ 16 w 33"/>
                <a:gd name="T11" fmla="*/ 32 h 35"/>
                <a:gd name="T12" fmla="*/ 28 w 33"/>
                <a:gd name="T13" fmla="*/ 18 h 35"/>
                <a:gd name="T14" fmla="*/ 16 w 33"/>
                <a:gd name="T15" fmla="*/ 4 h 35"/>
                <a:gd name="T16" fmla="*/ 5 w 33"/>
                <a:gd name="T17" fmla="*/ 18 h 35"/>
                <a:gd name="T18" fmla="*/ 16 w 33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0"/>
                  </a:moveTo>
                  <a:cubicBezTo>
                    <a:pt x="27" y="0"/>
                    <a:pt x="33" y="8"/>
                    <a:pt x="33" y="18"/>
                  </a:cubicBezTo>
                  <a:cubicBezTo>
                    <a:pt x="33" y="27"/>
                    <a:pt x="27" y="35"/>
                    <a:pt x="16" y="35"/>
                  </a:cubicBezTo>
                  <a:cubicBezTo>
                    <a:pt x="6" y="35"/>
                    <a:pt x="0" y="27"/>
                    <a:pt x="0" y="18"/>
                  </a:cubicBezTo>
                  <a:cubicBezTo>
                    <a:pt x="0" y="8"/>
                    <a:pt x="6" y="0"/>
                    <a:pt x="16" y="0"/>
                  </a:cubicBezTo>
                  <a:close/>
                  <a:moveTo>
                    <a:pt x="16" y="32"/>
                  </a:moveTo>
                  <a:cubicBezTo>
                    <a:pt x="25" y="32"/>
                    <a:pt x="28" y="24"/>
                    <a:pt x="28" y="18"/>
                  </a:cubicBezTo>
                  <a:cubicBezTo>
                    <a:pt x="28" y="11"/>
                    <a:pt x="25" y="4"/>
                    <a:pt x="16" y="4"/>
                  </a:cubicBezTo>
                  <a:cubicBezTo>
                    <a:pt x="8" y="4"/>
                    <a:pt x="5" y="11"/>
                    <a:pt x="5" y="18"/>
                  </a:cubicBezTo>
                  <a:cubicBezTo>
                    <a:pt x="5" y="24"/>
                    <a:pt x="8" y="32"/>
                    <a:pt x="16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79" name="Freeform 75"/>
            <p:cNvSpPr>
              <a:spLocks/>
            </p:cNvSpPr>
            <p:nvPr userDrawn="1"/>
          </p:nvSpPr>
          <p:spPr bwMode="auto">
            <a:xfrm>
              <a:off x="1289" y="991"/>
              <a:ext cx="46" cy="52"/>
            </a:xfrm>
            <a:custGeom>
              <a:avLst/>
              <a:gdLst>
                <a:gd name="T0" fmla="*/ 27 w 31"/>
                <a:gd name="T1" fmla="*/ 30 h 35"/>
                <a:gd name="T2" fmla="*/ 16 w 31"/>
                <a:gd name="T3" fmla="*/ 35 h 35"/>
                <a:gd name="T4" fmla="*/ 0 w 31"/>
                <a:gd name="T5" fmla="*/ 18 h 35"/>
                <a:gd name="T6" fmla="*/ 16 w 31"/>
                <a:gd name="T7" fmla="*/ 0 h 35"/>
                <a:gd name="T8" fmla="*/ 31 w 31"/>
                <a:gd name="T9" fmla="*/ 11 h 35"/>
                <a:gd name="T10" fmla="*/ 26 w 31"/>
                <a:gd name="T11" fmla="*/ 11 h 35"/>
                <a:gd name="T12" fmla="*/ 16 w 31"/>
                <a:gd name="T13" fmla="*/ 4 h 35"/>
                <a:gd name="T14" fmla="*/ 5 w 31"/>
                <a:gd name="T15" fmla="*/ 18 h 35"/>
                <a:gd name="T16" fmla="*/ 16 w 31"/>
                <a:gd name="T17" fmla="*/ 32 h 35"/>
                <a:gd name="T18" fmla="*/ 27 w 31"/>
                <a:gd name="T19" fmla="*/ 21 h 35"/>
                <a:gd name="T20" fmla="*/ 16 w 31"/>
                <a:gd name="T21" fmla="*/ 21 h 35"/>
                <a:gd name="T22" fmla="*/ 16 w 31"/>
                <a:gd name="T23" fmla="*/ 17 h 35"/>
                <a:gd name="T24" fmla="*/ 31 w 31"/>
                <a:gd name="T25" fmla="*/ 17 h 35"/>
                <a:gd name="T26" fmla="*/ 31 w 31"/>
                <a:gd name="T27" fmla="*/ 35 h 35"/>
                <a:gd name="T28" fmla="*/ 28 w 31"/>
                <a:gd name="T29" fmla="*/ 35 h 35"/>
                <a:gd name="T30" fmla="*/ 27 w 31"/>
                <a:gd name="T31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35">
                  <a:moveTo>
                    <a:pt x="27" y="30"/>
                  </a:moveTo>
                  <a:cubicBezTo>
                    <a:pt x="25" y="34"/>
                    <a:pt x="20" y="35"/>
                    <a:pt x="16" y="35"/>
                  </a:cubicBezTo>
                  <a:cubicBezTo>
                    <a:pt x="6" y="35"/>
                    <a:pt x="0" y="27"/>
                    <a:pt x="0" y="18"/>
                  </a:cubicBezTo>
                  <a:cubicBezTo>
                    <a:pt x="0" y="8"/>
                    <a:pt x="6" y="0"/>
                    <a:pt x="16" y="0"/>
                  </a:cubicBezTo>
                  <a:cubicBezTo>
                    <a:pt x="24" y="0"/>
                    <a:pt x="30" y="3"/>
                    <a:pt x="31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6"/>
                    <a:pt x="21" y="4"/>
                    <a:pt x="16" y="4"/>
                  </a:cubicBezTo>
                  <a:cubicBezTo>
                    <a:pt x="8" y="4"/>
                    <a:pt x="5" y="11"/>
                    <a:pt x="5" y="18"/>
                  </a:cubicBezTo>
                  <a:cubicBezTo>
                    <a:pt x="5" y="25"/>
                    <a:pt x="9" y="32"/>
                    <a:pt x="16" y="32"/>
                  </a:cubicBezTo>
                  <a:cubicBezTo>
                    <a:pt x="23" y="32"/>
                    <a:pt x="27" y="27"/>
                    <a:pt x="27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5"/>
                    <a:pt x="28" y="35"/>
                    <a:pt x="28" y="35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0" name="Rectangle 76"/>
            <p:cNvSpPr>
              <a:spLocks noChangeArrowheads="1"/>
            </p:cNvSpPr>
            <p:nvPr userDrawn="1"/>
          </p:nvSpPr>
          <p:spPr bwMode="auto">
            <a:xfrm>
              <a:off x="1349" y="993"/>
              <a:ext cx="6" cy="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1" name="Freeform 77"/>
            <p:cNvSpPr>
              <a:spLocks/>
            </p:cNvSpPr>
            <p:nvPr userDrawn="1"/>
          </p:nvSpPr>
          <p:spPr bwMode="auto">
            <a:xfrm>
              <a:off x="1368" y="993"/>
              <a:ext cx="35" cy="50"/>
            </a:xfrm>
            <a:custGeom>
              <a:avLst/>
              <a:gdLst>
                <a:gd name="T0" fmla="*/ 0 w 35"/>
                <a:gd name="T1" fmla="*/ 0 h 50"/>
                <a:gd name="T2" fmla="*/ 35 w 35"/>
                <a:gd name="T3" fmla="*/ 0 h 50"/>
                <a:gd name="T4" fmla="*/ 35 w 35"/>
                <a:gd name="T5" fmla="*/ 5 h 50"/>
                <a:gd name="T6" fmla="*/ 7 w 35"/>
                <a:gd name="T7" fmla="*/ 5 h 50"/>
                <a:gd name="T8" fmla="*/ 7 w 35"/>
                <a:gd name="T9" fmla="*/ 20 h 50"/>
                <a:gd name="T10" fmla="*/ 33 w 35"/>
                <a:gd name="T11" fmla="*/ 20 h 50"/>
                <a:gd name="T12" fmla="*/ 33 w 35"/>
                <a:gd name="T13" fmla="*/ 26 h 50"/>
                <a:gd name="T14" fmla="*/ 7 w 35"/>
                <a:gd name="T15" fmla="*/ 26 h 50"/>
                <a:gd name="T16" fmla="*/ 7 w 35"/>
                <a:gd name="T17" fmla="*/ 44 h 50"/>
                <a:gd name="T18" fmla="*/ 35 w 35"/>
                <a:gd name="T19" fmla="*/ 44 h 50"/>
                <a:gd name="T20" fmla="*/ 35 w 35"/>
                <a:gd name="T21" fmla="*/ 50 h 50"/>
                <a:gd name="T22" fmla="*/ 0 w 35"/>
                <a:gd name="T23" fmla="*/ 50 h 50"/>
                <a:gd name="T24" fmla="*/ 0 w 35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50">
                  <a:moveTo>
                    <a:pt x="0" y="0"/>
                  </a:moveTo>
                  <a:lnTo>
                    <a:pt x="35" y="0"/>
                  </a:lnTo>
                  <a:lnTo>
                    <a:pt x="35" y="5"/>
                  </a:lnTo>
                  <a:lnTo>
                    <a:pt x="7" y="5"/>
                  </a:lnTo>
                  <a:lnTo>
                    <a:pt x="7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7" y="26"/>
                  </a:lnTo>
                  <a:lnTo>
                    <a:pt x="7" y="44"/>
                  </a:lnTo>
                  <a:lnTo>
                    <a:pt x="35" y="44"/>
                  </a:lnTo>
                  <a:lnTo>
                    <a:pt x="35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2" name="Freeform 78"/>
            <p:cNvSpPr>
              <a:spLocks/>
            </p:cNvSpPr>
            <p:nvPr userDrawn="1"/>
          </p:nvSpPr>
          <p:spPr bwMode="auto">
            <a:xfrm>
              <a:off x="1411" y="991"/>
              <a:ext cx="40" cy="52"/>
            </a:xfrm>
            <a:custGeom>
              <a:avLst/>
              <a:gdLst>
                <a:gd name="T0" fmla="*/ 22 w 27"/>
                <a:gd name="T1" fmla="*/ 11 h 35"/>
                <a:gd name="T2" fmla="*/ 13 w 27"/>
                <a:gd name="T3" fmla="*/ 4 h 35"/>
                <a:gd name="T4" fmla="*/ 6 w 27"/>
                <a:gd name="T5" fmla="*/ 10 h 35"/>
                <a:gd name="T6" fmla="*/ 16 w 27"/>
                <a:gd name="T7" fmla="*/ 16 h 35"/>
                <a:gd name="T8" fmla="*/ 27 w 27"/>
                <a:gd name="T9" fmla="*/ 25 h 35"/>
                <a:gd name="T10" fmla="*/ 14 w 27"/>
                <a:gd name="T11" fmla="*/ 35 h 35"/>
                <a:gd name="T12" fmla="*/ 0 w 27"/>
                <a:gd name="T13" fmla="*/ 23 h 35"/>
                <a:gd name="T14" fmla="*/ 4 w 27"/>
                <a:gd name="T15" fmla="*/ 23 h 35"/>
                <a:gd name="T16" fmla="*/ 14 w 27"/>
                <a:gd name="T17" fmla="*/ 32 h 35"/>
                <a:gd name="T18" fmla="*/ 23 w 27"/>
                <a:gd name="T19" fmla="*/ 25 h 35"/>
                <a:gd name="T20" fmla="*/ 12 w 27"/>
                <a:gd name="T21" fmla="*/ 19 h 35"/>
                <a:gd name="T22" fmla="*/ 1 w 27"/>
                <a:gd name="T23" fmla="*/ 10 h 35"/>
                <a:gd name="T24" fmla="*/ 13 w 27"/>
                <a:gd name="T25" fmla="*/ 0 h 35"/>
                <a:gd name="T26" fmla="*/ 26 w 27"/>
                <a:gd name="T27" fmla="*/ 11 h 35"/>
                <a:gd name="T28" fmla="*/ 22 w 27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5">
                  <a:moveTo>
                    <a:pt x="22" y="11"/>
                  </a:moveTo>
                  <a:cubicBezTo>
                    <a:pt x="21" y="6"/>
                    <a:pt x="18" y="4"/>
                    <a:pt x="13" y="4"/>
                  </a:cubicBezTo>
                  <a:cubicBezTo>
                    <a:pt x="9" y="4"/>
                    <a:pt x="6" y="5"/>
                    <a:pt x="6" y="10"/>
                  </a:cubicBezTo>
                  <a:cubicBezTo>
                    <a:pt x="6" y="14"/>
                    <a:pt x="11" y="14"/>
                    <a:pt x="16" y="16"/>
                  </a:cubicBezTo>
                  <a:cubicBezTo>
                    <a:pt x="22" y="17"/>
                    <a:pt x="27" y="19"/>
                    <a:pt x="27" y="25"/>
                  </a:cubicBezTo>
                  <a:cubicBezTo>
                    <a:pt x="27" y="32"/>
                    <a:pt x="20" y="35"/>
                    <a:pt x="14" y="35"/>
                  </a:cubicBezTo>
                  <a:cubicBezTo>
                    <a:pt x="6" y="35"/>
                    <a:pt x="0" y="3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9"/>
                    <a:pt x="9" y="32"/>
                    <a:pt x="14" y="32"/>
                  </a:cubicBezTo>
                  <a:cubicBezTo>
                    <a:pt x="18" y="32"/>
                    <a:pt x="23" y="30"/>
                    <a:pt x="23" y="25"/>
                  </a:cubicBezTo>
                  <a:cubicBezTo>
                    <a:pt x="23" y="21"/>
                    <a:pt x="17" y="20"/>
                    <a:pt x="12" y="19"/>
                  </a:cubicBezTo>
                  <a:cubicBezTo>
                    <a:pt x="7" y="18"/>
                    <a:pt x="1" y="16"/>
                    <a:pt x="1" y="10"/>
                  </a:cubicBezTo>
                  <a:cubicBezTo>
                    <a:pt x="1" y="3"/>
                    <a:pt x="7" y="0"/>
                    <a:pt x="13" y="0"/>
                  </a:cubicBezTo>
                  <a:cubicBezTo>
                    <a:pt x="20" y="0"/>
                    <a:pt x="26" y="3"/>
                    <a:pt x="26" y="11"/>
                  </a:cubicBezTo>
                  <a:lnTo>
                    <a:pt x="22" y="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3" name="Freeform 79"/>
            <p:cNvSpPr>
              <a:spLocks/>
            </p:cNvSpPr>
            <p:nvPr userDrawn="1"/>
          </p:nvSpPr>
          <p:spPr bwMode="auto">
            <a:xfrm>
              <a:off x="1484" y="993"/>
              <a:ext cx="32" cy="50"/>
            </a:xfrm>
            <a:custGeom>
              <a:avLst/>
              <a:gdLst>
                <a:gd name="T0" fmla="*/ 0 w 32"/>
                <a:gd name="T1" fmla="*/ 0 h 50"/>
                <a:gd name="T2" fmla="*/ 5 w 32"/>
                <a:gd name="T3" fmla="*/ 0 h 50"/>
                <a:gd name="T4" fmla="*/ 5 w 32"/>
                <a:gd name="T5" fmla="*/ 44 h 50"/>
                <a:gd name="T6" fmla="*/ 32 w 32"/>
                <a:gd name="T7" fmla="*/ 44 h 50"/>
                <a:gd name="T8" fmla="*/ 32 w 32"/>
                <a:gd name="T9" fmla="*/ 50 h 50"/>
                <a:gd name="T10" fmla="*/ 0 w 32"/>
                <a:gd name="T11" fmla="*/ 50 h 50"/>
                <a:gd name="T12" fmla="*/ 0 w 32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0">
                  <a:moveTo>
                    <a:pt x="0" y="0"/>
                  </a:moveTo>
                  <a:lnTo>
                    <a:pt x="5" y="0"/>
                  </a:lnTo>
                  <a:lnTo>
                    <a:pt x="5" y="44"/>
                  </a:lnTo>
                  <a:lnTo>
                    <a:pt x="32" y="44"/>
                  </a:lnTo>
                  <a:lnTo>
                    <a:pt x="32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4" name="Freeform 80"/>
            <p:cNvSpPr>
              <a:spLocks/>
            </p:cNvSpPr>
            <p:nvPr userDrawn="1"/>
          </p:nvSpPr>
          <p:spPr bwMode="auto">
            <a:xfrm>
              <a:off x="1513" y="993"/>
              <a:ext cx="40" cy="50"/>
            </a:xfrm>
            <a:custGeom>
              <a:avLst/>
              <a:gdLst>
                <a:gd name="T0" fmla="*/ 17 w 40"/>
                <a:gd name="T1" fmla="*/ 5 h 50"/>
                <a:gd name="T2" fmla="*/ 0 w 40"/>
                <a:gd name="T3" fmla="*/ 5 h 50"/>
                <a:gd name="T4" fmla="*/ 0 w 40"/>
                <a:gd name="T5" fmla="*/ 0 h 50"/>
                <a:gd name="T6" fmla="*/ 40 w 40"/>
                <a:gd name="T7" fmla="*/ 0 h 50"/>
                <a:gd name="T8" fmla="*/ 40 w 40"/>
                <a:gd name="T9" fmla="*/ 5 h 50"/>
                <a:gd name="T10" fmla="*/ 24 w 40"/>
                <a:gd name="T11" fmla="*/ 5 h 50"/>
                <a:gd name="T12" fmla="*/ 24 w 40"/>
                <a:gd name="T13" fmla="*/ 50 h 50"/>
                <a:gd name="T14" fmla="*/ 17 w 40"/>
                <a:gd name="T15" fmla="*/ 50 h 50"/>
                <a:gd name="T16" fmla="*/ 17 w 40"/>
                <a:gd name="T17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50">
                  <a:moveTo>
                    <a:pt x="17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5"/>
                  </a:lnTo>
                  <a:lnTo>
                    <a:pt x="24" y="5"/>
                  </a:lnTo>
                  <a:lnTo>
                    <a:pt x="24" y="50"/>
                  </a:lnTo>
                  <a:lnTo>
                    <a:pt x="17" y="5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5" name="Freeform 81"/>
            <p:cNvSpPr>
              <a:spLocks noEditPoints="1"/>
            </p:cNvSpPr>
            <p:nvPr userDrawn="1"/>
          </p:nvSpPr>
          <p:spPr bwMode="auto">
            <a:xfrm>
              <a:off x="1561" y="993"/>
              <a:ext cx="41" cy="50"/>
            </a:xfrm>
            <a:custGeom>
              <a:avLst/>
              <a:gdLst>
                <a:gd name="T0" fmla="*/ 0 w 28"/>
                <a:gd name="T1" fmla="*/ 0 h 34"/>
                <a:gd name="T2" fmla="*/ 12 w 28"/>
                <a:gd name="T3" fmla="*/ 0 h 34"/>
                <a:gd name="T4" fmla="*/ 28 w 28"/>
                <a:gd name="T5" fmla="*/ 16 h 34"/>
                <a:gd name="T6" fmla="*/ 12 w 28"/>
                <a:gd name="T7" fmla="*/ 34 h 34"/>
                <a:gd name="T8" fmla="*/ 0 w 28"/>
                <a:gd name="T9" fmla="*/ 34 h 34"/>
                <a:gd name="T10" fmla="*/ 0 w 28"/>
                <a:gd name="T11" fmla="*/ 0 h 34"/>
                <a:gd name="T12" fmla="*/ 5 w 28"/>
                <a:gd name="T13" fmla="*/ 30 h 34"/>
                <a:gd name="T14" fmla="*/ 12 w 28"/>
                <a:gd name="T15" fmla="*/ 30 h 34"/>
                <a:gd name="T16" fmla="*/ 24 w 28"/>
                <a:gd name="T17" fmla="*/ 16 h 34"/>
                <a:gd name="T18" fmla="*/ 12 w 28"/>
                <a:gd name="T19" fmla="*/ 4 h 34"/>
                <a:gd name="T20" fmla="*/ 5 w 28"/>
                <a:gd name="T21" fmla="*/ 4 h 34"/>
                <a:gd name="T22" fmla="*/ 5 w 28"/>
                <a:gd name="T23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3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2" y="0"/>
                    <a:pt x="28" y="5"/>
                    <a:pt x="28" y="16"/>
                  </a:cubicBezTo>
                  <a:cubicBezTo>
                    <a:pt x="28" y="27"/>
                    <a:pt x="23" y="34"/>
                    <a:pt x="12" y="34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0" y="0"/>
                  </a:lnTo>
                  <a:close/>
                  <a:moveTo>
                    <a:pt x="5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24" y="29"/>
                    <a:pt x="24" y="16"/>
                  </a:cubicBezTo>
                  <a:cubicBezTo>
                    <a:pt x="24" y="8"/>
                    <a:pt x="21" y="4"/>
                    <a:pt x="12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  <p:sp>
          <p:nvSpPr>
            <p:cNvPr id="87" name="Freeform 83"/>
            <p:cNvSpPr>
              <a:spLocks noEditPoints="1"/>
            </p:cNvSpPr>
            <p:nvPr userDrawn="1"/>
          </p:nvSpPr>
          <p:spPr bwMode="auto">
            <a:xfrm>
              <a:off x="1589" y="803"/>
              <a:ext cx="25" cy="25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8 h 17"/>
                <a:gd name="T4" fmla="*/ 8 w 17"/>
                <a:gd name="T5" fmla="*/ 17 h 17"/>
                <a:gd name="T6" fmla="*/ 0 w 17"/>
                <a:gd name="T7" fmla="*/ 8 h 17"/>
                <a:gd name="T8" fmla="*/ 8 w 17"/>
                <a:gd name="T9" fmla="*/ 0 h 17"/>
                <a:gd name="T10" fmla="*/ 8 w 17"/>
                <a:gd name="T11" fmla="*/ 16 h 17"/>
                <a:gd name="T12" fmla="*/ 15 w 17"/>
                <a:gd name="T13" fmla="*/ 8 h 17"/>
                <a:gd name="T14" fmla="*/ 8 w 17"/>
                <a:gd name="T15" fmla="*/ 1 h 17"/>
                <a:gd name="T16" fmla="*/ 1 w 17"/>
                <a:gd name="T17" fmla="*/ 8 h 17"/>
                <a:gd name="T18" fmla="*/ 8 w 17"/>
                <a:gd name="T19" fmla="*/ 16 h 17"/>
                <a:gd name="T20" fmla="*/ 5 w 17"/>
                <a:gd name="T21" fmla="*/ 3 h 17"/>
                <a:gd name="T22" fmla="*/ 9 w 17"/>
                <a:gd name="T23" fmla="*/ 3 h 17"/>
                <a:gd name="T24" fmla="*/ 12 w 17"/>
                <a:gd name="T25" fmla="*/ 6 h 17"/>
                <a:gd name="T26" fmla="*/ 10 w 17"/>
                <a:gd name="T27" fmla="*/ 9 h 17"/>
                <a:gd name="T28" fmla="*/ 13 w 17"/>
                <a:gd name="T29" fmla="*/ 13 h 17"/>
                <a:gd name="T30" fmla="*/ 11 w 17"/>
                <a:gd name="T31" fmla="*/ 13 h 17"/>
                <a:gd name="T32" fmla="*/ 8 w 17"/>
                <a:gd name="T33" fmla="*/ 9 h 17"/>
                <a:gd name="T34" fmla="*/ 7 w 17"/>
                <a:gd name="T35" fmla="*/ 9 h 17"/>
                <a:gd name="T36" fmla="*/ 7 w 17"/>
                <a:gd name="T37" fmla="*/ 13 h 17"/>
                <a:gd name="T38" fmla="*/ 5 w 17"/>
                <a:gd name="T39" fmla="*/ 13 h 17"/>
                <a:gd name="T40" fmla="*/ 5 w 17"/>
                <a:gd name="T41" fmla="*/ 3 h 17"/>
                <a:gd name="T42" fmla="*/ 7 w 17"/>
                <a:gd name="T43" fmla="*/ 8 h 17"/>
                <a:gd name="T44" fmla="*/ 8 w 17"/>
                <a:gd name="T45" fmla="*/ 8 h 17"/>
                <a:gd name="T46" fmla="*/ 11 w 17"/>
                <a:gd name="T47" fmla="*/ 6 h 17"/>
                <a:gd name="T48" fmla="*/ 9 w 17"/>
                <a:gd name="T49" fmla="*/ 4 h 17"/>
                <a:gd name="T50" fmla="*/ 7 w 17"/>
                <a:gd name="T51" fmla="*/ 4 h 17"/>
                <a:gd name="T52" fmla="*/ 7 w 17"/>
                <a:gd name="T5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17">
                  <a:moveTo>
                    <a:pt x="8" y="0"/>
                  </a:move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8" y="16"/>
                  </a:moveTo>
                  <a:cubicBezTo>
                    <a:pt x="12" y="16"/>
                    <a:pt x="15" y="12"/>
                    <a:pt x="15" y="8"/>
                  </a:cubicBezTo>
                  <a:cubicBezTo>
                    <a:pt x="15" y="4"/>
                    <a:pt x="12" y="1"/>
                    <a:pt x="8" y="1"/>
                  </a:cubicBezTo>
                  <a:cubicBezTo>
                    <a:pt x="4" y="1"/>
                    <a:pt x="1" y="4"/>
                    <a:pt x="1" y="8"/>
                  </a:cubicBezTo>
                  <a:cubicBezTo>
                    <a:pt x="1" y="12"/>
                    <a:pt x="4" y="16"/>
                    <a:pt x="8" y="16"/>
                  </a:cubicBezTo>
                  <a:close/>
                  <a:moveTo>
                    <a:pt x="5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1" y="3"/>
                    <a:pt x="12" y="4"/>
                    <a:pt x="12" y="6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5" y="13"/>
                    <a:pt x="5" y="13"/>
                    <a:pt x="5" y="13"/>
                  </a:cubicBezTo>
                  <a:lnTo>
                    <a:pt x="5" y="3"/>
                  </a:lnTo>
                  <a:close/>
                  <a:moveTo>
                    <a:pt x="7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11" y="8"/>
                    <a:pt x="11" y="6"/>
                  </a:cubicBezTo>
                  <a:cubicBezTo>
                    <a:pt x="11" y="5"/>
                    <a:pt x="10" y="4"/>
                    <a:pt x="9" y="4"/>
                  </a:cubicBezTo>
                  <a:cubicBezTo>
                    <a:pt x="7" y="4"/>
                    <a:pt x="7" y="4"/>
                    <a:pt x="7" y="4"/>
                  </a:cubicBez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72183E"/>
                </a:buClr>
              </a:pPr>
              <a:endParaRPr lang="en-US" dirty="0">
                <a:solidFill>
                  <a:srgbClr val="4D4D4F"/>
                </a:solidFill>
              </a:endParaRPr>
            </a:p>
          </p:txBody>
        </p:sp>
      </p:grpSp>
      <p:sp>
        <p:nvSpPr>
          <p:cNvPr id="89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/>
                </a:solidFill>
              </a:rPr>
              <a:t>©2017 Check Point Software Technologies Ltd. </a:t>
            </a:r>
          </a:p>
        </p:txBody>
      </p:sp>
      <p:sp>
        <p:nvSpPr>
          <p:cNvPr id="93" name="Date" hidden="1"/>
          <p:cNvSpPr>
            <a:spLocks noGrp="1"/>
          </p:cNvSpPr>
          <p:nvPr userDrawn="1">
            <p:ph type="dt" sz="half" idx="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6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365" y="3836247"/>
            <a:ext cx="4354876" cy="519446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</p:txBody>
      </p:sp>
      <p:sp>
        <p:nvSpPr>
          <p:cNvPr id="15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648" y="2422249"/>
            <a:ext cx="4354876" cy="726636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  <a:lvl2pPr marL="406319" indent="0">
              <a:buNone/>
              <a:defRPr/>
            </a:lvl2pPr>
            <a:lvl3pPr marL="569792" indent="0">
              <a:buNone/>
              <a:defRPr/>
            </a:lvl3pPr>
            <a:lvl4pPr marL="688833" indent="0">
              <a:buNone/>
              <a:defRPr/>
            </a:lvl4pPr>
            <a:lvl5pPr marL="801521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7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8648" y="1618839"/>
            <a:ext cx="4354876" cy="80341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buClrTx/>
              <a:buSzTx/>
            </a:pPr>
            <a:r>
              <a:rPr lang="en-US" kern="0" dirty="0"/>
              <a:t>PRESENTATION TITLE</a:t>
            </a:r>
          </a:p>
        </p:txBody>
      </p:sp>
      <p:sp>
        <p:nvSpPr>
          <p:cNvPr id="91" name="Footer_security classification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US">
                <a:solidFill>
                  <a:srgbClr val="FFFFFF"/>
                </a:solidFill>
              </a:rPr>
              <a:t> [Internal Use] for Check Point employees​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33385"/>
      </p:ext>
    </p:extLst>
  </p:cSld>
  <p:clrMapOvr>
    <a:masterClrMapping/>
  </p:clrMapOvr>
  <p:transition>
    <p:fade/>
  </p:transition>
  <p:hf sldNum="0" hd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Bullets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6" y="345414"/>
            <a:ext cx="739493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Bullet text_left"/>
          <p:cNvSpPr>
            <a:spLocks noGrp="1"/>
          </p:cNvSpPr>
          <p:nvPr>
            <p:ph sz="half" idx="2"/>
          </p:nvPr>
        </p:nvSpPr>
        <p:spPr>
          <a:xfrm>
            <a:off x="437996" y="1144191"/>
            <a:ext cx="3841480" cy="3400035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tx1"/>
                </a:solidFill>
              </a:defRPr>
            </a:lvl2pPr>
            <a:lvl3pPr marL="528136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tx1"/>
                </a:solidFill>
              </a:defRPr>
            </a:lvl3pPr>
            <a:lvl4pPr marL="679033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Bullet text_left"/>
          <p:cNvSpPr>
            <a:spLocks noGrp="1"/>
          </p:cNvSpPr>
          <p:nvPr>
            <p:ph sz="half" idx="12"/>
          </p:nvPr>
        </p:nvSpPr>
        <p:spPr>
          <a:xfrm>
            <a:off x="4876880" y="1144191"/>
            <a:ext cx="3841480" cy="3400035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tx1"/>
                </a:solidFill>
              </a:defRPr>
            </a:lvl2pPr>
            <a:lvl3pPr marL="528136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tx1"/>
                </a:solidFill>
              </a:defRPr>
            </a:lvl3pPr>
            <a:lvl4pPr marL="679033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tx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644474"/>
      </p:ext>
    </p:extLst>
  </p:cSld>
  <p:clrMapOvr>
    <a:masterClrMapping/>
  </p:clrMapOvr>
  <p:transition>
    <p:fade/>
  </p:transition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,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 bwMode="auto">
          <a:xfrm>
            <a:off x="0" y="4906010"/>
            <a:ext cx="9144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382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-45719"/>
            <a:ext cx="9144000" cy="4943721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0" y="4903470"/>
            <a:ext cx="91440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382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5385" y="144689"/>
            <a:ext cx="932016" cy="58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1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B6E151C9-0341-4497-9A69-241C52817CB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4391"/>
      </p:ext>
    </p:extLst>
  </p:cSld>
  <p:clrMapOvr>
    <a:masterClrMapping/>
  </p:clrMapOvr>
  <p:transition>
    <p:fade/>
  </p:transition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 userDrawn="1"/>
        </p:nvGrpSpPr>
        <p:grpSpPr>
          <a:xfrm>
            <a:off x="0" y="27"/>
            <a:ext cx="9144000" cy="5143447"/>
            <a:chOff x="-1" y="35"/>
            <a:chExt cx="12188825" cy="6857929"/>
          </a:xfrm>
        </p:grpSpPr>
        <p:pic>
          <p:nvPicPr>
            <p:cNvPr id="86" name="Picture 8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5"/>
              <a:ext cx="12188825" cy="6857929"/>
            </a:xfrm>
            <a:prstGeom prst="rect">
              <a:avLst/>
            </a:prstGeom>
          </p:spPr>
        </p:pic>
        <p:grpSp>
          <p:nvGrpSpPr>
            <p:cNvPr id="2" name="Group 4"/>
            <p:cNvGrpSpPr>
              <a:grpSpLocks noChangeAspect="1"/>
            </p:cNvGrpSpPr>
            <p:nvPr userDrawn="1"/>
          </p:nvGrpSpPr>
          <p:grpSpPr bwMode="auto">
            <a:xfrm>
              <a:off x="600692" y="223091"/>
              <a:ext cx="1644584" cy="1026974"/>
              <a:chOff x="464" y="323"/>
              <a:chExt cx="1153" cy="720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65" y="323"/>
                <a:ext cx="115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" name="Rectangle 5"/>
              <p:cNvSpPr>
                <a:spLocks noChangeArrowheads="1"/>
              </p:cNvSpPr>
              <p:nvPr userDrawn="1"/>
            </p:nvSpPr>
            <p:spPr bwMode="auto">
              <a:xfrm>
                <a:off x="819" y="324"/>
                <a:ext cx="442" cy="389"/>
              </a:xfrm>
              <a:prstGeom prst="rect">
                <a:avLst/>
              </a:prstGeom>
              <a:solidFill>
                <a:srgbClr val="F48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" name="Freeform 6"/>
              <p:cNvSpPr>
                <a:spLocks/>
              </p:cNvSpPr>
              <p:nvPr userDrawn="1"/>
            </p:nvSpPr>
            <p:spPr bwMode="auto">
              <a:xfrm>
                <a:off x="904" y="344"/>
                <a:ext cx="292" cy="225"/>
              </a:xfrm>
              <a:custGeom>
                <a:avLst/>
                <a:gdLst>
                  <a:gd name="T0" fmla="*/ 136 w 197"/>
                  <a:gd name="T1" fmla="*/ 148 h 152"/>
                  <a:gd name="T2" fmla="*/ 112 w 197"/>
                  <a:gd name="T3" fmla="*/ 151 h 152"/>
                  <a:gd name="T4" fmla="*/ 95 w 197"/>
                  <a:gd name="T5" fmla="*/ 152 h 152"/>
                  <a:gd name="T6" fmla="*/ 79 w 197"/>
                  <a:gd name="T7" fmla="*/ 152 h 152"/>
                  <a:gd name="T8" fmla="*/ 62 w 197"/>
                  <a:gd name="T9" fmla="*/ 151 h 152"/>
                  <a:gd name="T10" fmla="*/ 44 w 197"/>
                  <a:gd name="T11" fmla="*/ 148 h 152"/>
                  <a:gd name="T12" fmla="*/ 28 w 197"/>
                  <a:gd name="T13" fmla="*/ 145 h 152"/>
                  <a:gd name="T14" fmla="*/ 16 w 197"/>
                  <a:gd name="T15" fmla="*/ 143 h 152"/>
                  <a:gd name="T16" fmla="*/ 14 w 197"/>
                  <a:gd name="T17" fmla="*/ 140 h 152"/>
                  <a:gd name="T18" fmla="*/ 9 w 197"/>
                  <a:gd name="T19" fmla="*/ 124 h 152"/>
                  <a:gd name="T20" fmla="*/ 4 w 197"/>
                  <a:gd name="T21" fmla="*/ 102 h 152"/>
                  <a:gd name="T22" fmla="*/ 2 w 197"/>
                  <a:gd name="T23" fmla="*/ 94 h 152"/>
                  <a:gd name="T24" fmla="*/ 1 w 197"/>
                  <a:gd name="T25" fmla="*/ 80 h 152"/>
                  <a:gd name="T26" fmla="*/ 0 w 197"/>
                  <a:gd name="T27" fmla="*/ 55 h 152"/>
                  <a:gd name="T28" fmla="*/ 3 w 197"/>
                  <a:gd name="T29" fmla="*/ 40 h 152"/>
                  <a:gd name="T30" fmla="*/ 9 w 197"/>
                  <a:gd name="T31" fmla="*/ 24 h 152"/>
                  <a:gd name="T32" fmla="*/ 15 w 197"/>
                  <a:gd name="T33" fmla="*/ 12 h 152"/>
                  <a:gd name="T34" fmla="*/ 21 w 197"/>
                  <a:gd name="T35" fmla="*/ 4 h 152"/>
                  <a:gd name="T36" fmla="*/ 23 w 197"/>
                  <a:gd name="T37" fmla="*/ 3 h 152"/>
                  <a:gd name="T38" fmla="*/ 33 w 197"/>
                  <a:gd name="T39" fmla="*/ 1 h 152"/>
                  <a:gd name="T40" fmla="*/ 36 w 197"/>
                  <a:gd name="T41" fmla="*/ 1 h 152"/>
                  <a:gd name="T42" fmla="*/ 52 w 197"/>
                  <a:gd name="T43" fmla="*/ 1 h 152"/>
                  <a:gd name="T44" fmla="*/ 68 w 197"/>
                  <a:gd name="T45" fmla="*/ 2 h 152"/>
                  <a:gd name="T46" fmla="*/ 85 w 197"/>
                  <a:gd name="T47" fmla="*/ 2 h 152"/>
                  <a:gd name="T48" fmla="*/ 102 w 197"/>
                  <a:gd name="T49" fmla="*/ 2 h 152"/>
                  <a:gd name="T50" fmla="*/ 117 w 197"/>
                  <a:gd name="T51" fmla="*/ 3 h 152"/>
                  <a:gd name="T52" fmla="*/ 133 w 197"/>
                  <a:gd name="T53" fmla="*/ 2 h 152"/>
                  <a:gd name="T54" fmla="*/ 148 w 197"/>
                  <a:gd name="T55" fmla="*/ 2 h 152"/>
                  <a:gd name="T56" fmla="*/ 162 w 197"/>
                  <a:gd name="T57" fmla="*/ 1 h 152"/>
                  <a:gd name="T58" fmla="*/ 175 w 197"/>
                  <a:gd name="T59" fmla="*/ 0 h 152"/>
                  <a:gd name="T60" fmla="*/ 177 w 197"/>
                  <a:gd name="T61" fmla="*/ 1 h 152"/>
                  <a:gd name="T62" fmla="*/ 184 w 197"/>
                  <a:gd name="T63" fmla="*/ 5 h 152"/>
                  <a:gd name="T64" fmla="*/ 184 w 197"/>
                  <a:gd name="T65" fmla="*/ 28 h 152"/>
                  <a:gd name="T66" fmla="*/ 187 w 197"/>
                  <a:gd name="T67" fmla="*/ 45 h 152"/>
                  <a:gd name="T68" fmla="*/ 188 w 197"/>
                  <a:gd name="T69" fmla="*/ 60 h 152"/>
                  <a:gd name="T70" fmla="*/ 192 w 197"/>
                  <a:gd name="T71" fmla="*/ 78 h 152"/>
                  <a:gd name="T72" fmla="*/ 194 w 197"/>
                  <a:gd name="T73" fmla="*/ 88 h 152"/>
                  <a:gd name="T74" fmla="*/ 196 w 197"/>
                  <a:gd name="T75" fmla="*/ 105 h 152"/>
                  <a:gd name="T76" fmla="*/ 195 w 197"/>
                  <a:gd name="T77" fmla="*/ 128 h 152"/>
                  <a:gd name="T78" fmla="*/ 190 w 197"/>
                  <a:gd name="T79" fmla="*/ 139 h 152"/>
                  <a:gd name="T80" fmla="*/ 176 w 197"/>
                  <a:gd name="T81" fmla="*/ 142 h 152"/>
                  <a:gd name="T82" fmla="*/ 166 w 197"/>
                  <a:gd name="T83" fmla="*/ 143 h 152"/>
                  <a:gd name="T84" fmla="*/ 147 w 197"/>
                  <a:gd name="T85" fmla="*/ 145 h 152"/>
                  <a:gd name="T86" fmla="*/ 138 w 197"/>
                  <a:gd name="T87" fmla="*/ 147 h 152"/>
                  <a:gd name="T88" fmla="*/ 136 w 197"/>
                  <a:gd name="T8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7" h="152">
                    <a:moveTo>
                      <a:pt x="136" y="148"/>
                    </a:moveTo>
                    <a:cubicBezTo>
                      <a:pt x="130" y="149"/>
                      <a:pt x="118" y="150"/>
                      <a:pt x="112" y="151"/>
                    </a:cubicBezTo>
                    <a:cubicBezTo>
                      <a:pt x="107" y="151"/>
                      <a:pt x="101" y="152"/>
                      <a:pt x="95" y="152"/>
                    </a:cubicBezTo>
                    <a:cubicBezTo>
                      <a:pt x="90" y="152"/>
                      <a:pt x="84" y="152"/>
                      <a:pt x="79" y="152"/>
                    </a:cubicBezTo>
                    <a:cubicBezTo>
                      <a:pt x="73" y="152"/>
                      <a:pt x="67" y="152"/>
                      <a:pt x="62" y="151"/>
                    </a:cubicBezTo>
                    <a:cubicBezTo>
                      <a:pt x="50" y="150"/>
                      <a:pt x="48" y="148"/>
                      <a:pt x="44" y="148"/>
                    </a:cubicBezTo>
                    <a:cubicBezTo>
                      <a:pt x="38" y="147"/>
                      <a:pt x="33" y="146"/>
                      <a:pt x="28" y="145"/>
                    </a:cubicBezTo>
                    <a:cubicBezTo>
                      <a:pt x="23" y="144"/>
                      <a:pt x="19" y="143"/>
                      <a:pt x="16" y="143"/>
                    </a:cubicBezTo>
                    <a:cubicBezTo>
                      <a:pt x="16" y="142"/>
                      <a:pt x="15" y="140"/>
                      <a:pt x="14" y="140"/>
                    </a:cubicBezTo>
                    <a:cubicBezTo>
                      <a:pt x="12" y="133"/>
                      <a:pt x="12" y="134"/>
                      <a:pt x="9" y="124"/>
                    </a:cubicBezTo>
                    <a:cubicBezTo>
                      <a:pt x="7" y="119"/>
                      <a:pt x="5" y="109"/>
                      <a:pt x="4" y="102"/>
                    </a:cubicBezTo>
                    <a:cubicBezTo>
                      <a:pt x="3" y="97"/>
                      <a:pt x="2" y="95"/>
                      <a:pt x="2" y="94"/>
                    </a:cubicBezTo>
                    <a:cubicBezTo>
                      <a:pt x="0" y="89"/>
                      <a:pt x="1" y="86"/>
                      <a:pt x="1" y="80"/>
                    </a:cubicBezTo>
                    <a:cubicBezTo>
                      <a:pt x="0" y="75"/>
                      <a:pt x="0" y="61"/>
                      <a:pt x="0" y="55"/>
                    </a:cubicBezTo>
                    <a:cubicBezTo>
                      <a:pt x="1" y="46"/>
                      <a:pt x="1" y="45"/>
                      <a:pt x="3" y="40"/>
                    </a:cubicBezTo>
                    <a:cubicBezTo>
                      <a:pt x="4" y="34"/>
                      <a:pt x="7" y="29"/>
                      <a:pt x="9" y="24"/>
                    </a:cubicBezTo>
                    <a:cubicBezTo>
                      <a:pt x="11" y="20"/>
                      <a:pt x="12" y="16"/>
                      <a:pt x="15" y="12"/>
                    </a:cubicBezTo>
                    <a:cubicBezTo>
                      <a:pt x="18" y="7"/>
                      <a:pt x="19" y="5"/>
                      <a:pt x="21" y="4"/>
                    </a:cubicBezTo>
                    <a:cubicBezTo>
                      <a:pt x="21" y="3"/>
                      <a:pt x="22" y="3"/>
                      <a:pt x="23" y="3"/>
                    </a:cubicBezTo>
                    <a:cubicBezTo>
                      <a:pt x="27" y="2"/>
                      <a:pt x="31" y="1"/>
                      <a:pt x="33" y="1"/>
                    </a:cubicBezTo>
                    <a:cubicBezTo>
                      <a:pt x="33" y="1"/>
                      <a:pt x="36" y="1"/>
                      <a:pt x="36" y="1"/>
                    </a:cubicBezTo>
                    <a:cubicBezTo>
                      <a:pt x="37" y="1"/>
                      <a:pt x="43" y="1"/>
                      <a:pt x="52" y="1"/>
                    </a:cubicBezTo>
                    <a:cubicBezTo>
                      <a:pt x="57" y="1"/>
                      <a:pt x="62" y="2"/>
                      <a:pt x="68" y="2"/>
                    </a:cubicBezTo>
                    <a:cubicBezTo>
                      <a:pt x="74" y="2"/>
                      <a:pt x="79" y="2"/>
                      <a:pt x="85" y="2"/>
                    </a:cubicBezTo>
                    <a:cubicBezTo>
                      <a:pt x="91" y="2"/>
                      <a:pt x="96" y="2"/>
                      <a:pt x="102" y="2"/>
                    </a:cubicBezTo>
                    <a:cubicBezTo>
                      <a:pt x="107" y="2"/>
                      <a:pt x="112" y="3"/>
                      <a:pt x="117" y="3"/>
                    </a:cubicBezTo>
                    <a:cubicBezTo>
                      <a:pt x="123" y="3"/>
                      <a:pt x="128" y="2"/>
                      <a:pt x="133" y="2"/>
                    </a:cubicBezTo>
                    <a:cubicBezTo>
                      <a:pt x="138" y="2"/>
                      <a:pt x="143" y="2"/>
                      <a:pt x="148" y="2"/>
                    </a:cubicBezTo>
                    <a:cubicBezTo>
                      <a:pt x="154" y="2"/>
                      <a:pt x="160" y="2"/>
                      <a:pt x="162" y="1"/>
                    </a:cubicBezTo>
                    <a:cubicBezTo>
                      <a:pt x="168" y="0"/>
                      <a:pt x="172" y="0"/>
                      <a:pt x="175" y="0"/>
                    </a:cubicBezTo>
                    <a:cubicBezTo>
                      <a:pt x="176" y="0"/>
                      <a:pt x="176" y="0"/>
                      <a:pt x="177" y="1"/>
                    </a:cubicBezTo>
                    <a:cubicBezTo>
                      <a:pt x="180" y="2"/>
                      <a:pt x="184" y="5"/>
                      <a:pt x="184" y="5"/>
                    </a:cubicBezTo>
                    <a:cubicBezTo>
                      <a:pt x="184" y="7"/>
                      <a:pt x="183" y="20"/>
                      <a:pt x="184" y="28"/>
                    </a:cubicBezTo>
                    <a:cubicBezTo>
                      <a:pt x="185" y="33"/>
                      <a:pt x="186" y="39"/>
                      <a:pt x="187" y="45"/>
                    </a:cubicBezTo>
                    <a:cubicBezTo>
                      <a:pt x="187" y="50"/>
                      <a:pt x="188" y="55"/>
                      <a:pt x="188" y="60"/>
                    </a:cubicBezTo>
                    <a:cubicBezTo>
                      <a:pt x="189" y="66"/>
                      <a:pt x="191" y="73"/>
                      <a:pt x="192" y="78"/>
                    </a:cubicBezTo>
                    <a:cubicBezTo>
                      <a:pt x="193" y="85"/>
                      <a:pt x="193" y="81"/>
                      <a:pt x="194" y="88"/>
                    </a:cubicBezTo>
                    <a:cubicBezTo>
                      <a:pt x="196" y="96"/>
                      <a:pt x="195" y="95"/>
                      <a:pt x="196" y="105"/>
                    </a:cubicBezTo>
                    <a:cubicBezTo>
                      <a:pt x="197" y="111"/>
                      <a:pt x="196" y="122"/>
                      <a:pt x="195" y="128"/>
                    </a:cubicBezTo>
                    <a:cubicBezTo>
                      <a:pt x="194" y="134"/>
                      <a:pt x="191" y="138"/>
                      <a:pt x="190" y="139"/>
                    </a:cubicBezTo>
                    <a:cubicBezTo>
                      <a:pt x="186" y="141"/>
                      <a:pt x="173" y="142"/>
                      <a:pt x="176" y="142"/>
                    </a:cubicBezTo>
                    <a:cubicBezTo>
                      <a:pt x="169" y="143"/>
                      <a:pt x="170" y="142"/>
                      <a:pt x="166" y="143"/>
                    </a:cubicBezTo>
                    <a:cubicBezTo>
                      <a:pt x="156" y="145"/>
                      <a:pt x="154" y="145"/>
                      <a:pt x="147" y="145"/>
                    </a:cubicBezTo>
                    <a:cubicBezTo>
                      <a:pt x="141" y="146"/>
                      <a:pt x="146" y="146"/>
                      <a:pt x="138" y="147"/>
                    </a:cubicBezTo>
                    <a:cubicBezTo>
                      <a:pt x="138" y="147"/>
                      <a:pt x="137" y="148"/>
                      <a:pt x="136" y="148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 userDrawn="1"/>
            </p:nvSpPr>
            <p:spPr bwMode="auto">
              <a:xfrm>
                <a:off x="935" y="356"/>
                <a:ext cx="230" cy="195"/>
              </a:xfrm>
              <a:custGeom>
                <a:avLst/>
                <a:gdLst>
                  <a:gd name="T0" fmla="*/ 11 w 155"/>
                  <a:gd name="T1" fmla="*/ 5 h 132"/>
                  <a:gd name="T2" fmla="*/ 19 w 155"/>
                  <a:gd name="T3" fmla="*/ 0 h 132"/>
                  <a:gd name="T4" fmla="*/ 30 w 155"/>
                  <a:gd name="T5" fmla="*/ 1 h 132"/>
                  <a:gd name="T6" fmla="*/ 37 w 155"/>
                  <a:gd name="T7" fmla="*/ 2 h 132"/>
                  <a:gd name="T8" fmla="*/ 45 w 155"/>
                  <a:gd name="T9" fmla="*/ 3 h 132"/>
                  <a:gd name="T10" fmla="*/ 63 w 155"/>
                  <a:gd name="T11" fmla="*/ 6 h 132"/>
                  <a:gd name="T12" fmla="*/ 74 w 155"/>
                  <a:gd name="T13" fmla="*/ 9 h 132"/>
                  <a:gd name="T14" fmla="*/ 86 w 155"/>
                  <a:gd name="T15" fmla="*/ 10 h 132"/>
                  <a:gd name="T16" fmla="*/ 97 w 155"/>
                  <a:gd name="T17" fmla="*/ 10 h 132"/>
                  <a:gd name="T18" fmla="*/ 109 w 155"/>
                  <a:gd name="T19" fmla="*/ 9 h 132"/>
                  <a:gd name="T20" fmla="*/ 120 w 155"/>
                  <a:gd name="T21" fmla="*/ 8 h 132"/>
                  <a:gd name="T22" fmla="*/ 131 w 155"/>
                  <a:gd name="T23" fmla="*/ 7 h 132"/>
                  <a:gd name="T24" fmla="*/ 142 w 155"/>
                  <a:gd name="T25" fmla="*/ 6 h 132"/>
                  <a:gd name="T26" fmla="*/ 151 w 155"/>
                  <a:gd name="T27" fmla="*/ 12 h 132"/>
                  <a:gd name="T28" fmla="*/ 152 w 155"/>
                  <a:gd name="T29" fmla="*/ 23 h 132"/>
                  <a:gd name="T30" fmla="*/ 151 w 155"/>
                  <a:gd name="T31" fmla="*/ 35 h 132"/>
                  <a:gd name="T32" fmla="*/ 151 w 155"/>
                  <a:gd name="T33" fmla="*/ 46 h 132"/>
                  <a:gd name="T34" fmla="*/ 152 w 155"/>
                  <a:gd name="T35" fmla="*/ 58 h 132"/>
                  <a:gd name="T36" fmla="*/ 152 w 155"/>
                  <a:gd name="T37" fmla="*/ 69 h 132"/>
                  <a:gd name="T38" fmla="*/ 153 w 155"/>
                  <a:gd name="T39" fmla="*/ 81 h 132"/>
                  <a:gd name="T40" fmla="*/ 153 w 155"/>
                  <a:gd name="T41" fmla="*/ 92 h 132"/>
                  <a:gd name="T42" fmla="*/ 154 w 155"/>
                  <a:gd name="T43" fmla="*/ 103 h 132"/>
                  <a:gd name="T44" fmla="*/ 150 w 155"/>
                  <a:gd name="T45" fmla="*/ 114 h 132"/>
                  <a:gd name="T46" fmla="*/ 139 w 155"/>
                  <a:gd name="T47" fmla="*/ 118 h 132"/>
                  <a:gd name="T48" fmla="*/ 129 w 155"/>
                  <a:gd name="T49" fmla="*/ 121 h 132"/>
                  <a:gd name="T50" fmla="*/ 118 w 155"/>
                  <a:gd name="T51" fmla="*/ 124 h 132"/>
                  <a:gd name="T52" fmla="*/ 108 w 155"/>
                  <a:gd name="T53" fmla="*/ 126 h 132"/>
                  <a:gd name="T54" fmla="*/ 97 w 155"/>
                  <a:gd name="T55" fmla="*/ 127 h 132"/>
                  <a:gd name="T56" fmla="*/ 86 w 155"/>
                  <a:gd name="T57" fmla="*/ 128 h 132"/>
                  <a:gd name="T58" fmla="*/ 76 w 155"/>
                  <a:gd name="T59" fmla="*/ 129 h 132"/>
                  <a:gd name="T60" fmla="*/ 66 w 155"/>
                  <a:gd name="T61" fmla="*/ 129 h 132"/>
                  <a:gd name="T62" fmla="*/ 64 w 155"/>
                  <a:gd name="T63" fmla="*/ 131 h 132"/>
                  <a:gd name="T64" fmla="*/ 53 w 155"/>
                  <a:gd name="T65" fmla="*/ 131 h 132"/>
                  <a:gd name="T66" fmla="*/ 43 w 155"/>
                  <a:gd name="T67" fmla="*/ 131 h 132"/>
                  <a:gd name="T68" fmla="*/ 32 w 155"/>
                  <a:gd name="T69" fmla="*/ 130 h 132"/>
                  <a:gd name="T70" fmla="*/ 22 w 155"/>
                  <a:gd name="T71" fmla="*/ 128 h 132"/>
                  <a:gd name="T72" fmla="*/ 11 w 155"/>
                  <a:gd name="T73" fmla="*/ 126 h 132"/>
                  <a:gd name="T74" fmla="*/ 3 w 155"/>
                  <a:gd name="T75" fmla="*/ 121 h 132"/>
                  <a:gd name="T76" fmla="*/ 1 w 155"/>
                  <a:gd name="T77" fmla="*/ 109 h 132"/>
                  <a:gd name="T78" fmla="*/ 1 w 155"/>
                  <a:gd name="T79" fmla="*/ 98 h 132"/>
                  <a:gd name="T80" fmla="*/ 0 w 155"/>
                  <a:gd name="T81" fmla="*/ 88 h 132"/>
                  <a:gd name="T82" fmla="*/ 1 w 155"/>
                  <a:gd name="T83" fmla="*/ 77 h 132"/>
                  <a:gd name="T84" fmla="*/ 1 w 155"/>
                  <a:gd name="T85" fmla="*/ 66 h 132"/>
                  <a:gd name="T86" fmla="*/ 3 w 155"/>
                  <a:gd name="T87" fmla="*/ 55 h 132"/>
                  <a:gd name="T88" fmla="*/ 4 w 155"/>
                  <a:gd name="T89" fmla="*/ 45 h 132"/>
                  <a:gd name="T90" fmla="*/ 5 w 155"/>
                  <a:gd name="T91" fmla="*/ 34 h 132"/>
                  <a:gd name="T92" fmla="*/ 7 w 155"/>
                  <a:gd name="T93" fmla="*/ 24 h 132"/>
                  <a:gd name="T94" fmla="*/ 7 w 155"/>
                  <a:gd name="T95" fmla="*/ 14 h 132"/>
                  <a:gd name="T96" fmla="*/ 11 w 155"/>
                  <a:gd name="T97" fmla="*/ 5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32">
                    <a:moveTo>
                      <a:pt x="11" y="5"/>
                    </a:moveTo>
                    <a:cubicBezTo>
                      <a:pt x="13" y="0"/>
                      <a:pt x="15" y="0"/>
                      <a:pt x="19" y="0"/>
                    </a:cubicBezTo>
                    <a:cubicBezTo>
                      <a:pt x="22" y="0"/>
                      <a:pt x="25" y="0"/>
                      <a:pt x="30" y="1"/>
                    </a:cubicBezTo>
                    <a:cubicBezTo>
                      <a:pt x="33" y="2"/>
                      <a:pt x="33" y="1"/>
                      <a:pt x="37" y="2"/>
                    </a:cubicBezTo>
                    <a:cubicBezTo>
                      <a:pt x="40" y="3"/>
                      <a:pt x="40" y="2"/>
                      <a:pt x="45" y="3"/>
                    </a:cubicBezTo>
                    <a:cubicBezTo>
                      <a:pt x="48" y="4"/>
                      <a:pt x="59" y="6"/>
                      <a:pt x="63" y="6"/>
                    </a:cubicBezTo>
                    <a:cubicBezTo>
                      <a:pt x="67" y="7"/>
                      <a:pt x="70" y="9"/>
                      <a:pt x="74" y="9"/>
                    </a:cubicBezTo>
                    <a:cubicBezTo>
                      <a:pt x="78" y="9"/>
                      <a:pt x="82" y="10"/>
                      <a:pt x="86" y="10"/>
                    </a:cubicBezTo>
                    <a:cubicBezTo>
                      <a:pt x="90" y="10"/>
                      <a:pt x="94" y="10"/>
                      <a:pt x="97" y="10"/>
                    </a:cubicBezTo>
                    <a:cubicBezTo>
                      <a:pt x="101" y="10"/>
                      <a:pt x="105" y="9"/>
                      <a:pt x="109" y="9"/>
                    </a:cubicBezTo>
                    <a:cubicBezTo>
                      <a:pt x="113" y="9"/>
                      <a:pt x="117" y="9"/>
                      <a:pt x="120" y="8"/>
                    </a:cubicBezTo>
                    <a:cubicBezTo>
                      <a:pt x="125" y="8"/>
                      <a:pt x="128" y="7"/>
                      <a:pt x="131" y="7"/>
                    </a:cubicBezTo>
                    <a:cubicBezTo>
                      <a:pt x="135" y="5"/>
                      <a:pt x="139" y="6"/>
                      <a:pt x="142" y="6"/>
                    </a:cubicBezTo>
                    <a:cubicBezTo>
                      <a:pt x="146" y="7"/>
                      <a:pt x="149" y="9"/>
                      <a:pt x="151" y="12"/>
                    </a:cubicBezTo>
                    <a:cubicBezTo>
                      <a:pt x="152" y="15"/>
                      <a:pt x="151" y="18"/>
                      <a:pt x="152" y="23"/>
                    </a:cubicBezTo>
                    <a:cubicBezTo>
                      <a:pt x="152" y="25"/>
                      <a:pt x="151" y="30"/>
                      <a:pt x="151" y="35"/>
                    </a:cubicBezTo>
                    <a:cubicBezTo>
                      <a:pt x="151" y="38"/>
                      <a:pt x="151" y="42"/>
                      <a:pt x="151" y="46"/>
                    </a:cubicBezTo>
                    <a:cubicBezTo>
                      <a:pt x="151" y="50"/>
                      <a:pt x="152" y="54"/>
                      <a:pt x="152" y="58"/>
                    </a:cubicBezTo>
                    <a:cubicBezTo>
                      <a:pt x="152" y="62"/>
                      <a:pt x="152" y="66"/>
                      <a:pt x="152" y="69"/>
                    </a:cubicBezTo>
                    <a:cubicBezTo>
                      <a:pt x="152" y="74"/>
                      <a:pt x="153" y="77"/>
                      <a:pt x="153" y="81"/>
                    </a:cubicBezTo>
                    <a:cubicBezTo>
                      <a:pt x="153" y="85"/>
                      <a:pt x="153" y="89"/>
                      <a:pt x="153" y="92"/>
                    </a:cubicBezTo>
                    <a:cubicBezTo>
                      <a:pt x="153" y="99"/>
                      <a:pt x="154" y="97"/>
                      <a:pt x="154" y="103"/>
                    </a:cubicBezTo>
                    <a:cubicBezTo>
                      <a:pt x="153" y="109"/>
                      <a:pt x="155" y="110"/>
                      <a:pt x="150" y="114"/>
                    </a:cubicBezTo>
                    <a:cubicBezTo>
                      <a:pt x="147" y="116"/>
                      <a:pt x="144" y="118"/>
                      <a:pt x="139" y="118"/>
                    </a:cubicBezTo>
                    <a:cubicBezTo>
                      <a:pt x="138" y="119"/>
                      <a:pt x="134" y="120"/>
                      <a:pt x="129" y="121"/>
                    </a:cubicBezTo>
                    <a:cubicBezTo>
                      <a:pt x="126" y="122"/>
                      <a:pt x="122" y="123"/>
                      <a:pt x="118" y="124"/>
                    </a:cubicBezTo>
                    <a:cubicBezTo>
                      <a:pt x="115" y="124"/>
                      <a:pt x="111" y="125"/>
                      <a:pt x="108" y="126"/>
                    </a:cubicBezTo>
                    <a:cubicBezTo>
                      <a:pt x="104" y="126"/>
                      <a:pt x="101" y="127"/>
                      <a:pt x="97" y="127"/>
                    </a:cubicBezTo>
                    <a:cubicBezTo>
                      <a:pt x="94" y="128"/>
                      <a:pt x="90" y="128"/>
                      <a:pt x="86" y="128"/>
                    </a:cubicBezTo>
                    <a:cubicBezTo>
                      <a:pt x="83" y="129"/>
                      <a:pt x="79" y="128"/>
                      <a:pt x="76" y="129"/>
                    </a:cubicBezTo>
                    <a:cubicBezTo>
                      <a:pt x="72" y="129"/>
                      <a:pt x="69" y="129"/>
                      <a:pt x="66" y="129"/>
                    </a:cubicBezTo>
                    <a:cubicBezTo>
                      <a:pt x="63" y="130"/>
                      <a:pt x="66" y="130"/>
                      <a:pt x="64" y="131"/>
                    </a:cubicBezTo>
                    <a:cubicBezTo>
                      <a:pt x="61" y="132"/>
                      <a:pt x="60" y="132"/>
                      <a:pt x="53" y="131"/>
                    </a:cubicBezTo>
                    <a:cubicBezTo>
                      <a:pt x="50" y="131"/>
                      <a:pt x="47" y="131"/>
                      <a:pt x="43" y="131"/>
                    </a:cubicBezTo>
                    <a:cubicBezTo>
                      <a:pt x="40" y="131"/>
                      <a:pt x="36" y="131"/>
                      <a:pt x="32" y="130"/>
                    </a:cubicBezTo>
                    <a:cubicBezTo>
                      <a:pt x="29" y="130"/>
                      <a:pt x="25" y="129"/>
                      <a:pt x="22" y="128"/>
                    </a:cubicBezTo>
                    <a:cubicBezTo>
                      <a:pt x="18" y="127"/>
                      <a:pt x="14" y="127"/>
                      <a:pt x="11" y="126"/>
                    </a:cubicBezTo>
                    <a:cubicBezTo>
                      <a:pt x="7" y="125"/>
                      <a:pt x="4" y="123"/>
                      <a:pt x="3" y="121"/>
                    </a:cubicBezTo>
                    <a:cubicBezTo>
                      <a:pt x="2" y="119"/>
                      <a:pt x="1" y="114"/>
                      <a:pt x="1" y="109"/>
                    </a:cubicBezTo>
                    <a:cubicBezTo>
                      <a:pt x="1" y="106"/>
                      <a:pt x="1" y="102"/>
                      <a:pt x="1" y="98"/>
                    </a:cubicBezTo>
                    <a:cubicBezTo>
                      <a:pt x="1" y="95"/>
                      <a:pt x="0" y="91"/>
                      <a:pt x="0" y="88"/>
                    </a:cubicBezTo>
                    <a:cubicBezTo>
                      <a:pt x="0" y="84"/>
                      <a:pt x="0" y="81"/>
                      <a:pt x="1" y="77"/>
                    </a:cubicBezTo>
                    <a:cubicBezTo>
                      <a:pt x="1" y="73"/>
                      <a:pt x="1" y="70"/>
                      <a:pt x="1" y="66"/>
                    </a:cubicBezTo>
                    <a:cubicBezTo>
                      <a:pt x="1" y="62"/>
                      <a:pt x="2" y="59"/>
                      <a:pt x="3" y="55"/>
                    </a:cubicBezTo>
                    <a:cubicBezTo>
                      <a:pt x="3" y="52"/>
                      <a:pt x="4" y="48"/>
                      <a:pt x="4" y="45"/>
                    </a:cubicBezTo>
                    <a:cubicBezTo>
                      <a:pt x="4" y="41"/>
                      <a:pt x="4" y="38"/>
                      <a:pt x="5" y="34"/>
                    </a:cubicBezTo>
                    <a:cubicBezTo>
                      <a:pt x="5" y="31"/>
                      <a:pt x="6" y="27"/>
                      <a:pt x="7" y="24"/>
                    </a:cubicBezTo>
                    <a:cubicBezTo>
                      <a:pt x="7" y="20"/>
                      <a:pt x="7" y="17"/>
                      <a:pt x="7" y="14"/>
                    </a:cubicBezTo>
                    <a:cubicBezTo>
                      <a:pt x="8" y="9"/>
                      <a:pt x="10" y="5"/>
                      <a:pt x="1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 userDrawn="1"/>
            </p:nvSpPr>
            <p:spPr bwMode="auto">
              <a:xfrm>
                <a:off x="831" y="567"/>
                <a:ext cx="401" cy="137"/>
              </a:xfrm>
              <a:custGeom>
                <a:avLst/>
                <a:gdLst>
                  <a:gd name="T0" fmla="*/ 263 w 270"/>
                  <a:gd name="T1" fmla="*/ 65 h 92"/>
                  <a:gd name="T2" fmla="*/ 245 w 270"/>
                  <a:gd name="T3" fmla="*/ 68 h 92"/>
                  <a:gd name="T4" fmla="*/ 229 w 270"/>
                  <a:gd name="T5" fmla="*/ 69 h 92"/>
                  <a:gd name="T6" fmla="*/ 213 w 270"/>
                  <a:gd name="T7" fmla="*/ 68 h 92"/>
                  <a:gd name="T8" fmla="*/ 197 w 270"/>
                  <a:gd name="T9" fmla="*/ 69 h 92"/>
                  <a:gd name="T10" fmla="*/ 180 w 270"/>
                  <a:gd name="T11" fmla="*/ 70 h 92"/>
                  <a:gd name="T12" fmla="*/ 166 w 270"/>
                  <a:gd name="T13" fmla="*/ 71 h 92"/>
                  <a:gd name="T14" fmla="*/ 151 w 270"/>
                  <a:gd name="T15" fmla="*/ 70 h 92"/>
                  <a:gd name="T16" fmla="*/ 131 w 270"/>
                  <a:gd name="T17" fmla="*/ 71 h 92"/>
                  <a:gd name="T18" fmla="*/ 115 w 270"/>
                  <a:gd name="T19" fmla="*/ 74 h 92"/>
                  <a:gd name="T20" fmla="*/ 100 w 270"/>
                  <a:gd name="T21" fmla="*/ 75 h 92"/>
                  <a:gd name="T22" fmla="*/ 84 w 270"/>
                  <a:gd name="T23" fmla="*/ 78 h 92"/>
                  <a:gd name="T24" fmla="*/ 69 w 270"/>
                  <a:gd name="T25" fmla="*/ 81 h 92"/>
                  <a:gd name="T26" fmla="*/ 54 w 270"/>
                  <a:gd name="T27" fmla="*/ 83 h 92"/>
                  <a:gd name="T28" fmla="*/ 44 w 270"/>
                  <a:gd name="T29" fmla="*/ 87 h 92"/>
                  <a:gd name="T30" fmla="*/ 26 w 270"/>
                  <a:gd name="T31" fmla="*/ 91 h 92"/>
                  <a:gd name="T32" fmla="*/ 9 w 270"/>
                  <a:gd name="T33" fmla="*/ 86 h 92"/>
                  <a:gd name="T34" fmla="*/ 5 w 270"/>
                  <a:gd name="T35" fmla="*/ 72 h 92"/>
                  <a:gd name="T36" fmla="*/ 3 w 270"/>
                  <a:gd name="T37" fmla="*/ 64 h 92"/>
                  <a:gd name="T38" fmla="*/ 5 w 270"/>
                  <a:gd name="T39" fmla="*/ 45 h 92"/>
                  <a:gd name="T40" fmla="*/ 17 w 270"/>
                  <a:gd name="T41" fmla="*/ 37 h 92"/>
                  <a:gd name="T42" fmla="*/ 33 w 270"/>
                  <a:gd name="T43" fmla="*/ 29 h 92"/>
                  <a:gd name="T44" fmla="*/ 48 w 270"/>
                  <a:gd name="T45" fmla="*/ 24 h 92"/>
                  <a:gd name="T46" fmla="*/ 64 w 270"/>
                  <a:gd name="T47" fmla="*/ 20 h 92"/>
                  <a:gd name="T48" fmla="*/ 80 w 270"/>
                  <a:gd name="T49" fmla="*/ 16 h 92"/>
                  <a:gd name="T50" fmla="*/ 96 w 270"/>
                  <a:gd name="T51" fmla="*/ 12 h 92"/>
                  <a:gd name="T52" fmla="*/ 113 w 270"/>
                  <a:gd name="T53" fmla="*/ 9 h 92"/>
                  <a:gd name="T54" fmla="*/ 130 w 270"/>
                  <a:gd name="T55" fmla="*/ 7 h 92"/>
                  <a:gd name="T56" fmla="*/ 147 w 270"/>
                  <a:gd name="T57" fmla="*/ 5 h 92"/>
                  <a:gd name="T58" fmla="*/ 163 w 270"/>
                  <a:gd name="T59" fmla="*/ 3 h 92"/>
                  <a:gd name="T60" fmla="*/ 182 w 270"/>
                  <a:gd name="T61" fmla="*/ 3 h 92"/>
                  <a:gd name="T62" fmla="*/ 195 w 270"/>
                  <a:gd name="T63" fmla="*/ 1 h 92"/>
                  <a:gd name="T64" fmla="*/ 211 w 270"/>
                  <a:gd name="T65" fmla="*/ 0 h 92"/>
                  <a:gd name="T66" fmla="*/ 228 w 270"/>
                  <a:gd name="T67" fmla="*/ 0 h 92"/>
                  <a:gd name="T68" fmla="*/ 242 w 270"/>
                  <a:gd name="T69" fmla="*/ 0 h 92"/>
                  <a:gd name="T70" fmla="*/ 261 w 270"/>
                  <a:gd name="T71" fmla="*/ 3 h 92"/>
                  <a:gd name="T72" fmla="*/ 267 w 270"/>
                  <a:gd name="T73" fmla="*/ 16 h 92"/>
                  <a:gd name="T74" fmla="*/ 268 w 270"/>
                  <a:gd name="T75" fmla="*/ 29 h 92"/>
                  <a:gd name="T76" fmla="*/ 270 w 270"/>
                  <a:gd name="T77" fmla="*/ 54 h 92"/>
                  <a:gd name="T78" fmla="*/ 263 w 270"/>
                  <a:gd name="T7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0" h="92">
                    <a:moveTo>
                      <a:pt x="263" y="65"/>
                    </a:moveTo>
                    <a:cubicBezTo>
                      <a:pt x="261" y="66"/>
                      <a:pt x="252" y="68"/>
                      <a:pt x="245" y="68"/>
                    </a:cubicBezTo>
                    <a:cubicBezTo>
                      <a:pt x="241" y="68"/>
                      <a:pt x="236" y="68"/>
                      <a:pt x="229" y="69"/>
                    </a:cubicBezTo>
                    <a:cubicBezTo>
                      <a:pt x="224" y="69"/>
                      <a:pt x="219" y="68"/>
                      <a:pt x="213" y="68"/>
                    </a:cubicBezTo>
                    <a:cubicBezTo>
                      <a:pt x="208" y="69"/>
                      <a:pt x="203" y="69"/>
                      <a:pt x="197" y="69"/>
                    </a:cubicBezTo>
                    <a:cubicBezTo>
                      <a:pt x="192" y="69"/>
                      <a:pt x="186" y="70"/>
                      <a:pt x="180" y="70"/>
                    </a:cubicBezTo>
                    <a:cubicBezTo>
                      <a:pt x="175" y="71"/>
                      <a:pt x="172" y="70"/>
                      <a:pt x="166" y="71"/>
                    </a:cubicBezTo>
                    <a:cubicBezTo>
                      <a:pt x="161" y="71"/>
                      <a:pt x="156" y="69"/>
                      <a:pt x="151" y="70"/>
                    </a:cubicBezTo>
                    <a:cubicBezTo>
                      <a:pt x="146" y="70"/>
                      <a:pt x="137" y="71"/>
                      <a:pt x="131" y="71"/>
                    </a:cubicBezTo>
                    <a:cubicBezTo>
                      <a:pt x="126" y="72"/>
                      <a:pt x="120" y="74"/>
                      <a:pt x="115" y="74"/>
                    </a:cubicBezTo>
                    <a:cubicBezTo>
                      <a:pt x="110" y="75"/>
                      <a:pt x="105" y="75"/>
                      <a:pt x="100" y="75"/>
                    </a:cubicBezTo>
                    <a:cubicBezTo>
                      <a:pt x="95" y="76"/>
                      <a:pt x="89" y="78"/>
                      <a:pt x="84" y="78"/>
                    </a:cubicBezTo>
                    <a:cubicBezTo>
                      <a:pt x="78" y="79"/>
                      <a:pt x="73" y="80"/>
                      <a:pt x="69" y="81"/>
                    </a:cubicBezTo>
                    <a:cubicBezTo>
                      <a:pt x="63" y="82"/>
                      <a:pt x="59" y="82"/>
                      <a:pt x="54" y="83"/>
                    </a:cubicBezTo>
                    <a:cubicBezTo>
                      <a:pt x="50" y="84"/>
                      <a:pt x="47" y="86"/>
                      <a:pt x="44" y="87"/>
                    </a:cubicBezTo>
                    <a:cubicBezTo>
                      <a:pt x="36" y="89"/>
                      <a:pt x="30" y="90"/>
                      <a:pt x="26" y="91"/>
                    </a:cubicBezTo>
                    <a:cubicBezTo>
                      <a:pt x="16" y="92"/>
                      <a:pt x="11" y="90"/>
                      <a:pt x="9" y="86"/>
                    </a:cubicBezTo>
                    <a:cubicBezTo>
                      <a:pt x="6" y="83"/>
                      <a:pt x="5" y="77"/>
                      <a:pt x="5" y="72"/>
                    </a:cubicBezTo>
                    <a:cubicBezTo>
                      <a:pt x="4" y="66"/>
                      <a:pt x="4" y="69"/>
                      <a:pt x="3" y="64"/>
                    </a:cubicBezTo>
                    <a:cubicBezTo>
                      <a:pt x="2" y="56"/>
                      <a:pt x="0" y="50"/>
                      <a:pt x="5" y="45"/>
                    </a:cubicBezTo>
                    <a:cubicBezTo>
                      <a:pt x="8" y="43"/>
                      <a:pt x="12" y="40"/>
                      <a:pt x="17" y="37"/>
                    </a:cubicBezTo>
                    <a:cubicBezTo>
                      <a:pt x="25" y="33"/>
                      <a:pt x="22" y="34"/>
                      <a:pt x="33" y="29"/>
                    </a:cubicBezTo>
                    <a:cubicBezTo>
                      <a:pt x="37" y="28"/>
                      <a:pt x="42" y="26"/>
                      <a:pt x="48" y="24"/>
                    </a:cubicBezTo>
                    <a:cubicBezTo>
                      <a:pt x="53" y="22"/>
                      <a:pt x="58" y="21"/>
                      <a:pt x="64" y="20"/>
                    </a:cubicBezTo>
                    <a:cubicBezTo>
                      <a:pt x="69" y="18"/>
                      <a:pt x="74" y="17"/>
                      <a:pt x="80" y="16"/>
                    </a:cubicBezTo>
                    <a:cubicBezTo>
                      <a:pt x="85" y="15"/>
                      <a:pt x="91" y="13"/>
                      <a:pt x="96" y="12"/>
                    </a:cubicBezTo>
                    <a:cubicBezTo>
                      <a:pt x="102" y="11"/>
                      <a:pt x="107" y="10"/>
                      <a:pt x="113" y="9"/>
                    </a:cubicBezTo>
                    <a:cubicBezTo>
                      <a:pt x="118" y="8"/>
                      <a:pt x="124" y="8"/>
                      <a:pt x="130" y="7"/>
                    </a:cubicBezTo>
                    <a:cubicBezTo>
                      <a:pt x="136" y="6"/>
                      <a:pt x="141" y="6"/>
                      <a:pt x="147" y="5"/>
                    </a:cubicBezTo>
                    <a:cubicBezTo>
                      <a:pt x="152" y="4"/>
                      <a:pt x="158" y="3"/>
                      <a:pt x="163" y="3"/>
                    </a:cubicBezTo>
                    <a:cubicBezTo>
                      <a:pt x="168" y="2"/>
                      <a:pt x="176" y="3"/>
                      <a:pt x="182" y="3"/>
                    </a:cubicBezTo>
                    <a:cubicBezTo>
                      <a:pt x="187" y="2"/>
                      <a:pt x="190" y="1"/>
                      <a:pt x="195" y="1"/>
                    </a:cubicBezTo>
                    <a:cubicBezTo>
                      <a:pt x="200" y="1"/>
                      <a:pt x="206" y="1"/>
                      <a:pt x="211" y="0"/>
                    </a:cubicBezTo>
                    <a:cubicBezTo>
                      <a:pt x="217" y="0"/>
                      <a:pt x="222" y="0"/>
                      <a:pt x="228" y="0"/>
                    </a:cubicBezTo>
                    <a:cubicBezTo>
                      <a:pt x="232" y="0"/>
                      <a:pt x="237" y="0"/>
                      <a:pt x="242" y="0"/>
                    </a:cubicBezTo>
                    <a:cubicBezTo>
                      <a:pt x="250" y="0"/>
                      <a:pt x="257" y="0"/>
                      <a:pt x="261" y="3"/>
                    </a:cubicBezTo>
                    <a:cubicBezTo>
                      <a:pt x="267" y="7"/>
                      <a:pt x="267" y="9"/>
                      <a:pt x="267" y="16"/>
                    </a:cubicBezTo>
                    <a:cubicBezTo>
                      <a:pt x="267" y="25"/>
                      <a:pt x="266" y="21"/>
                      <a:pt x="268" y="29"/>
                    </a:cubicBezTo>
                    <a:cubicBezTo>
                      <a:pt x="269" y="38"/>
                      <a:pt x="269" y="46"/>
                      <a:pt x="270" y="54"/>
                    </a:cubicBezTo>
                    <a:cubicBezTo>
                      <a:pt x="270" y="58"/>
                      <a:pt x="268" y="61"/>
                      <a:pt x="263" y="65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9" name="Oval 9"/>
              <p:cNvSpPr>
                <a:spLocks noChangeArrowheads="1"/>
              </p:cNvSpPr>
              <p:nvPr userDrawn="1"/>
            </p:nvSpPr>
            <p:spPr bwMode="auto">
              <a:xfrm>
                <a:off x="893" y="628"/>
                <a:ext cx="15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938" y="652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"/>
                      <a:pt x="4" y="10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1" name="Oval 11"/>
              <p:cNvSpPr>
                <a:spLocks noChangeArrowheads="1"/>
              </p:cNvSpPr>
              <p:nvPr userDrawn="1"/>
            </p:nvSpPr>
            <p:spPr bwMode="auto">
              <a:xfrm>
                <a:off x="913" y="656"/>
                <a:ext cx="15" cy="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1011" y="625"/>
                <a:ext cx="16" cy="15"/>
              </a:xfrm>
              <a:custGeom>
                <a:avLst/>
                <a:gdLst>
                  <a:gd name="T0" fmla="*/ 6 w 11"/>
                  <a:gd name="T1" fmla="*/ 10 h 10"/>
                  <a:gd name="T2" fmla="*/ 11 w 11"/>
                  <a:gd name="T3" fmla="*/ 4 h 10"/>
                  <a:gd name="T4" fmla="*/ 6 w 11"/>
                  <a:gd name="T5" fmla="*/ 0 h 10"/>
                  <a:gd name="T6" fmla="*/ 1 w 11"/>
                  <a:gd name="T7" fmla="*/ 5 h 10"/>
                  <a:gd name="T8" fmla="*/ 6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10"/>
                      <a:pt x="11" y="7"/>
                      <a:pt x="11" y="4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1"/>
                      <a:pt x="1" y="5"/>
                    </a:cubicBezTo>
                    <a:cubicBezTo>
                      <a:pt x="2" y="7"/>
                      <a:pt x="3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3" name="Oval 13"/>
              <p:cNvSpPr>
                <a:spLocks noChangeArrowheads="1"/>
              </p:cNvSpPr>
              <p:nvPr userDrawn="1"/>
            </p:nvSpPr>
            <p:spPr bwMode="auto">
              <a:xfrm>
                <a:off x="971" y="636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 userDrawn="1"/>
            </p:nvSpPr>
            <p:spPr bwMode="auto">
              <a:xfrm>
                <a:off x="948" y="628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0" y="9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 userDrawn="1"/>
            </p:nvSpPr>
            <p:spPr bwMode="auto">
              <a:xfrm>
                <a:off x="993" y="603"/>
                <a:ext cx="15" cy="13"/>
              </a:xfrm>
              <a:custGeom>
                <a:avLst/>
                <a:gdLst>
                  <a:gd name="T0" fmla="*/ 5 w 10"/>
                  <a:gd name="T1" fmla="*/ 9 h 9"/>
                  <a:gd name="T2" fmla="*/ 10 w 10"/>
                  <a:gd name="T3" fmla="*/ 5 h 9"/>
                  <a:gd name="T4" fmla="*/ 5 w 10"/>
                  <a:gd name="T5" fmla="*/ 0 h 9"/>
                  <a:gd name="T6" fmla="*/ 0 w 10"/>
                  <a:gd name="T7" fmla="*/ 5 h 9"/>
                  <a:gd name="T8" fmla="*/ 5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8" y="9"/>
                      <a:pt x="10" y="8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3" y="9"/>
                      <a:pt x="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 userDrawn="1"/>
            </p:nvSpPr>
            <p:spPr bwMode="auto">
              <a:xfrm>
                <a:off x="1015" y="591"/>
                <a:ext cx="15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 userDrawn="1"/>
            </p:nvSpPr>
            <p:spPr bwMode="auto">
              <a:xfrm>
                <a:off x="889" y="661"/>
                <a:ext cx="10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 userDrawn="1"/>
            </p:nvSpPr>
            <p:spPr bwMode="auto">
              <a:xfrm>
                <a:off x="954" y="601"/>
                <a:ext cx="11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rrowheads="1"/>
              </p:cNvSpPr>
              <p:nvPr userDrawn="1"/>
            </p:nvSpPr>
            <p:spPr bwMode="auto">
              <a:xfrm>
                <a:off x="928" y="630"/>
                <a:ext cx="11" cy="8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4" name="Oval 20"/>
              <p:cNvSpPr>
                <a:spLocks noChangeArrowheads="1"/>
              </p:cNvSpPr>
              <p:nvPr userDrawn="1"/>
            </p:nvSpPr>
            <p:spPr bwMode="auto">
              <a:xfrm>
                <a:off x="994" y="641"/>
                <a:ext cx="12" cy="1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 userDrawn="1"/>
            </p:nvSpPr>
            <p:spPr bwMode="auto">
              <a:xfrm>
                <a:off x="1098" y="633"/>
                <a:ext cx="21" cy="22"/>
              </a:xfrm>
              <a:custGeom>
                <a:avLst/>
                <a:gdLst>
                  <a:gd name="T0" fmla="*/ 7 w 14"/>
                  <a:gd name="T1" fmla="*/ 15 h 15"/>
                  <a:gd name="T2" fmla="*/ 14 w 14"/>
                  <a:gd name="T3" fmla="*/ 7 h 15"/>
                  <a:gd name="T4" fmla="*/ 6 w 14"/>
                  <a:gd name="T5" fmla="*/ 0 h 15"/>
                  <a:gd name="T6" fmla="*/ 0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10" y="15"/>
                      <a:pt x="14" y="11"/>
                      <a:pt x="14" y="7"/>
                    </a:cubicBezTo>
                    <a:cubicBezTo>
                      <a:pt x="14" y="4"/>
                      <a:pt x="10" y="0"/>
                      <a:pt x="6" y="0"/>
                    </a:cubicBezTo>
                    <a:cubicBezTo>
                      <a:pt x="2" y="0"/>
                      <a:pt x="0" y="4"/>
                      <a:pt x="0" y="8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6" name="Oval 22"/>
              <p:cNvSpPr>
                <a:spLocks noChangeArrowheads="1"/>
              </p:cNvSpPr>
              <p:nvPr userDrawn="1"/>
            </p:nvSpPr>
            <p:spPr bwMode="auto">
              <a:xfrm>
                <a:off x="1085" y="597"/>
                <a:ext cx="22" cy="2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 userDrawn="1"/>
            </p:nvSpPr>
            <p:spPr bwMode="auto">
              <a:xfrm>
                <a:off x="1147" y="601"/>
                <a:ext cx="21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 userDrawn="1"/>
            </p:nvSpPr>
            <p:spPr bwMode="auto">
              <a:xfrm>
                <a:off x="1123" y="621"/>
                <a:ext cx="23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 userDrawn="1"/>
            </p:nvSpPr>
            <p:spPr bwMode="auto">
              <a:xfrm>
                <a:off x="988" y="399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 userDrawn="1"/>
            </p:nvSpPr>
            <p:spPr bwMode="auto">
              <a:xfrm>
                <a:off x="1111" y="385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 userDrawn="1"/>
            </p:nvSpPr>
            <p:spPr bwMode="auto">
              <a:xfrm>
                <a:off x="1135" y="461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 userDrawn="1"/>
            </p:nvSpPr>
            <p:spPr bwMode="auto">
              <a:xfrm>
                <a:off x="1061" y="477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 userDrawn="1"/>
            </p:nvSpPr>
            <p:spPr bwMode="auto">
              <a:xfrm>
                <a:off x="1025" y="473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 userDrawn="1"/>
            </p:nvSpPr>
            <p:spPr bwMode="auto">
              <a:xfrm>
                <a:off x="951" y="489"/>
                <a:ext cx="23" cy="22"/>
              </a:xfrm>
              <a:custGeom>
                <a:avLst/>
                <a:gdLst>
                  <a:gd name="T0" fmla="*/ 15 w 23"/>
                  <a:gd name="T1" fmla="*/ 22 h 22"/>
                  <a:gd name="T2" fmla="*/ 23 w 23"/>
                  <a:gd name="T3" fmla="*/ 7 h 22"/>
                  <a:gd name="T4" fmla="*/ 8 w 23"/>
                  <a:gd name="T5" fmla="*/ 0 h 22"/>
                  <a:gd name="T6" fmla="*/ 0 w 23"/>
                  <a:gd name="T7" fmla="*/ 15 h 22"/>
                  <a:gd name="T8" fmla="*/ 15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5" y="22"/>
                    </a:moveTo>
                    <a:lnTo>
                      <a:pt x="23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15" y="2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5" name="Freeform 31"/>
              <p:cNvSpPr>
                <a:spLocks/>
              </p:cNvSpPr>
              <p:nvPr userDrawn="1"/>
            </p:nvSpPr>
            <p:spPr bwMode="auto">
              <a:xfrm>
                <a:off x="971" y="401"/>
                <a:ext cx="149" cy="79"/>
              </a:xfrm>
              <a:custGeom>
                <a:avLst/>
                <a:gdLst>
                  <a:gd name="T0" fmla="*/ 22 w 149"/>
                  <a:gd name="T1" fmla="*/ 27 h 79"/>
                  <a:gd name="T2" fmla="*/ 0 w 149"/>
                  <a:gd name="T3" fmla="*/ 79 h 79"/>
                  <a:gd name="T4" fmla="*/ 63 w 149"/>
                  <a:gd name="T5" fmla="*/ 58 h 79"/>
                  <a:gd name="T6" fmla="*/ 149 w 149"/>
                  <a:gd name="T7" fmla="*/ 9 h 79"/>
                  <a:gd name="T8" fmla="*/ 149 w 149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79">
                    <a:moveTo>
                      <a:pt x="22" y="27"/>
                    </a:moveTo>
                    <a:lnTo>
                      <a:pt x="0" y="79"/>
                    </a:lnTo>
                    <a:lnTo>
                      <a:pt x="63" y="58"/>
                    </a:lnTo>
                    <a:lnTo>
                      <a:pt x="149" y="9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 userDrawn="1"/>
            </p:nvSpPr>
            <p:spPr bwMode="auto">
              <a:xfrm>
                <a:off x="997" y="413"/>
                <a:ext cx="147" cy="36"/>
              </a:xfrm>
              <a:custGeom>
                <a:avLst/>
                <a:gdLst>
                  <a:gd name="T0" fmla="*/ 0 w 147"/>
                  <a:gd name="T1" fmla="*/ 11 h 36"/>
                  <a:gd name="T2" fmla="*/ 60 w 147"/>
                  <a:gd name="T3" fmla="*/ 20 h 36"/>
                  <a:gd name="T4" fmla="*/ 122 w 147"/>
                  <a:gd name="T5" fmla="*/ 0 h 36"/>
                  <a:gd name="T6" fmla="*/ 147 w 147"/>
                  <a:gd name="T7" fmla="*/ 30 h 36"/>
                  <a:gd name="T8" fmla="*/ 113 w 14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36">
                    <a:moveTo>
                      <a:pt x="0" y="11"/>
                    </a:moveTo>
                    <a:lnTo>
                      <a:pt x="60" y="20"/>
                    </a:lnTo>
                    <a:lnTo>
                      <a:pt x="122" y="0"/>
                    </a:lnTo>
                    <a:lnTo>
                      <a:pt x="147" y="30"/>
                    </a:lnTo>
                    <a:lnTo>
                      <a:pt x="113" y="36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 userDrawn="1"/>
            </p:nvSpPr>
            <p:spPr bwMode="auto">
              <a:xfrm>
                <a:off x="1057" y="441"/>
                <a:ext cx="50" cy="27"/>
              </a:xfrm>
              <a:custGeom>
                <a:avLst/>
                <a:gdLst>
                  <a:gd name="T0" fmla="*/ 50 w 50"/>
                  <a:gd name="T1" fmla="*/ 6 h 27"/>
                  <a:gd name="T2" fmla="*/ 10 w 50"/>
                  <a:gd name="T3" fmla="*/ 27 h 27"/>
                  <a:gd name="T4" fmla="*/ 0 w 5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7">
                    <a:moveTo>
                      <a:pt x="50" y="6"/>
                    </a:moveTo>
                    <a:lnTo>
                      <a:pt x="10" y="2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 userDrawn="1"/>
            </p:nvSpPr>
            <p:spPr bwMode="auto">
              <a:xfrm>
                <a:off x="1036" y="461"/>
                <a:ext cx="31" cy="3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 userDrawn="1"/>
            </p:nvSpPr>
            <p:spPr bwMode="auto">
              <a:xfrm>
                <a:off x="996" y="415"/>
                <a:ext cx="71" cy="49"/>
              </a:xfrm>
              <a:custGeom>
                <a:avLst/>
                <a:gdLst>
                  <a:gd name="T0" fmla="*/ 71 w 71"/>
                  <a:gd name="T1" fmla="*/ 49 h 49"/>
                  <a:gd name="T2" fmla="*/ 0 w 71"/>
                  <a:gd name="T3" fmla="*/ 9 h 49"/>
                  <a:gd name="T4" fmla="*/ 0 w 71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49">
                    <a:moveTo>
                      <a:pt x="71" y="4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0" name="Line 36"/>
              <p:cNvSpPr>
                <a:spLocks noChangeShapeType="1"/>
              </p:cNvSpPr>
              <p:nvPr userDrawn="1"/>
            </p:nvSpPr>
            <p:spPr bwMode="auto">
              <a:xfrm flipH="1">
                <a:off x="1110" y="409"/>
                <a:ext cx="9" cy="32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1" name="Line 37"/>
              <p:cNvSpPr>
                <a:spLocks noChangeShapeType="1"/>
              </p:cNvSpPr>
              <p:nvPr userDrawn="1"/>
            </p:nvSpPr>
            <p:spPr bwMode="auto">
              <a:xfrm>
                <a:off x="1143" y="453"/>
                <a:ext cx="0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 userDrawn="1"/>
            </p:nvSpPr>
            <p:spPr bwMode="auto">
              <a:xfrm flipH="1">
                <a:off x="965" y="487"/>
                <a:ext cx="4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 userDrawn="1"/>
            </p:nvSpPr>
            <p:spPr bwMode="auto">
              <a:xfrm>
                <a:off x="1033" y="468"/>
                <a:ext cx="0" cy="5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4" name="Line 40"/>
              <p:cNvSpPr>
                <a:spLocks noChangeShapeType="1"/>
              </p:cNvSpPr>
              <p:nvPr userDrawn="1"/>
            </p:nvSpPr>
            <p:spPr bwMode="auto">
              <a:xfrm>
                <a:off x="1068" y="473"/>
                <a:ext cx="0" cy="6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 userDrawn="1"/>
            </p:nvSpPr>
            <p:spPr bwMode="auto">
              <a:xfrm>
                <a:off x="1111" y="407"/>
                <a:ext cx="17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 userDrawn="1"/>
            </p:nvSpPr>
            <p:spPr bwMode="auto">
              <a:xfrm>
                <a:off x="1025" y="453"/>
                <a:ext cx="17" cy="17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 userDrawn="1"/>
            </p:nvSpPr>
            <p:spPr bwMode="auto">
              <a:xfrm>
                <a:off x="1049" y="428"/>
                <a:ext cx="16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 userDrawn="1"/>
            </p:nvSpPr>
            <p:spPr bwMode="auto">
              <a:xfrm>
                <a:off x="965" y="474"/>
                <a:ext cx="14" cy="16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 userDrawn="1"/>
            </p:nvSpPr>
            <p:spPr bwMode="auto">
              <a:xfrm>
                <a:off x="1101" y="440"/>
                <a:ext cx="16" cy="15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 userDrawn="1"/>
            </p:nvSpPr>
            <p:spPr bwMode="auto">
              <a:xfrm>
                <a:off x="988" y="419"/>
                <a:ext cx="15" cy="15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 userDrawn="1"/>
            </p:nvSpPr>
            <p:spPr bwMode="auto">
              <a:xfrm>
                <a:off x="1134" y="439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 userDrawn="1"/>
            </p:nvSpPr>
            <p:spPr bwMode="auto">
              <a:xfrm>
                <a:off x="1061" y="458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 userDrawn="1"/>
            </p:nvSpPr>
            <p:spPr bwMode="auto">
              <a:xfrm>
                <a:off x="464" y="791"/>
                <a:ext cx="142" cy="166"/>
              </a:xfrm>
              <a:custGeom>
                <a:avLst/>
                <a:gdLst>
                  <a:gd name="T0" fmla="*/ 81 w 96"/>
                  <a:gd name="T1" fmla="*/ 35 h 112"/>
                  <a:gd name="T2" fmla="*/ 51 w 96"/>
                  <a:gd name="T3" fmla="*/ 12 h 112"/>
                  <a:gd name="T4" fmla="*/ 14 w 96"/>
                  <a:gd name="T5" fmla="*/ 55 h 112"/>
                  <a:gd name="T6" fmla="*/ 51 w 96"/>
                  <a:gd name="T7" fmla="*/ 100 h 112"/>
                  <a:gd name="T8" fmla="*/ 82 w 96"/>
                  <a:gd name="T9" fmla="*/ 69 h 112"/>
                  <a:gd name="T10" fmla="*/ 96 w 96"/>
                  <a:gd name="T11" fmla="*/ 69 h 112"/>
                  <a:gd name="T12" fmla="*/ 50 w 96"/>
                  <a:gd name="T13" fmla="*/ 112 h 112"/>
                  <a:gd name="T14" fmla="*/ 0 w 96"/>
                  <a:gd name="T15" fmla="*/ 56 h 112"/>
                  <a:gd name="T16" fmla="*/ 51 w 96"/>
                  <a:gd name="T17" fmla="*/ 0 h 112"/>
                  <a:gd name="T18" fmla="*/ 95 w 96"/>
                  <a:gd name="T19" fmla="*/ 35 h 112"/>
                  <a:gd name="T20" fmla="*/ 81 w 96"/>
                  <a:gd name="T21" fmla="*/ 3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12">
                    <a:moveTo>
                      <a:pt x="81" y="35"/>
                    </a:moveTo>
                    <a:cubicBezTo>
                      <a:pt x="78" y="20"/>
                      <a:pt x="65" y="12"/>
                      <a:pt x="51" y="12"/>
                    </a:cubicBezTo>
                    <a:cubicBezTo>
                      <a:pt x="25" y="12"/>
                      <a:pt x="14" y="33"/>
                      <a:pt x="14" y="55"/>
                    </a:cubicBezTo>
                    <a:cubicBezTo>
                      <a:pt x="14" y="80"/>
                      <a:pt x="25" y="100"/>
                      <a:pt x="51" y="100"/>
                    </a:cubicBezTo>
                    <a:cubicBezTo>
                      <a:pt x="69" y="100"/>
                      <a:pt x="80" y="87"/>
                      <a:pt x="82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3" y="96"/>
                      <a:pt x="76" y="112"/>
                      <a:pt x="50" y="112"/>
                    </a:cubicBezTo>
                    <a:cubicBezTo>
                      <a:pt x="16" y="112"/>
                      <a:pt x="0" y="87"/>
                      <a:pt x="0" y="56"/>
                    </a:cubicBezTo>
                    <a:cubicBezTo>
                      <a:pt x="0" y="25"/>
                      <a:pt x="18" y="0"/>
                      <a:pt x="51" y="0"/>
                    </a:cubicBezTo>
                    <a:cubicBezTo>
                      <a:pt x="73" y="0"/>
                      <a:pt x="91" y="12"/>
                      <a:pt x="95" y="35"/>
                    </a:cubicBezTo>
                    <a:lnTo>
                      <a:pt x="81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 userDrawn="1"/>
            </p:nvSpPr>
            <p:spPr bwMode="auto">
              <a:xfrm>
                <a:off x="624" y="796"/>
                <a:ext cx="95" cy="157"/>
              </a:xfrm>
              <a:custGeom>
                <a:avLst/>
                <a:gdLst>
                  <a:gd name="T0" fmla="*/ 0 w 64"/>
                  <a:gd name="T1" fmla="*/ 0 h 106"/>
                  <a:gd name="T2" fmla="*/ 12 w 64"/>
                  <a:gd name="T3" fmla="*/ 0 h 106"/>
                  <a:gd name="T4" fmla="*/ 12 w 64"/>
                  <a:gd name="T5" fmla="*/ 40 h 106"/>
                  <a:gd name="T6" fmla="*/ 13 w 64"/>
                  <a:gd name="T7" fmla="*/ 40 h 106"/>
                  <a:gd name="T8" fmla="*/ 37 w 64"/>
                  <a:gd name="T9" fmla="*/ 27 h 106"/>
                  <a:gd name="T10" fmla="*/ 64 w 64"/>
                  <a:gd name="T11" fmla="*/ 56 h 106"/>
                  <a:gd name="T12" fmla="*/ 64 w 64"/>
                  <a:gd name="T13" fmla="*/ 106 h 106"/>
                  <a:gd name="T14" fmla="*/ 51 w 64"/>
                  <a:gd name="T15" fmla="*/ 106 h 106"/>
                  <a:gd name="T16" fmla="*/ 51 w 64"/>
                  <a:gd name="T17" fmla="*/ 54 h 106"/>
                  <a:gd name="T18" fmla="*/ 35 w 64"/>
                  <a:gd name="T19" fmla="*/ 38 h 106"/>
                  <a:gd name="T20" fmla="*/ 12 w 64"/>
                  <a:gd name="T21" fmla="*/ 63 h 106"/>
                  <a:gd name="T22" fmla="*/ 12 w 64"/>
                  <a:gd name="T23" fmla="*/ 106 h 106"/>
                  <a:gd name="T24" fmla="*/ 0 w 64"/>
                  <a:gd name="T25" fmla="*/ 106 h 106"/>
                  <a:gd name="T26" fmla="*/ 0 w 64"/>
                  <a:gd name="T2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7" y="31"/>
                      <a:pt x="28" y="27"/>
                      <a:pt x="37" y="27"/>
                    </a:cubicBezTo>
                    <a:cubicBezTo>
                      <a:pt x="57" y="27"/>
                      <a:pt x="64" y="39"/>
                      <a:pt x="64" y="5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1" y="106"/>
                      <a:pt x="51" y="106"/>
                      <a:pt x="51" y="10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45"/>
                      <a:pt x="45" y="38"/>
                      <a:pt x="35" y="38"/>
                    </a:cubicBezTo>
                    <a:cubicBezTo>
                      <a:pt x="20" y="38"/>
                      <a:pt x="12" y="49"/>
                      <a:pt x="12" y="63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5" name="Freeform 51"/>
              <p:cNvSpPr>
                <a:spLocks noEditPoints="1"/>
              </p:cNvSpPr>
              <p:nvPr userDrawn="1"/>
            </p:nvSpPr>
            <p:spPr bwMode="auto">
              <a:xfrm>
                <a:off x="730" y="836"/>
                <a:ext cx="107" cy="120"/>
              </a:xfrm>
              <a:custGeom>
                <a:avLst/>
                <a:gdLst>
                  <a:gd name="T0" fmla="*/ 71 w 72"/>
                  <a:gd name="T1" fmla="*/ 55 h 81"/>
                  <a:gd name="T2" fmla="*/ 37 w 72"/>
                  <a:gd name="T3" fmla="*/ 81 h 81"/>
                  <a:gd name="T4" fmla="*/ 0 w 72"/>
                  <a:gd name="T5" fmla="*/ 40 h 81"/>
                  <a:gd name="T6" fmla="*/ 37 w 72"/>
                  <a:gd name="T7" fmla="*/ 0 h 81"/>
                  <a:gd name="T8" fmla="*/ 72 w 72"/>
                  <a:gd name="T9" fmla="*/ 45 h 81"/>
                  <a:gd name="T10" fmla="*/ 14 w 72"/>
                  <a:gd name="T11" fmla="*/ 45 h 81"/>
                  <a:gd name="T12" fmla="*/ 38 w 72"/>
                  <a:gd name="T13" fmla="*/ 70 h 81"/>
                  <a:gd name="T14" fmla="*/ 58 w 72"/>
                  <a:gd name="T15" fmla="*/ 55 h 81"/>
                  <a:gd name="T16" fmla="*/ 71 w 72"/>
                  <a:gd name="T17" fmla="*/ 55 h 81"/>
                  <a:gd name="T18" fmla="*/ 58 w 72"/>
                  <a:gd name="T19" fmla="*/ 33 h 81"/>
                  <a:gd name="T20" fmla="*/ 36 w 72"/>
                  <a:gd name="T21" fmla="*/ 11 h 81"/>
                  <a:gd name="T22" fmla="*/ 14 w 72"/>
                  <a:gd name="T23" fmla="*/ 33 h 81"/>
                  <a:gd name="T24" fmla="*/ 58 w 72"/>
                  <a:gd name="T25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81">
                    <a:moveTo>
                      <a:pt x="71" y="55"/>
                    </a:moveTo>
                    <a:cubicBezTo>
                      <a:pt x="67" y="72"/>
                      <a:pt x="55" y="81"/>
                      <a:pt x="37" y="81"/>
                    </a:cubicBezTo>
                    <a:cubicBezTo>
                      <a:pt x="13" y="81"/>
                      <a:pt x="1" y="64"/>
                      <a:pt x="0" y="40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64" y="0"/>
                      <a:pt x="72" y="26"/>
                      <a:pt x="72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58"/>
                      <a:pt x="21" y="70"/>
                      <a:pt x="38" y="70"/>
                    </a:cubicBezTo>
                    <a:cubicBezTo>
                      <a:pt x="48" y="70"/>
                      <a:pt x="56" y="65"/>
                      <a:pt x="58" y="55"/>
                    </a:cubicBezTo>
                    <a:lnTo>
                      <a:pt x="71" y="55"/>
                    </a:lnTo>
                    <a:close/>
                    <a:moveTo>
                      <a:pt x="58" y="33"/>
                    </a:moveTo>
                    <a:cubicBezTo>
                      <a:pt x="58" y="21"/>
                      <a:pt x="49" y="11"/>
                      <a:pt x="36" y="11"/>
                    </a:cubicBezTo>
                    <a:cubicBezTo>
                      <a:pt x="23" y="11"/>
                      <a:pt x="15" y="21"/>
                      <a:pt x="14" y="33"/>
                    </a:cubicBezTo>
                    <a:lnTo>
                      <a:pt x="58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 userDrawn="1"/>
            </p:nvSpPr>
            <p:spPr bwMode="auto">
              <a:xfrm>
                <a:off x="848" y="836"/>
                <a:ext cx="105" cy="120"/>
              </a:xfrm>
              <a:custGeom>
                <a:avLst/>
                <a:gdLst>
                  <a:gd name="T0" fmla="*/ 57 w 71"/>
                  <a:gd name="T1" fmla="*/ 27 h 81"/>
                  <a:gd name="T2" fmla="*/ 38 w 71"/>
                  <a:gd name="T3" fmla="*/ 11 h 81"/>
                  <a:gd name="T4" fmla="*/ 14 w 71"/>
                  <a:gd name="T5" fmla="*/ 42 h 81"/>
                  <a:gd name="T6" fmla="*/ 36 w 71"/>
                  <a:gd name="T7" fmla="*/ 70 h 81"/>
                  <a:gd name="T8" fmla="*/ 58 w 71"/>
                  <a:gd name="T9" fmla="*/ 51 h 81"/>
                  <a:gd name="T10" fmla="*/ 71 w 71"/>
                  <a:gd name="T11" fmla="*/ 51 h 81"/>
                  <a:gd name="T12" fmla="*/ 37 w 71"/>
                  <a:gd name="T13" fmla="*/ 81 h 81"/>
                  <a:gd name="T14" fmla="*/ 0 w 71"/>
                  <a:gd name="T15" fmla="*/ 42 h 81"/>
                  <a:gd name="T16" fmla="*/ 37 w 71"/>
                  <a:gd name="T17" fmla="*/ 0 h 81"/>
                  <a:gd name="T18" fmla="*/ 70 w 71"/>
                  <a:gd name="T19" fmla="*/ 27 h 81"/>
                  <a:gd name="T20" fmla="*/ 57 w 71"/>
                  <a:gd name="T21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81">
                    <a:moveTo>
                      <a:pt x="57" y="27"/>
                    </a:moveTo>
                    <a:cubicBezTo>
                      <a:pt x="55" y="17"/>
                      <a:pt x="48" y="11"/>
                      <a:pt x="38" y="11"/>
                    </a:cubicBezTo>
                    <a:cubicBezTo>
                      <a:pt x="19" y="11"/>
                      <a:pt x="14" y="26"/>
                      <a:pt x="14" y="42"/>
                    </a:cubicBezTo>
                    <a:cubicBezTo>
                      <a:pt x="14" y="56"/>
                      <a:pt x="20" y="70"/>
                      <a:pt x="36" y="70"/>
                    </a:cubicBezTo>
                    <a:cubicBezTo>
                      <a:pt x="49" y="70"/>
                      <a:pt x="56" y="63"/>
                      <a:pt x="58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68" y="70"/>
                      <a:pt x="56" y="81"/>
                      <a:pt x="37" y="81"/>
                    </a:cubicBezTo>
                    <a:cubicBezTo>
                      <a:pt x="13" y="81"/>
                      <a:pt x="0" y="65"/>
                      <a:pt x="0" y="42"/>
                    </a:cubicBezTo>
                    <a:cubicBezTo>
                      <a:pt x="0" y="18"/>
                      <a:pt x="12" y="0"/>
                      <a:pt x="37" y="0"/>
                    </a:cubicBezTo>
                    <a:cubicBezTo>
                      <a:pt x="54" y="0"/>
                      <a:pt x="68" y="8"/>
                      <a:pt x="70" y="27"/>
                    </a:cubicBez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 userDrawn="1"/>
            </p:nvSpPr>
            <p:spPr bwMode="auto">
              <a:xfrm>
                <a:off x="968" y="796"/>
                <a:ext cx="99" cy="157"/>
              </a:xfrm>
              <a:custGeom>
                <a:avLst/>
                <a:gdLst>
                  <a:gd name="T0" fmla="*/ 0 w 99"/>
                  <a:gd name="T1" fmla="*/ 0 h 157"/>
                  <a:gd name="T2" fmla="*/ 19 w 99"/>
                  <a:gd name="T3" fmla="*/ 0 h 157"/>
                  <a:gd name="T4" fmla="*/ 19 w 99"/>
                  <a:gd name="T5" fmla="*/ 93 h 157"/>
                  <a:gd name="T6" fmla="*/ 71 w 99"/>
                  <a:gd name="T7" fmla="*/ 42 h 157"/>
                  <a:gd name="T8" fmla="*/ 96 w 99"/>
                  <a:gd name="T9" fmla="*/ 42 h 157"/>
                  <a:gd name="T10" fmla="*/ 50 w 99"/>
                  <a:gd name="T11" fmla="*/ 84 h 157"/>
                  <a:gd name="T12" fmla="*/ 99 w 99"/>
                  <a:gd name="T13" fmla="*/ 157 h 157"/>
                  <a:gd name="T14" fmla="*/ 75 w 99"/>
                  <a:gd name="T15" fmla="*/ 157 h 157"/>
                  <a:gd name="T16" fmla="*/ 37 w 99"/>
                  <a:gd name="T17" fmla="*/ 97 h 157"/>
                  <a:gd name="T18" fmla="*/ 19 w 99"/>
                  <a:gd name="T19" fmla="*/ 114 h 157"/>
                  <a:gd name="T20" fmla="*/ 19 w 99"/>
                  <a:gd name="T21" fmla="*/ 157 h 157"/>
                  <a:gd name="T22" fmla="*/ 0 w 99"/>
                  <a:gd name="T23" fmla="*/ 157 h 157"/>
                  <a:gd name="T24" fmla="*/ 0 w 99"/>
                  <a:gd name="T2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57">
                    <a:moveTo>
                      <a:pt x="0" y="0"/>
                    </a:moveTo>
                    <a:lnTo>
                      <a:pt x="19" y="0"/>
                    </a:lnTo>
                    <a:lnTo>
                      <a:pt x="19" y="93"/>
                    </a:lnTo>
                    <a:lnTo>
                      <a:pt x="71" y="42"/>
                    </a:lnTo>
                    <a:lnTo>
                      <a:pt x="96" y="42"/>
                    </a:lnTo>
                    <a:lnTo>
                      <a:pt x="50" y="84"/>
                    </a:lnTo>
                    <a:lnTo>
                      <a:pt x="99" y="157"/>
                    </a:lnTo>
                    <a:lnTo>
                      <a:pt x="75" y="157"/>
                    </a:lnTo>
                    <a:lnTo>
                      <a:pt x="37" y="97"/>
                    </a:lnTo>
                    <a:lnTo>
                      <a:pt x="19" y="114"/>
                    </a:lnTo>
                    <a:lnTo>
                      <a:pt x="19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8" name="Freeform 54"/>
              <p:cNvSpPr>
                <a:spLocks noEditPoints="1"/>
              </p:cNvSpPr>
              <p:nvPr userDrawn="1"/>
            </p:nvSpPr>
            <p:spPr bwMode="auto">
              <a:xfrm>
                <a:off x="1135" y="796"/>
                <a:ext cx="119" cy="157"/>
              </a:xfrm>
              <a:custGeom>
                <a:avLst/>
                <a:gdLst>
                  <a:gd name="T0" fmla="*/ 0 w 80"/>
                  <a:gd name="T1" fmla="*/ 0 h 106"/>
                  <a:gd name="T2" fmla="*/ 47 w 80"/>
                  <a:gd name="T3" fmla="*/ 0 h 106"/>
                  <a:gd name="T4" fmla="*/ 80 w 80"/>
                  <a:gd name="T5" fmla="*/ 31 h 106"/>
                  <a:gd name="T6" fmla="*/ 47 w 80"/>
                  <a:gd name="T7" fmla="*/ 63 h 106"/>
                  <a:gd name="T8" fmla="*/ 14 w 80"/>
                  <a:gd name="T9" fmla="*/ 63 h 106"/>
                  <a:gd name="T10" fmla="*/ 14 w 80"/>
                  <a:gd name="T11" fmla="*/ 106 h 106"/>
                  <a:gd name="T12" fmla="*/ 0 w 80"/>
                  <a:gd name="T13" fmla="*/ 106 h 106"/>
                  <a:gd name="T14" fmla="*/ 0 w 80"/>
                  <a:gd name="T15" fmla="*/ 0 h 106"/>
                  <a:gd name="T16" fmla="*/ 14 w 80"/>
                  <a:gd name="T17" fmla="*/ 51 h 106"/>
                  <a:gd name="T18" fmla="*/ 42 w 80"/>
                  <a:gd name="T19" fmla="*/ 51 h 106"/>
                  <a:gd name="T20" fmla="*/ 65 w 80"/>
                  <a:gd name="T21" fmla="*/ 31 h 106"/>
                  <a:gd name="T22" fmla="*/ 42 w 80"/>
                  <a:gd name="T23" fmla="*/ 12 h 106"/>
                  <a:gd name="T24" fmla="*/ 14 w 80"/>
                  <a:gd name="T25" fmla="*/ 12 h 106"/>
                  <a:gd name="T26" fmla="*/ 14 w 80"/>
                  <a:gd name="T27" fmla="*/ 5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06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68" y="0"/>
                      <a:pt x="80" y="11"/>
                      <a:pt x="80" y="31"/>
                    </a:cubicBezTo>
                    <a:cubicBezTo>
                      <a:pt x="80" y="51"/>
                      <a:pt x="68" y="63"/>
                      <a:pt x="47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  <a:moveTo>
                      <a:pt x="14" y="51"/>
                    </a:moveTo>
                    <a:cubicBezTo>
                      <a:pt x="42" y="51"/>
                      <a:pt x="42" y="51"/>
                      <a:pt x="42" y="51"/>
                    </a:cubicBezTo>
                    <a:cubicBezTo>
                      <a:pt x="58" y="51"/>
                      <a:pt x="65" y="44"/>
                      <a:pt x="65" y="31"/>
                    </a:cubicBezTo>
                    <a:cubicBezTo>
                      <a:pt x="65" y="18"/>
                      <a:pt x="58" y="12"/>
                      <a:pt x="42" y="12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14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9" name="Freeform 55"/>
              <p:cNvSpPr>
                <a:spLocks noEditPoints="1"/>
              </p:cNvSpPr>
              <p:nvPr userDrawn="1"/>
            </p:nvSpPr>
            <p:spPr bwMode="auto">
              <a:xfrm>
                <a:off x="1260" y="836"/>
                <a:ext cx="111" cy="120"/>
              </a:xfrm>
              <a:custGeom>
                <a:avLst/>
                <a:gdLst>
                  <a:gd name="T0" fmla="*/ 38 w 75"/>
                  <a:gd name="T1" fmla="*/ 0 h 81"/>
                  <a:gd name="T2" fmla="*/ 75 w 75"/>
                  <a:gd name="T3" fmla="*/ 41 h 81"/>
                  <a:gd name="T4" fmla="*/ 38 w 75"/>
                  <a:gd name="T5" fmla="*/ 81 h 81"/>
                  <a:gd name="T6" fmla="*/ 0 w 75"/>
                  <a:gd name="T7" fmla="*/ 41 h 81"/>
                  <a:gd name="T8" fmla="*/ 38 w 75"/>
                  <a:gd name="T9" fmla="*/ 0 h 81"/>
                  <a:gd name="T10" fmla="*/ 38 w 75"/>
                  <a:gd name="T11" fmla="*/ 70 h 81"/>
                  <a:gd name="T12" fmla="*/ 62 w 75"/>
                  <a:gd name="T13" fmla="*/ 41 h 81"/>
                  <a:gd name="T14" fmla="*/ 38 w 75"/>
                  <a:gd name="T15" fmla="*/ 11 h 81"/>
                  <a:gd name="T16" fmla="*/ 14 w 75"/>
                  <a:gd name="T17" fmla="*/ 41 h 81"/>
                  <a:gd name="T18" fmla="*/ 38 w 75"/>
                  <a:gd name="T19" fmla="*/ 7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81">
                    <a:moveTo>
                      <a:pt x="38" y="0"/>
                    </a:moveTo>
                    <a:cubicBezTo>
                      <a:pt x="62" y="0"/>
                      <a:pt x="75" y="18"/>
                      <a:pt x="75" y="41"/>
                    </a:cubicBezTo>
                    <a:cubicBezTo>
                      <a:pt x="75" y="63"/>
                      <a:pt x="62" y="81"/>
                      <a:pt x="38" y="81"/>
                    </a:cubicBezTo>
                    <a:cubicBezTo>
                      <a:pt x="13" y="81"/>
                      <a:pt x="0" y="63"/>
                      <a:pt x="0" y="41"/>
                    </a:cubicBezTo>
                    <a:cubicBezTo>
                      <a:pt x="0" y="18"/>
                      <a:pt x="13" y="0"/>
                      <a:pt x="38" y="0"/>
                    </a:cubicBezTo>
                    <a:close/>
                    <a:moveTo>
                      <a:pt x="38" y="70"/>
                    </a:moveTo>
                    <a:cubicBezTo>
                      <a:pt x="51" y="70"/>
                      <a:pt x="62" y="59"/>
                      <a:pt x="62" y="41"/>
                    </a:cubicBezTo>
                    <a:cubicBezTo>
                      <a:pt x="62" y="22"/>
                      <a:pt x="51" y="11"/>
                      <a:pt x="38" y="11"/>
                    </a:cubicBezTo>
                    <a:cubicBezTo>
                      <a:pt x="24" y="11"/>
                      <a:pt x="14" y="22"/>
                      <a:pt x="14" y="41"/>
                    </a:cubicBezTo>
                    <a:cubicBezTo>
                      <a:pt x="14" y="59"/>
                      <a:pt x="24" y="70"/>
                      <a:pt x="38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0" name="Freeform 56"/>
              <p:cNvSpPr>
                <a:spLocks noEditPoints="1"/>
              </p:cNvSpPr>
              <p:nvPr userDrawn="1"/>
            </p:nvSpPr>
            <p:spPr bwMode="auto">
              <a:xfrm>
                <a:off x="1390" y="796"/>
                <a:ext cx="18" cy="157"/>
              </a:xfrm>
              <a:custGeom>
                <a:avLst/>
                <a:gdLst>
                  <a:gd name="T0" fmla="*/ 18 w 18"/>
                  <a:gd name="T1" fmla="*/ 22 h 157"/>
                  <a:gd name="T2" fmla="*/ 0 w 18"/>
                  <a:gd name="T3" fmla="*/ 22 h 157"/>
                  <a:gd name="T4" fmla="*/ 0 w 18"/>
                  <a:gd name="T5" fmla="*/ 0 h 157"/>
                  <a:gd name="T6" fmla="*/ 18 w 18"/>
                  <a:gd name="T7" fmla="*/ 0 h 157"/>
                  <a:gd name="T8" fmla="*/ 18 w 18"/>
                  <a:gd name="T9" fmla="*/ 22 h 157"/>
                  <a:gd name="T10" fmla="*/ 0 w 18"/>
                  <a:gd name="T11" fmla="*/ 42 h 157"/>
                  <a:gd name="T12" fmla="*/ 18 w 18"/>
                  <a:gd name="T13" fmla="*/ 42 h 157"/>
                  <a:gd name="T14" fmla="*/ 18 w 18"/>
                  <a:gd name="T15" fmla="*/ 157 h 157"/>
                  <a:gd name="T16" fmla="*/ 0 w 18"/>
                  <a:gd name="T17" fmla="*/ 157 h 157"/>
                  <a:gd name="T18" fmla="*/ 0 w 18"/>
                  <a:gd name="T19" fmla="*/ 4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57">
                    <a:moveTo>
                      <a:pt x="18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22"/>
                    </a:lnTo>
                    <a:close/>
                    <a:moveTo>
                      <a:pt x="0" y="42"/>
                    </a:moveTo>
                    <a:lnTo>
                      <a:pt x="18" y="42"/>
                    </a:lnTo>
                    <a:lnTo>
                      <a:pt x="18" y="157"/>
                    </a:lnTo>
                    <a:lnTo>
                      <a:pt x="0" y="15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 userDrawn="1"/>
            </p:nvSpPr>
            <p:spPr bwMode="auto">
              <a:xfrm>
                <a:off x="1432" y="836"/>
                <a:ext cx="95" cy="117"/>
              </a:xfrm>
              <a:custGeom>
                <a:avLst/>
                <a:gdLst>
                  <a:gd name="T0" fmla="*/ 0 w 64"/>
                  <a:gd name="T1" fmla="*/ 2 h 79"/>
                  <a:gd name="T2" fmla="*/ 12 w 64"/>
                  <a:gd name="T3" fmla="*/ 2 h 79"/>
                  <a:gd name="T4" fmla="*/ 12 w 64"/>
                  <a:gd name="T5" fmla="*/ 14 h 79"/>
                  <a:gd name="T6" fmla="*/ 13 w 64"/>
                  <a:gd name="T7" fmla="*/ 14 h 79"/>
                  <a:gd name="T8" fmla="*/ 38 w 64"/>
                  <a:gd name="T9" fmla="*/ 0 h 79"/>
                  <a:gd name="T10" fmla="*/ 64 w 64"/>
                  <a:gd name="T11" fmla="*/ 29 h 79"/>
                  <a:gd name="T12" fmla="*/ 64 w 64"/>
                  <a:gd name="T13" fmla="*/ 79 h 79"/>
                  <a:gd name="T14" fmla="*/ 52 w 64"/>
                  <a:gd name="T15" fmla="*/ 79 h 79"/>
                  <a:gd name="T16" fmla="*/ 52 w 64"/>
                  <a:gd name="T17" fmla="*/ 27 h 79"/>
                  <a:gd name="T18" fmla="*/ 36 w 64"/>
                  <a:gd name="T19" fmla="*/ 11 h 79"/>
                  <a:gd name="T20" fmla="*/ 13 w 64"/>
                  <a:gd name="T21" fmla="*/ 36 h 79"/>
                  <a:gd name="T22" fmla="*/ 13 w 64"/>
                  <a:gd name="T23" fmla="*/ 79 h 79"/>
                  <a:gd name="T24" fmla="*/ 0 w 64"/>
                  <a:gd name="T25" fmla="*/ 79 h 79"/>
                  <a:gd name="T26" fmla="*/ 0 w 64"/>
                  <a:gd name="T2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79">
                    <a:moveTo>
                      <a:pt x="0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8" y="5"/>
                      <a:pt x="27" y="0"/>
                      <a:pt x="38" y="0"/>
                    </a:cubicBezTo>
                    <a:cubicBezTo>
                      <a:pt x="58" y="0"/>
                      <a:pt x="64" y="12"/>
                      <a:pt x="64" y="2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18"/>
                      <a:pt x="46" y="11"/>
                      <a:pt x="36" y="11"/>
                    </a:cubicBezTo>
                    <a:cubicBezTo>
                      <a:pt x="20" y="11"/>
                      <a:pt x="13" y="22"/>
                      <a:pt x="13" y="3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 userDrawn="1"/>
            </p:nvSpPr>
            <p:spPr bwMode="auto">
              <a:xfrm>
                <a:off x="1537" y="804"/>
                <a:ext cx="62" cy="149"/>
              </a:xfrm>
              <a:custGeom>
                <a:avLst/>
                <a:gdLst>
                  <a:gd name="T0" fmla="*/ 26 w 42"/>
                  <a:gd name="T1" fmla="*/ 23 h 100"/>
                  <a:gd name="T2" fmla="*/ 42 w 42"/>
                  <a:gd name="T3" fmla="*/ 23 h 100"/>
                  <a:gd name="T4" fmla="*/ 42 w 42"/>
                  <a:gd name="T5" fmla="*/ 34 h 100"/>
                  <a:gd name="T6" fmla="*/ 26 w 42"/>
                  <a:gd name="T7" fmla="*/ 34 h 100"/>
                  <a:gd name="T8" fmla="*/ 26 w 42"/>
                  <a:gd name="T9" fmla="*/ 82 h 100"/>
                  <a:gd name="T10" fmla="*/ 36 w 42"/>
                  <a:gd name="T11" fmla="*/ 89 h 100"/>
                  <a:gd name="T12" fmla="*/ 42 w 42"/>
                  <a:gd name="T13" fmla="*/ 89 h 100"/>
                  <a:gd name="T14" fmla="*/ 42 w 42"/>
                  <a:gd name="T15" fmla="*/ 100 h 100"/>
                  <a:gd name="T16" fmla="*/ 32 w 42"/>
                  <a:gd name="T17" fmla="*/ 100 h 100"/>
                  <a:gd name="T18" fmla="*/ 14 w 42"/>
                  <a:gd name="T19" fmla="*/ 83 h 100"/>
                  <a:gd name="T20" fmla="*/ 14 w 42"/>
                  <a:gd name="T21" fmla="*/ 34 h 100"/>
                  <a:gd name="T22" fmla="*/ 0 w 42"/>
                  <a:gd name="T23" fmla="*/ 34 h 100"/>
                  <a:gd name="T24" fmla="*/ 0 w 42"/>
                  <a:gd name="T25" fmla="*/ 23 h 100"/>
                  <a:gd name="T26" fmla="*/ 14 w 42"/>
                  <a:gd name="T27" fmla="*/ 23 h 100"/>
                  <a:gd name="T28" fmla="*/ 14 w 42"/>
                  <a:gd name="T29" fmla="*/ 0 h 100"/>
                  <a:gd name="T30" fmla="*/ 26 w 42"/>
                  <a:gd name="T31" fmla="*/ 0 h 100"/>
                  <a:gd name="T32" fmla="*/ 26 w 42"/>
                  <a:gd name="T33" fmla="*/ 2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100">
                    <a:moveTo>
                      <a:pt x="26" y="2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8"/>
                      <a:pt x="28" y="89"/>
                      <a:pt x="36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19" y="100"/>
                      <a:pt x="14" y="98"/>
                      <a:pt x="14" y="8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 userDrawn="1"/>
            </p:nvSpPr>
            <p:spPr bwMode="auto">
              <a:xfrm>
                <a:off x="470" y="991"/>
                <a:ext cx="40" cy="52"/>
              </a:xfrm>
              <a:custGeom>
                <a:avLst/>
                <a:gdLst>
                  <a:gd name="T0" fmla="*/ 21 w 27"/>
                  <a:gd name="T1" fmla="*/ 11 h 35"/>
                  <a:gd name="T2" fmla="*/ 13 w 27"/>
                  <a:gd name="T3" fmla="*/ 4 h 35"/>
                  <a:gd name="T4" fmla="*/ 5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3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2 w 27"/>
                  <a:gd name="T19" fmla="*/ 25 h 35"/>
                  <a:gd name="T20" fmla="*/ 11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5 w 27"/>
                  <a:gd name="T27" fmla="*/ 11 h 35"/>
                  <a:gd name="T28" fmla="*/ 21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1" y="11"/>
                    </a:moveTo>
                    <a:cubicBezTo>
                      <a:pt x="20" y="6"/>
                      <a:pt x="17" y="4"/>
                      <a:pt x="13" y="4"/>
                    </a:cubicBezTo>
                    <a:cubicBezTo>
                      <a:pt x="9" y="4"/>
                      <a:pt x="5" y="5"/>
                      <a:pt x="5" y="10"/>
                    </a:cubicBezTo>
                    <a:cubicBezTo>
                      <a:pt x="5" y="14"/>
                      <a:pt x="10" y="14"/>
                      <a:pt x="16" y="16"/>
                    </a:cubicBezTo>
                    <a:cubicBezTo>
                      <a:pt x="21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3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2" y="30"/>
                      <a:pt x="22" y="25"/>
                    </a:cubicBezTo>
                    <a:cubicBezTo>
                      <a:pt x="22" y="21"/>
                      <a:pt x="17" y="20"/>
                      <a:pt x="11" y="19"/>
                    </a:cubicBezTo>
                    <a:cubicBezTo>
                      <a:pt x="6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5" y="3"/>
                      <a:pt x="25" y="11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4" name="Freeform 60"/>
              <p:cNvSpPr>
                <a:spLocks noEditPoints="1"/>
              </p:cNvSpPr>
              <p:nvPr userDrawn="1"/>
            </p:nvSpPr>
            <p:spPr bwMode="auto">
              <a:xfrm>
                <a:off x="517" y="991"/>
                <a:ext cx="47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 userDrawn="1"/>
            </p:nvSpPr>
            <p:spPr bwMode="auto">
              <a:xfrm>
                <a:off x="575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32 w 32"/>
                  <a:gd name="T3" fmla="*/ 0 h 50"/>
                  <a:gd name="T4" fmla="*/ 32 w 32"/>
                  <a:gd name="T5" fmla="*/ 5 h 50"/>
                  <a:gd name="T6" fmla="*/ 7 w 32"/>
                  <a:gd name="T7" fmla="*/ 5 h 50"/>
                  <a:gd name="T8" fmla="*/ 7 w 32"/>
                  <a:gd name="T9" fmla="*/ 20 h 50"/>
                  <a:gd name="T10" fmla="*/ 29 w 32"/>
                  <a:gd name="T11" fmla="*/ 20 h 50"/>
                  <a:gd name="T12" fmla="*/ 29 w 32"/>
                  <a:gd name="T13" fmla="*/ 26 h 50"/>
                  <a:gd name="T14" fmla="*/ 7 w 32"/>
                  <a:gd name="T15" fmla="*/ 26 h 50"/>
                  <a:gd name="T16" fmla="*/ 7 w 32"/>
                  <a:gd name="T17" fmla="*/ 50 h 50"/>
                  <a:gd name="T18" fmla="*/ 0 w 32"/>
                  <a:gd name="T19" fmla="*/ 50 h 50"/>
                  <a:gd name="T20" fmla="*/ 0 w 32"/>
                  <a:gd name="T2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32" y="0"/>
                    </a:lnTo>
                    <a:lnTo>
                      <a:pt x="32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29" y="20"/>
                    </a:lnTo>
                    <a:lnTo>
                      <a:pt x="29" y="26"/>
                    </a:lnTo>
                    <a:lnTo>
                      <a:pt x="7" y="26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 userDrawn="1"/>
            </p:nvSpPr>
            <p:spPr bwMode="auto">
              <a:xfrm>
                <a:off x="6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7" name="Freeform 63"/>
              <p:cNvSpPr>
                <a:spLocks/>
              </p:cNvSpPr>
              <p:nvPr userDrawn="1"/>
            </p:nvSpPr>
            <p:spPr bwMode="auto">
              <a:xfrm>
                <a:off x="659" y="993"/>
                <a:ext cx="63" cy="50"/>
              </a:xfrm>
              <a:custGeom>
                <a:avLst/>
                <a:gdLst>
                  <a:gd name="T0" fmla="*/ 49 w 63"/>
                  <a:gd name="T1" fmla="*/ 50 h 50"/>
                  <a:gd name="T2" fmla="*/ 43 w 63"/>
                  <a:gd name="T3" fmla="*/ 50 h 50"/>
                  <a:gd name="T4" fmla="*/ 31 w 63"/>
                  <a:gd name="T5" fmla="*/ 7 h 50"/>
                  <a:gd name="T6" fmla="*/ 31 w 63"/>
                  <a:gd name="T7" fmla="*/ 7 h 50"/>
                  <a:gd name="T8" fmla="*/ 20 w 63"/>
                  <a:gd name="T9" fmla="*/ 50 h 50"/>
                  <a:gd name="T10" fmla="*/ 12 w 63"/>
                  <a:gd name="T11" fmla="*/ 50 h 50"/>
                  <a:gd name="T12" fmla="*/ 0 w 63"/>
                  <a:gd name="T13" fmla="*/ 0 h 50"/>
                  <a:gd name="T14" fmla="*/ 6 w 63"/>
                  <a:gd name="T15" fmla="*/ 0 h 50"/>
                  <a:gd name="T16" fmla="*/ 17 w 63"/>
                  <a:gd name="T17" fmla="*/ 41 h 50"/>
                  <a:gd name="T18" fmla="*/ 17 w 63"/>
                  <a:gd name="T19" fmla="*/ 41 h 50"/>
                  <a:gd name="T20" fmla="*/ 28 w 63"/>
                  <a:gd name="T21" fmla="*/ 0 h 50"/>
                  <a:gd name="T22" fmla="*/ 36 w 63"/>
                  <a:gd name="T23" fmla="*/ 0 h 50"/>
                  <a:gd name="T24" fmla="*/ 46 w 63"/>
                  <a:gd name="T25" fmla="*/ 41 h 50"/>
                  <a:gd name="T26" fmla="*/ 46 w 63"/>
                  <a:gd name="T27" fmla="*/ 41 h 50"/>
                  <a:gd name="T28" fmla="*/ 57 w 63"/>
                  <a:gd name="T29" fmla="*/ 0 h 50"/>
                  <a:gd name="T30" fmla="*/ 63 w 63"/>
                  <a:gd name="T31" fmla="*/ 0 h 50"/>
                  <a:gd name="T32" fmla="*/ 49 w 63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50">
                    <a:moveTo>
                      <a:pt x="49" y="50"/>
                    </a:moveTo>
                    <a:lnTo>
                      <a:pt x="43" y="5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20" y="50"/>
                    </a:lnTo>
                    <a:lnTo>
                      <a:pt x="12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49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8" name="Freeform 64"/>
              <p:cNvSpPr>
                <a:spLocks noEditPoints="1"/>
              </p:cNvSpPr>
              <p:nvPr userDrawn="1"/>
            </p:nvSpPr>
            <p:spPr bwMode="auto">
              <a:xfrm>
                <a:off x="722" y="993"/>
                <a:ext cx="45" cy="50"/>
              </a:xfrm>
              <a:custGeom>
                <a:avLst/>
                <a:gdLst>
                  <a:gd name="T0" fmla="*/ 19 w 45"/>
                  <a:gd name="T1" fmla="*/ 0 h 50"/>
                  <a:gd name="T2" fmla="*/ 26 w 45"/>
                  <a:gd name="T3" fmla="*/ 0 h 50"/>
                  <a:gd name="T4" fmla="*/ 45 w 45"/>
                  <a:gd name="T5" fmla="*/ 50 h 50"/>
                  <a:gd name="T6" fmla="*/ 38 w 45"/>
                  <a:gd name="T7" fmla="*/ 50 h 50"/>
                  <a:gd name="T8" fmla="*/ 32 w 45"/>
                  <a:gd name="T9" fmla="*/ 34 h 50"/>
                  <a:gd name="T10" fmla="*/ 11 w 45"/>
                  <a:gd name="T11" fmla="*/ 34 h 50"/>
                  <a:gd name="T12" fmla="*/ 5 w 45"/>
                  <a:gd name="T13" fmla="*/ 50 h 50"/>
                  <a:gd name="T14" fmla="*/ 0 w 45"/>
                  <a:gd name="T15" fmla="*/ 50 h 50"/>
                  <a:gd name="T16" fmla="*/ 19 w 45"/>
                  <a:gd name="T17" fmla="*/ 0 h 50"/>
                  <a:gd name="T18" fmla="*/ 13 w 45"/>
                  <a:gd name="T19" fmla="*/ 29 h 50"/>
                  <a:gd name="T20" fmla="*/ 31 w 45"/>
                  <a:gd name="T21" fmla="*/ 29 h 50"/>
                  <a:gd name="T22" fmla="*/ 22 w 45"/>
                  <a:gd name="T23" fmla="*/ 5 h 50"/>
                  <a:gd name="T24" fmla="*/ 22 w 45"/>
                  <a:gd name="T25" fmla="*/ 5 h 50"/>
                  <a:gd name="T26" fmla="*/ 13 w 45"/>
                  <a:gd name="T2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0">
                    <a:moveTo>
                      <a:pt x="19" y="0"/>
                    </a:moveTo>
                    <a:lnTo>
                      <a:pt x="26" y="0"/>
                    </a:lnTo>
                    <a:lnTo>
                      <a:pt x="45" y="50"/>
                    </a:lnTo>
                    <a:lnTo>
                      <a:pt x="38" y="50"/>
                    </a:lnTo>
                    <a:lnTo>
                      <a:pt x="32" y="34"/>
                    </a:lnTo>
                    <a:lnTo>
                      <a:pt x="11" y="34"/>
                    </a:lnTo>
                    <a:lnTo>
                      <a:pt x="5" y="50"/>
                    </a:lnTo>
                    <a:lnTo>
                      <a:pt x="0" y="50"/>
                    </a:lnTo>
                    <a:lnTo>
                      <a:pt x="19" y="0"/>
                    </a:lnTo>
                    <a:close/>
                    <a:moveTo>
                      <a:pt x="13" y="29"/>
                    </a:moveTo>
                    <a:lnTo>
                      <a:pt x="31" y="29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9" name="Freeform 65"/>
              <p:cNvSpPr>
                <a:spLocks noEditPoints="1"/>
              </p:cNvSpPr>
              <p:nvPr userDrawn="1"/>
            </p:nvSpPr>
            <p:spPr bwMode="auto">
              <a:xfrm>
                <a:off x="775" y="993"/>
                <a:ext cx="40" cy="50"/>
              </a:xfrm>
              <a:custGeom>
                <a:avLst/>
                <a:gdLst>
                  <a:gd name="T0" fmla="*/ 0 w 27"/>
                  <a:gd name="T1" fmla="*/ 0 h 34"/>
                  <a:gd name="T2" fmla="*/ 16 w 27"/>
                  <a:gd name="T3" fmla="*/ 0 h 34"/>
                  <a:gd name="T4" fmla="*/ 26 w 27"/>
                  <a:gd name="T5" fmla="*/ 9 h 34"/>
                  <a:gd name="T6" fmla="*/ 20 w 27"/>
                  <a:gd name="T7" fmla="*/ 17 h 34"/>
                  <a:gd name="T8" fmla="*/ 20 w 27"/>
                  <a:gd name="T9" fmla="*/ 17 h 34"/>
                  <a:gd name="T10" fmla="*/ 25 w 27"/>
                  <a:gd name="T11" fmla="*/ 24 h 34"/>
                  <a:gd name="T12" fmla="*/ 27 w 27"/>
                  <a:gd name="T13" fmla="*/ 34 h 34"/>
                  <a:gd name="T14" fmla="*/ 22 w 27"/>
                  <a:gd name="T15" fmla="*/ 34 h 34"/>
                  <a:gd name="T16" fmla="*/ 21 w 27"/>
                  <a:gd name="T17" fmla="*/ 25 h 34"/>
                  <a:gd name="T18" fmla="*/ 16 w 27"/>
                  <a:gd name="T19" fmla="*/ 19 h 34"/>
                  <a:gd name="T20" fmla="*/ 5 w 27"/>
                  <a:gd name="T21" fmla="*/ 19 h 34"/>
                  <a:gd name="T22" fmla="*/ 5 w 27"/>
                  <a:gd name="T23" fmla="*/ 34 h 34"/>
                  <a:gd name="T24" fmla="*/ 0 w 27"/>
                  <a:gd name="T25" fmla="*/ 34 h 34"/>
                  <a:gd name="T26" fmla="*/ 0 w 27"/>
                  <a:gd name="T27" fmla="*/ 0 h 34"/>
                  <a:gd name="T28" fmla="*/ 14 w 27"/>
                  <a:gd name="T29" fmla="*/ 15 h 34"/>
                  <a:gd name="T30" fmla="*/ 22 w 27"/>
                  <a:gd name="T31" fmla="*/ 9 h 34"/>
                  <a:gd name="T32" fmla="*/ 16 w 27"/>
                  <a:gd name="T33" fmla="*/ 4 h 34"/>
                  <a:gd name="T34" fmla="*/ 5 w 27"/>
                  <a:gd name="T35" fmla="*/ 4 h 34"/>
                  <a:gd name="T36" fmla="*/ 5 w 27"/>
                  <a:gd name="T37" fmla="*/ 15 h 34"/>
                  <a:gd name="T38" fmla="*/ 14 w 27"/>
                  <a:gd name="T3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34">
                    <a:moveTo>
                      <a:pt x="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22" y="0"/>
                      <a:pt x="26" y="3"/>
                      <a:pt x="26" y="9"/>
                    </a:cubicBezTo>
                    <a:cubicBezTo>
                      <a:pt x="26" y="13"/>
                      <a:pt x="24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4" y="18"/>
                      <a:pt x="25" y="21"/>
                      <a:pt x="25" y="24"/>
                    </a:cubicBezTo>
                    <a:cubicBezTo>
                      <a:pt x="26" y="28"/>
                      <a:pt x="25" y="31"/>
                      <a:pt x="27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1" y="32"/>
                      <a:pt x="22" y="29"/>
                      <a:pt x="21" y="25"/>
                    </a:cubicBezTo>
                    <a:cubicBezTo>
                      <a:pt x="21" y="22"/>
                      <a:pt x="20" y="19"/>
                      <a:pt x="1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14" y="15"/>
                    </a:moveTo>
                    <a:cubicBezTo>
                      <a:pt x="18" y="15"/>
                      <a:pt x="22" y="14"/>
                      <a:pt x="22" y="9"/>
                    </a:cubicBezTo>
                    <a:cubicBezTo>
                      <a:pt x="22" y="6"/>
                      <a:pt x="20" y="4"/>
                      <a:pt x="1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 userDrawn="1"/>
            </p:nvSpPr>
            <p:spPr bwMode="auto">
              <a:xfrm>
                <a:off x="82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4 w 36"/>
                  <a:gd name="T3" fmla="*/ 0 h 50"/>
                  <a:gd name="T4" fmla="*/ 34 w 36"/>
                  <a:gd name="T5" fmla="*/ 5 h 50"/>
                  <a:gd name="T6" fmla="*/ 8 w 36"/>
                  <a:gd name="T7" fmla="*/ 5 h 50"/>
                  <a:gd name="T8" fmla="*/ 8 w 36"/>
                  <a:gd name="T9" fmla="*/ 20 h 50"/>
                  <a:gd name="T10" fmla="*/ 33 w 36"/>
                  <a:gd name="T11" fmla="*/ 20 h 50"/>
                  <a:gd name="T12" fmla="*/ 33 w 36"/>
                  <a:gd name="T13" fmla="*/ 26 h 50"/>
                  <a:gd name="T14" fmla="*/ 8 w 36"/>
                  <a:gd name="T15" fmla="*/ 26 h 50"/>
                  <a:gd name="T16" fmla="*/ 8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4" y="0"/>
                    </a:lnTo>
                    <a:lnTo>
                      <a:pt x="34" y="5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8" y="26"/>
                    </a:lnTo>
                    <a:lnTo>
                      <a:pt x="8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 userDrawn="1"/>
            </p:nvSpPr>
            <p:spPr bwMode="auto">
              <a:xfrm>
                <a:off x="888" y="993"/>
                <a:ext cx="40" cy="50"/>
              </a:xfrm>
              <a:custGeom>
                <a:avLst/>
                <a:gdLst>
                  <a:gd name="T0" fmla="*/ 16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3 w 40"/>
                  <a:gd name="T11" fmla="*/ 5 h 50"/>
                  <a:gd name="T12" fmla="*/ 23 w 40"/>
                  <a:gd name="T13" fmla="*/ 50 h 50"/>
                  <a:gd name="T14" fmla="*/ 16 w 40"/>
                  <a:gd name="T15" fmla="*/ 50 h 50"/>
                  <a:gd name="T16" fmla="*/ 16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3" y="5"/>
                    </a:lnTo>
                    <a:lnTo>
                      <a:pt x="23" y="50"/>
                    </a:lnTo>
                    <a:lnTo>
                      <a:pt x="16" y="50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 userDrawn="1"/>
            </p:nvSpPr>
            <p:spPr bwMode="auto">
              <a:xfrm>
                <a:off x="93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6 w 36"/>
                  <a:gd name="T3" fmla="*/ 0 h 50"/>
                  <a:gd name="T4" fmla="*/ 36 w 36"/>
                  <a:gd name="T5" fmla="*/ 5 h 50"/>
                  <a:gd name="T6" fmla="*/ 7 w 36"/>
                  <a:gd name="T7" fmla="*/ 5 h 50"/>
                  <a:gd name="T8" fmla="*/ 7 w 36"/>
                  <a:gd name="T9" fmla="*/ 20 h 50"/>
                  <a:gd name="T10" fmla="*/ 34 w 36"/>
                  <a:gd name="T11" fmla="*/ 20 h 50"/>
                  <a:gd name="T12" fmla="*/ 34 w 36"/>
                  <a:gd name="T13" fmla="*/ 26 h 50"/>
                  <a:gd name="T14" fmla="*/ 7 w 36"/>
                  <a:gd name="T15" fmla="*/ 26 h 50"/>
                  <a:gd name="T16" fmla="*/ 7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6" y="0"/>
                    </a:lnTo>
                    <a:lnTo>
                      <a:pt x="36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4" y="20"/>
                    </a:lnTo>
                    <a:lnTo>
                      <a:pt x="34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 userDrawn="1"/>
            </p:nvSpPr>
            <p:spPr bwMode="auto">
              <a:xfrm>
                <a:off x="978" y="991"/>
                <a:ext cx="46" cy="52"/>
              </a:xfrm>
              <a:custGeom>
                <a:avLst/>
                <a:gdLst>
                  <a:gd name="T0" fmla="*/ 26 w 31"/>
                  <a:gd name="T1" fmla="*/ 11 h 35"/>
                  <a:gd name="T2" fmla="*/ 16 w 31"/>
                  <a:gd name="T3" fmla="*/ 4 h 35"/>
                  <a:gd name="T4" fmla="*/ 5 w 31"/>
                  <a:gd name="T5" fmla="*/ 17 h 35"/>
                  <a:gd name="T6" fmla="*/ 16 w 31"/>
                  <a:gd name="T7" fmla="*/ 32 h 35"/>
                  <a:gd name="T8" fmla="*/ 26 w 31"/>
                  <a:gd name="T9" fmla="*/ 22 h 35"/>
                  <a:gd name="T10" fmla="*/ 31 w 31"/>
                  <a:gd name="T11" fmla="*/ 22 h 35"/>
                  <a:gd name="T12" fmla="*/ 16 w 31"/>
                  <a:gd name="T13" fmla="*/ 35 h 35"/>
                  <a:gd name="T14" fmla="*/ 0 w 31"/>
                  <a:gd name="T15" fmla="*/ 18 h 35"/>
                  <a:gd name="T16" fmla="*/ 16 w 31"/>
                  <a:gd name="T17" fmla="*/ 0 h 35"/>
                  <a:gd name="T18" fmla="*/ 30 w 31"/>
                  <a:gd name="T19" fmla="*/ 11 h 35"/>
                  <a:gd name="T20" fmla="*/ 26 w 31"/>
                  <a:gd name="T21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35">
                    <a:moveTo>
                      <a:pt x="26" y="11"/>
                    </a:move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0"/>
                      <a:pt x="5" y="17"/>
                    </a:cubicBezTo>
                    <a:cubicBezTo>
                      <a:pt x="5" y="25"/>
                      <a:pt x="8" y="32"/>
                      <a:pt x="16" y="32"/>
                    </a:cubicBezTo>
                    <a:cubicBezTo>
                      <a:pt x="22" y="32"/>
                      <a:pt x="26" y="27"/>
                      <a:pt x="26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30"/>
                      <a:pt x="25" y="35"/>
                      <a:pt x="16" y="35"/>
                    </a:cubicBezTo>
                    <a:cubicBezTo>
                      <a:pt x="6" y="35"/>
                      <a:pt x="0" y="28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3" y="0"/>
                      <a:pt x="29" y="4"/>
                      <a:pt x="30" y="11"/>
                    </a:cubicBez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 userDrawn="1"/>
            </p:nvSpPr>
            <p:spPr bwMode="auto">
              <a:xfrm>
                <a:off x="1034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6 w 40"/>
                  <a:gd name="T3" fmla="*/ 0 h 50"/>
                  <a:gd name="T4" fmla="*/ 6 w 40"/>
                  <a:gd name="T5" fmla="*/ 20 h 50"/>
                  <a:gd name="T6" fmla="*/ 33 w 40"/>
                  <a:gd name="T7" fmla="*/ 20 h 50"/>
                  <a:gd name="T8" fmla="*/ 33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3 w 40"/>
                  <a:gd name="T15" fmla="*/ 50 h 50"/>
                  <a:gd name="T16" fmla="*/ 33 w 40"/>
                  <a:gd name="T17" fmla="*/ 26 h 50"/>
                  <a:gd name="T18" fmla="*/ 6 w 40"/>
                  <a:gd name="T19" fmla="*/ 26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20"/>
                    </a:lnTo>
                    <a:lnTo>
                      <a:pt x="33" y="20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3" y="50"/>
                    </a:lnTo>
                    <a:lnTo>
                      <a:pt x="33" y="26"/>
                    </a:lnTo>
                    <a:lnTo>
                      <a:pt x="6" y="26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 userDrawn="1"/>
            </p:nvSpPr>
            <p:spPr bwMode="auto">
              <a:xfrm>
                <a:off x="1088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7 w 40"/>
                  <a:gd name="T3" fmla="*/ 0 h 50"/>
                  <a:gd name="T4" fmla="*/ 32 w 40"/>
                  <a:gd name="T5" fmla="*/ 40 h 50"/>
                  <a:gd name="T6" fmla="*/ 32 w 40"/>
                  <a:gd name="T7" fmla="*/ 40 h 50"/>
                  <a:gd name="T8" fmla="*/ 32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2 w 40"/>
                  <a:gd name="T15" fmla="*/ 50 h 50"/>
                  <a:gd name="T16" fmla="*/ 6 w 40"/>
                  <a:gd name="T17" fmla="*/ 8 h 50"/>
                  <a:gd name="T18" fmla="*/ 6 w 40"/>
                  <a:gd name="T19" fmla="*/ 8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7" y="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2" y="50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 userDrawn="1"/>
            </p:nvSpPr>
            <p:spPr bwMode="auto">
              <a:xfrm>
                <a:off x="1138" y="991"/>
                <a:ext cx="48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 userDrawn="1"/>
            </p:nvSpPr>
            <p:spPr bwMode="auto">
              <a:xfrm>
                <a:off x="1196" y="993"/>
                <a:ext cx="33" cy="50"/>
              </a:xfrm>
              <a:custGeom>
                <a:avLst/>
                <a:gdLst>
                  <a:gd name="T0" fmla="*/ 0 w 33"/>
                  <a:gd name="T1" fmla="*/ 0 h 50"/>
                  <a:gd name="T2" fmla="*/ 6 w 33"/>
                  <a:gd name="T3" fmla="*/ 0 h 50"/>
                  <a:gd name="T4" fmla="*/ 6 w 33"/>
                  <a:gd name="T5" fmla="*/ 44 h 50"/>
                  <a:gd name="T6" fmla="*/ 33 w 33"/>
                  <a:gd name="T7" fmla="*/ 44 h 50"/>
                  <a:gd name="T8" fmla="*/ 33 w 33"/>
                  <a:gd name="T9" fmla="*/ 50 h 50"/>
                  <a:gd name="T10" fmla="*/ 0 w 33"/>
                  <a:gd name="T11" fmla="*/ 50 h 50"/>
                  <a:gd name="T12" fmla="*/ 0 w 33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33" y="44"/>
                    </a:lnTo>
                    <a:lnTo>
                      <a:pt x="33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 userDrawn="1"/>
            </p:nvSpPr>
            <p:spPr bwMode="auto">
              <a:xfrm>
                <a:off x="1233" y="991"/>
                <a:ext cx="49" cy="52"/>
              </a:xfrm>
              <a:custGeom>
                <a:avLst/>
                <a:gdLst>
                  <a:gd name="T0" fmla="*/ 16 w 33"/>
                  <a:gd name="T1" fmla="*/ 0 h 35"/>
                  <a:gd name="T2" fmla="*/ 33 w 33"/>
                  <a:gd name="T3" fmla="*/ 18 h 35"/>
                  <a:gd name="T4" fmla="*/ 16 w 33"/>
                  <a:gd name="T5" fmla="*/ 35 h 35"/>
                  <a:gd name="T6" fmla="*/ 0 w 33"/>
                  <a:gd name="T7" fmla="*/ 18 h 35"/>
                  <a:gd name="T8" fmla="*/ 16 w 33"/>
                  <a:gd name="T9" fmla="*/ 0 h 35"/>
                  <a:gd name="T10" fmla="*/ 16 w 33"/>
                  <a:gd name="T11" fmla="*/ 32 h 35"/>
                  <a:gd name="T12" fmla="*/ 28 w 33"/>
                  <a:gd name="T13" fmla="*/ 18 h 35"/>
                  <a:gd name="T14" fmla="*/ 16 w 33"/>
                  <a:gd name="T15" fmla="*/ 4 h 35"/>
                  <a:gd name="T16" fmla="*/ 5 w 33"/>
                  <a:gd name="T17" fmla="*/ 18 h 35"/>
                  <a:gd name="T18" fmla="*/ 16 w 33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5">
                    <a:moveTo>
                      <a:pt x="16" y="0"/>
                    </a:moveTo>
                    <a:cubicBezTo>
                      <a:pt x="27" y="0"/>
                      <a:pt x="33" y="8"/>
                      <a:pt x="33" y="18"/>
                    </a:cubicBezTo>
                    <a:cubicBezTo>
                      <a:pt x="33" y="27"/>
                      <a:pt x="27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5" y="32"/>
                      <a:pt x="28" y="24"/>
                      <a:pt x="28" y="18"/>
                    </a:cubicBezTo>
                    <a:cubicBezTo>
                      <a:pt x="28" y="11"/>
                      <a:pt x="25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 userDrawn="1"/>
            </p:nvSpPr>
            <p:spPr bwMode="auto">
              <a:xfrm>
                <a:off x="1289" y="991"/>
                <a:ext cx="46" cy="52"/>
              </a:xfrm>
              <a:custGeom>
                <a:avLst/>
                <a:gdLst>
                  <a:gd name="T0" fmla="*/ 27 w 31"/>
                  <a:gd name="T1" fmla="*/ 30 h 35"/>
                  <a:gd name="T2" fmla="*/ 16 w 31"/>
                  <a:gd name="T3" fmla="*/ 35 h 35"/>
                  <a:gd name="T4" fmla="*/ 0 w 31"/>
                  <a:gd name="T5" fmla="*/ 18 h 35"/>
                  <a:gd name="T6" fmla="*/ 16 w 31"/>
                  <a:gd name="T7" fmla="*/ 0 h 35"/>
                  <a:gd name="T8" fmla="*/ 31 w 31"/>
                  <a:gd name="T9" fmla="*/ 11 h 35"/>
                  <a:gd name="T10" fmla="*/ 26 w 31"/>
                  <a:gd name="T11" fmla="*/ 11 h 35"/>
                  <a:gd name="T12" fmla="*/ 16 w 31"/>
                  <a:gd name="T13" fmla="*/ 4 h 35"/>
                  <a:gd name="T14" fmla="*/ 5 w 31"/>
                  <a:gd name="T15" fmla="*/ 18 h 35"/>
                  <a:gd name="T16" fmla="*/ 16 w 31"/>
                  <a:gd name="T17" fmla="*/ 32 h 35"/>
                  <a:gd name="T18" fmla="*/ 27 w 31"/>
                  <a:gd name="T19" fmla="*/ 21 h 35"/>
                  <a:gd name="T20" fmla="*/ 16 w 31"/>
                  <a:gd name="T21" fmla="*/ 21 h 35"/>
                  <a:gd name="T22" fmla="*/ 16 w 31"/>
                  <a:gd name="T23" fmla="*/ 17 h 35"/>
                  <a:gd name="T24" fmla="*/ 31 w 31"/>
                  <a:gd name="T25" fmla="*/ 17 h 35"/>
                  <a:gd name="T26" fmla="*/ 31 w 31"/>
                  <a:gd name="T27" fmla="*/ 35 h 35"/>
                  <a:gd name="T28" fmla="*/ 28 w 31"/>
                  <a:gd name="T29" fmla="*/ 35 h 35"/>
                  <a:gd name="T30" fmla="*/ 27 w 31"/>
                  <a:gd name="T3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5">
                    <a:moveTo>
                      <a:pt x="27" y="30"/>
                    </a:moveTo>
                    <a:cubicBezTo>
                      <a:pt x="25" y="34"/>
                      <a:pt x="20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4" y="0"/>
                      <a:pt x="30" y="3"/>
                      <a:pt x="31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5"/>
                      <a:pt x="9" y="32"/>
                      <a:pt x="16" y="32"/>
                    </a:cubicBezTo>
                    <a:cubicBezTo>
                      <a:pt x="23" y="32"/>
                      <a:pt x="27" y="27"/>
                      <a:pt x="2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8" y="35"/>
                      <a:pt x="28" y="35"/>
                      <a:pt x="28" y="35"/>
                    </a:cubicBezTo>
                    <a:lnTo>
                      <a:pt x="27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0" name="Rectangle 76"/>
              <p:cNvSpPr>
                <a:spLocks noChangeArrowheads="1"/>
              </p:cNvSpPr>
              <p:nvPr userDrawn="1"/>
            </p:nvSpPr>
            <p:spPr bwMode="auto">
              <a:xfrm>
                <a:off x="1349" y="993"/>
                <a:ext cx="6" cy="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 userDrawn="1"/>
            </p:nvSpPr>
            <p:spPr bwMode="auto">
              <a:xfrm>
                <a:off x="1368" y="993"/>
                <a:ext cx="35" cy="50"/>
              </a:xfrm>
              <a:custGeom>
                <a:avLst/>
                <a:gdLst>
                  <a:gd name="T0" fmla="*/ 0 w 35"/>
                  <a:gd name="T1" fmla="*/ 0 h 50"/>
                  <a:gd name="T2" fmla="*/ 35 w 35"/>
                  <a:gd name="T3" fmla="*/ 0 h 50"/>
                  <a:gd name="T4" fmla="*/ 35 w 35"/>
                  <a:gd name="T5" fmla="*/ 5 h 50"/>
                  <a:gd name="T6" fmla="*/ 7 w 35"/>
                  <a:gd name="T7" fmla="*/ 5 h 50"/>
                  <a:gd name="T8" fmla="*/ 7 w 35"/>
                  <a:gd name="T9" fmla="*/ 20 h 50"/>
                  <a:gd name="T10" fmla="*/ 33 w 35"/>
                  <a:gd name="T11" fmla="*/ 20 h 50"/>
                  <a:gd name="T12" fmla="*/ 33 w 35"/>
                  <a:gd name="T13" fmla="*/ 26 h 50"/>
                  <a:gd name="T14" fmla="*/ 7 w 35"/>
                  <a:gd name="T15" fmla="*/ 26 h 50"/>
                  <a:gd name="T16" fmla="*/ 7 w 35"/>
                  <a:gd name="T17" fmla="*/ 44 h 50"/>
                  <a:gd name="T18" fmla="*/ 35 w 35"/>
                  <a:gd name="T19" fmla="*/ 44 h 50"/>
                  <a:gd name="T20" fmla="*/ 35 w 35"/>
                  <a:gd name="T21" fmla="*/ 50 h 50"/>
                  <a:gd name="T22" fmla="*/ 0 w 35"/>
                  <a:gd name="T23" fmla="*/ 50 h 50"/>
                  <a:gd name="T24" fmla="*/ 0 w 35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50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5" y="44"/>
                    </a:lnTo>
                    <a:lnTo>
                      <a:pt x="35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2" name="Freeform 78"/>
              <p:cNvSpPr>
                <a:spLocks/>
              </p:cNvSpPr>
              <p:nvPr userDrawn="1"/>
            </p:nvSpPr>
            <p:spPr bwMode="auto">
              <a:xfrm>
                <a:off x="1411" y="991"/>
                <a:ext cx="40" cy="52"/>
              </a:xfrm>
              <a:custGeom>
                <a:avLst/>
                <a:gdLst>
                  <a:gd name="T0" fmla="*/ 22 w 27"/>
                  <a:gd name="T1" fmla="*/ 11 h 35"/>
                  <a:gd name="T2" fmla="*/ 13 w 27"/>
                  <a:gd name="T3" fmla="*/ 4 h 35"/>
                  <a:gd name="T4" fmla="*/ 6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4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3 w 27"/>
                  <a:gd name="T19" fmla="*/ 25 h 35"/>
                  <a:gd name="T20" fmla="*/ 12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6 w 27"/>
                  <a:gd name="T27" fmla="*/ 11 h 35"/>
                  <a:gd name="T28" fmla="*/ 22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2" y="11"/>
                    </a:moveTo>
                    <a:cubicBezTo>
                      <a:pt x="21" y="6"/>
                      <a:pt x="18" y="4"/>
                      <a:pt x="13" y="4"/>
                    </a:cubicBezTo>
                    <a:cubicBezTo>
                      <a:pt x="9" y="4"/>
                      <a:pt x="6" y="5"/>
                      <a:pt x="6" y="10"/>
                    </a:cubicBezTo>
                    <a:cubicBezTo>
                      <a:pt x="6" y="14"/>
                      <a:pt x="11" y="14"/>
                      <a:pt x="16" y="16"/>
                    </a:cubicBezTo>
                    <a:cubicBezTo>
                      <a:pt x="22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4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3" y="30"/>
                      <a:pt x="23" y="25"/>
                    </a:cubicBezTo>
                    <a:cubicBezTo>
                      <a:pt x="23" y="21"/>
                      <a:pt x="17" y="20"/>
                      <a:pt x="12" y="19"/>
                    </a:cubicBezTo>
                    <a:cubicBezTo>
                      <a:pt x="7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6" y="3"/>
                      <a:pt x="26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 userDrawn="1"/>
            </p:nvSpPr>
            <p:spPr bwMode="auto">
              <a:xfrm>
                <a:off x="1484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5 w 32"/>
                  <a:gd name="T3" fmla="*/ 0 h 50"/>
                  <a:gd name="T4" fmla="*/ 5 w 32"/>
                  <a:gd name="T5" fmla="*/ 44 h 50"/>
                  <a:gd name="T6" fmla="*/ 32 w 32"/>
                  <a:gd name="T7" fmla="*/ 44 h 50"/>
                  <a:gd name="T8" fmla="*/ 32 w 32"/>
                  <a:gd name="T9" fmla="*/ 50 h 50"/>
                  <a:gd name="T10" fmla="*/ 0 w 32"/>
                  <a:gd name="T11" fmla="*/ 50 h 50"/>
                  <a:gd name="T12" fmla="*/ 0 w 32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5" y="0"/>
                    </a:lnTo>
                    <a:lnTo>
                      <a:pt x="5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 userDrawn="1"/>
            </p:nvSpPr>
            <p:spPr bwMode="auto">
              <a:xfrm>
                <a:off x="15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 userDrawn="1"/>
            </p:nvSpPr>
            <p:spPr bwMode="auto">
              <a:xfrm>
                <a:off x="1561" y="993"/>
                <a:ext cx="41" cy="50"/>
              </a:xfrm>
              <a:custGeom>
                <a:avLst/>
                <a:gdLst>
                  <a:gd name="T0" fmla="*/ 0 w 28"/>
                  <a:gd name="T1" fmla="*/ 0 h 34"/>
                  <a:gd name="T2" fmla="*/ 12 w 28"/>
                  <a:gd name="T3" fmla="*/ 0 h 34"/>
                  <a:gd name="T4" fmla="*/ 28 w 28"/>
                  <a:gd name="T5" fmla="*/ 16 h 34"/>
                  <a:gd name="T6" fmla="*/ 12 w 28"/>
                  <a:gd name="T7" fmla="*/ 34 h 34"/>
                  <a:gd name="T8" fmla="*/ 0 w 28"/>
                  <a:gd name="T9" fmla="*/ 34 h 34"/>
                  <a:gd name="T10" fmla="*/ 0 w 28"/>
                  <a:gd name="T11" fmla="*/ 0 h 34"/>
                  <a:gd name="T12" fmla="*/ 5 w 28"/>
                  <a:gd name="T13" fmla="*/ 30 h 34"/>
                  <a:gd name="T14" fmla="*/ 12 w 28"/>
                  <a:gd name="T15" fmla="*/ 30 h 34"/>
                  <a:gd name="T16" fmla="*/ 24 w 28"/>
                  <a:gd name="T17" fmla="*/ 16 h 34"/>
                  <a:gd name="T18" fmla="*/ 12 w 28"/>
                  <a:gd name="T19" fmla="*/ 4 h 34"/>
                  <a:gd name="T20" fmla="*/ 5 w 28"/>
                  <a:gd name="T21" fmla="*/ 4 h 34"/>
                  <a:gd name="T22" fmla="*/ 5 w 28"/>
                  <a:gd name="T23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4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2" y="0"/>
                      <a:pt x="28" y="5"/>
                      <a:pt x="28" y="16"/>
                    </a:cubicBezTo>
                    <a:cubicBezTo>
                      <a:pt x="28" y="27"/>
                      <a:pt x="23" y="34"/>
                      <a:pt x="12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5" y="3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24" y="29"/>
                      <a:pt x="24" y="16"/>
                    </a:cubicBezTo>
                    <a:cubicBezTo>
                      <a:pt x="24" y="8"/>
                      <a:pt x="21" y="4"/>
                      <a:pt x="12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 userDrawn="1"/>
            </p:nvSpPr>
            <p:spPr bwMode="auto">
              <a:xfrm>
                <a:off x="1589" y="803"/>
                <a:ext cx="25" cy="25"/>
              </a:xfrm>
              <a:custGeom>
                <a:avLst/>
                <a:gdLst>
                  <a:gd name="T0" fmla="*/ 8 w 17"/>
                  <a:gd name="T1" fmla="*/ 0 h 17"/>
                  <a:gd name="T2" fmla="*/ 17 w 17"/>
                  <a:gd name="T3" fmla="*/ 8 h 17"/>
                  <a:gd name="T4" fmla="*/ 8 w 17"/>
                  <a:gd name="T5" fmla="*/ 17 h 17"/>
                  <a:gd name="T6" fmla="*/ 0 w 17"/>
                  <a:gd name="T7" fmla="*/ 8 h 17"/>
                  <a:gd name="T8" fmla="*/ 8 w 17"/>
                  <a:gd name="T9" fmla="*/ 0 h 17"/>
                  <a:gd name="T10" fmla="*/ 8 w 17"/>
                  <a:gd name="T11" fmla="*/ 16 h 17"/>
                  <a:gd name="T12" fmla="*/ 15 w 17"/>
                  <a:gd name="T13" fmla="*/ 8 h 17"/>
                  <a:gd name="T14" fmla="*/ 8 w 17"/>
                  <a:gd name="T15" fmla="*/ 1 h 17"/>
                  <a:gd name="T16" fmla="*/ 1 w 17"/>
                  <a:gd name="T17" fmla="*/ 8 h 17"/>
                  <a:gd name="T18" fmla="*/ 8 w 17"/>
                  <a:gd name="T19" fmla="*/ 16 h 17"/>
                  <a:gd name="T20" fmla="*/ 5 w 17"/>
                  <a:gd name="T21" fmla="*/ 3 h 17"/>
                  <a:gd name="T22" fmla="*/ 9 w 17"/>
                  <a:gd name="T23" fmla="*/ 3 h 17"/>
                  <a:gd name="T24" fmla="*/ 12 w 17"/>
                  <a:gd name="T25" fmla="*/ 6 h 17"/>
                  <a:gd name="T26" fmla="*/ 10 w 17"/>
                  <a:gd name="T27" fmla="*/ 9 h 17"/>
                  <a:gd name="T28" fmla="*/ 13 w 17"/>
                  <a:gd name="T29" fmla="*/ 13 h 17"/>
                  <a:gd name="T30" fmla="*/ 11 w 17"/>
                  <a:gd name="T31" fmla="*/ 13 h 17"/>
                  <a:gd name="T32" fmla="*/ 8 w 17"/>
                  <a:gd name="T33" fmla="*/ 9 h 17"/>
                  <a:gd name="T34" fmla="*/ 7 w 17"/>
                  <a:gd name="T35" fmla="*/ 9 h 17"/>
                  <a:gd name="T36" fmla="*/ 7 w 17"/>
                  <a:gd name="T37" fmla="*/ 13 h 17"/>
                  <a:gd name="T38" fmla="*/ 5 w 17"/>
                  <a:gd name="T39" fmla="*/ 13 h 17"/>
                  <a:gd name="T40" fmla="*/ 5 w 17"/>
                  <a:gd name="T41" fmla="*/ 3 h 17"/>
                  <a:gd name="T42" fmla="*/ 7 w 17"/>
                  <a:gd name="T43" fmla="*/ 8 h 17"/>
                  <a:gd name="T44" fmla="*/ 8 w 17"/>
                  <a:gd name="T45" fmla="*/ 8 h 17"/>
                  <a:gd name="T46" fmla="*/ 11 w 17"/>
                  <a:gd name="T47" fmla="*/ 6 h 17"/>
                  <a:gd name="T48" fmla="*/ 9 w 17"/>
                  <a:gd name="T49" fmla="*/ 4 h 17"/>
                  <a:gd name="T50" fmla="*/ 7 w 17"/>
                  <a:gd name="T51" fmla="*/ 4 h 17"/>
                  <a:gd name="T52" fmla="*/ 7 w 17"/>
                  <a:gd name="T5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3" y="0"/>
                      <a:pt x="17" y="3"/>
                      <a:pt x="17" y="8"/>
                    </a:cubicBezTo>
                    <a:cubicBezTo>
                      <a:pt x="17" y="13"/>
                      <a:pt x="13" y="17"/>
                      <a:pt x="8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lose/>
                    <a:moveTo>
                      <a:pt x="8" y="16"/>
                    </a:moveTo>
                    <a:cubicBezTo>
                      <a:pt x="12" y="16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1"/>
                      <a:pt x="1" y="4"/>
                      <a:pt x="1" y="8"/>
                    </a:cubicBezTo>
                    <a:cubicBezTo>
                      <a:pt x="1" y="12"/>
                      <a:pt x="4" y="16"/>
                      <a:pt x="8" y="16"/>
                    </a:cubicBezTo>
                    <a:close/>
                    <a:moveTo>
                      <a:pt x="5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2" y="4"/>
                      <a:pt x="12" y="6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5" y="3"/>
                    </a:lnTo>
                    <a:close/>
                    <a:moveTo>
                      <a:pt x="7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1" y="8"/>
                      <a:pt x="11" y="6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</p:grpSp>
      </p:grpSp>
      <p:sp>
        <p:nvSpPr>
          <p:cNvPr id="89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>
                    <a:lumMod val="75000"/>
                  </a:srgbClr>
                </a:solidFill>
              </a:rPr>
              <a:t>©2017 Check Point Software Technologies Ltd. </a:t>
            </a:r>
          </a:p>
        </p:txBody>
      </p:sp>
      <p:sp>
        <p:nvSpPr>
          <p:cNvPr id="93" name="Date" hidden="1"/>
          <p:cNvSpPr>
            <a:spLocks noGrp="1"/>
          </p:cNvSpPr>
          <p:nvPr userDrawn="1">
            <p:ph type="dt" sz="half" idx="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6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365" y="3836247"/>
            <a:ext cx="4354876" cy="519446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</p:txBody>
      </p:sp>
      <p:sp>
        <p:nvSpPr>
          <p:cNvPr id="15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648" y="2422249"/>
            <a:ext cx="4354876" cy="726636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  <a:lvl2pPr marL="406319" indent="0">
              <a:buNone/>
              <a:defRPr/>
            </a:lvl2pPr>
            <a:lvl3pPr marL="569792" indent="0">
              <a:buNone/>
              <a:defRPr/>
            </a:lvl3pPr>
            <a:lvl4pPr marL="688833" indent="0">
              <a:buNone/>
              <a:defRPr/>
            </a:lvl4pPr>
            <a:lvl5pPr marL="801521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7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8648" y="1618839"/>
            <a:ext cx="4354876" cy="80341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buClrTx/>
              <a:buSzTx/>
            </a:pPr>
            <a:r>
              <a:rPr lang="en-US" kern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92105010"/>
      </p:ext>
    </p:extLst>
  </p:cSld>
  <p:clrMapOvr>
    <a:masterClrMapping/>
  </p:clrMapOvr>
  <p:transition>
    <p:fade/>
  </p:transition>
  <p:hf sldNum="0" hd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6" name="Agenda list"/>
          <p:cNvSpPr>
            <a:spLocks noGrp="1"/>
          </p:cNvSpPr>
          <p:nvPr>
            <p:ph sz="quarter" idx="12"/>
          </p:nvPr>
        </p:nvSpPr>
        <p:spPr>
          <a:xfrm>
            <a:off x="1683273" y="1314673"/>
            <a:ext cx="6910515" cy="3122432"/>
          </a:xfrm>
          <a:prstGeom prst="rect">
            <a:avLst/>
          </a:prstGeom>
        </p:spPr>
        <p:txBody>
          <a:bodyPr/>
          <a:lstStyle>
            <a:lvl1pPr marL="171473" indent="-171473">
              <a:lnSpc>
                <a:spcPct val="120000"/>
              </a:lnSpc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32112" indent="-171473">
              <a:buFont typeface="Calibri" panose="020F0502020204030204" pitchFamily="34" charset="0"/>
              <a:buChar char="̶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875338" y="732510"/>
            <a:ext cx="6364155" cy="530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p:transition>
    <p:fade/>
  </p:transition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Bullets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6" y="345414"/>
            <a:ext cx="739493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Bullet text_left"/>
          <p:cNvSpPr>
            <a:spLocks noGrp="1"/>
          </p:cNvSpPr>
          <p:nvPr>
            <p:ph sz="half" idx="2"/>
          </p:nvPr>
        </p:nvSpPr>
        <p:spPr>
          <a:xfrm>
            <a:off x="437996" y="1144191"/>
            <a:ext cx="3841480" cy="3400035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bg1"/>
                </a:solidFill>
              </a:defRPr>
            </a:lvl2pPr>
            <a:lvl3pPr marL="528136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bg1"/>
                </a:solidFill>
              </a:defRPr>
            </a:lvl3pPr>
            <a:lvl4pPr marL="679033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Bullet text_left"/>
          <p:cNvSpPr>
            <a:spLocks noGrp="1"/>
          </p:cNvSpPr>
          <p:nvPr>
            <p:ph sz="half" idx="12"/>
          </p:nvPr>
        </p:nvSpPr>
        <p:spPr>
          <a:xfrm>
            <a:off x="4876880" y="1144191"/>
            <a:ext cx="3841480" cy="3400035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bg1"/>
                </a:solidFill>
              </a:defRPr>
            </a:lvl2pPr>
            <a:lvl3pPr marL="528136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bg1"/>
                </a:solidFill>
              </a:defRPr>
            </a:lvl3pPr>
            <a:lvl4pPr marL="679033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40320529"/>
      </p:ext>
    </p:extLst>
  </p:cSld>
  <p:clrMapOvr>
    <a:masterClrMapping/>
  </p:clrMapOvr>
  <p:transition>
    <p:fade/>
  </p:transition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Subtitle+ Bullets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3" name="Sub-title_column 3"/>
          <p:cNvSpPr>
            <a:spLocks noGrp="1"/>
          </p:cNvSpPr>
          <p:nvPr userDrawn="1">
            <p:ph type="body" sz="quarter" idx="16"/>
          </p:nvPr>
        </p:nvSpPr>
        <p:spPr>
          <a:xfrm>
            <a:off x="6218371" y="1144281"/>
            <a:ext cx="2509491" cy="582374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-title_column 2"/>
          <p:cNvSpPr>
            <a:spLocks noGrp="1"/>
          </p:cNvSpPr>
          <p:nvPr userDrawn="1">
            <p:ph type="body" sz="quarter" idx="14"/>
          </p:nvPr>
        </p:nvSpPr>
        <p:spPr>
          <a:xfrm>
            <a:off x="3329854" y="1144281"/>
            <a:ext cx="2531246" cy="582374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ub-title_column 1"/>
          <p:cNvSpPr>
            <a:spLocks noGrp="1"/>
          </p:cNvSpPr>
          <p:nvPr>
            <p:ph type="body" sz="quarter" idx="12"/>
          </p:nvPr>
        </p:nvSpPr>
        <p:spPr>
          <a:xfrm>
            <a:off x="438667" y="1144281"/>
            <a:ext cx="2552174" cy="582374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9027" y="345414"/>
            <a:ext cx="739493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_column 2"/>
          <p:cNvSpPr>
            <a:spLocks noGrp="1"/>
          </p:cNvSpPr>
          <p:nvPr>
            <p:ph sz="half" idx="20"/>
          </p:nvPr>
        </p:nvSpPr>
        <p:spPr>
          <a:xfrm>
            <a:off x="437250" y="1920730"/>
            <a:ext cx="2503822" cy="2700923"/>
          </a:xfrm>
          <a:prstGeom prst="rect">
            <a:avLst/>
          </a:prstGeom>
        </p:spPr>
        <p:txBody>
          <a:bodyPr lIns="68589" tIns="68589" rIns="68589" bIns="68589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419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800" algn="l"/>
              </a:tabLst>
              <a:defRPr sz="1200">
                <a:solidFill>
                  <a:schemeClr val="bg1"/>
                </a:solidFill>
              </a:defRPr>
            </a:lvl3pPr>
            <a:lvl4pPr marL="665315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_column 2"/>
          <p:cNvSpPr>
            <a:spLocks noGrp="1"/>
          </p:cNvSpPr>
          <p:nvPr>
            <p:ph sz="half" idx="21"/>
          </p:nvPr>
        </p:nvSpPr>
        <p:spPr>
          <a:xfrm>
            <a:off x="3326482" y="1920730"/>
            <a:ext cx="2503822" cy="2700923"/>
          </a:xfrm>
          <a:prstGeom prst="rect">
            <a:avLst/>
          </a:prstGeom>
        </p:spPr>
        <p:txBody>
          <a:bodyPr lIns="68589" tIns="68589" rIns="68589" bIns="68589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419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800" algn="l"/>
              </a:tabLst>
              <a:defRPr sz="1200">
                <a:solidFill>
                  <a:schemeClr val="bg1"/>
                </a:solidFill>
              </a:defRPr>
            </a:lvl3pPr>
            <a:lvl4pPr marL="665315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_column 2"/>
          <p:cNvSpPr>
            <a:spLocks noGrp="1"/>
          </p:cNvSpPr>
          <p:nvPr>
            <p:ph sz="half" idx="22"/>
          </p:nvPr>
        </p:nvSpPr>
        <p:spPr>
          <a:xfrm>
            <a:off x="6214146" y="1920730"/>
            <a:ext cx="2503822" cy="2700923"/>
          </a:xfrm>
          <a:prstGeom prst="rect">
            <a:avLst/>
          </a:prstGeom>
        </p:spPr>
        <p:txBody>
          <a:bodyPr lIns="68589" tIns="68589" rIns="68589" bIns="68589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419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800" algn="l"/>
              </a:tabLst>
              <a:defRPr sz="1200">
                <a:solidFill>
                  <a:schemeClr val="bg1"/>
                </a:solidFill>
              </a:defRPr>
            </a:lvl3pPr>
            <a:lvl4pPr marL="665315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64053530"/>
      </p:ext>
    </p:extLst>
  </p:cSld>
  <p:clrMapOvr>
    <a:masterClrMapping/>
  </p:clrMapOvr>
  <p:transition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005C-0301-4786-94F9-E7FA711AE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2FC37-231E-4D50-83D4-4C9B39C49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19A6B-DCDB-4D81-8E30-8E24366B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57CE6-AB47-4876-825F-40D05135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73DFE-CE74-438D-A2D2-4C4A626B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77132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 hidden="1"/>
          <p:cNvSpPr>
            <a:spLocks noGrp="1"/>
          </p:cNvSpPr>
          <p:nvPr>
            <p:ph type="dt" sz="quarter" idx="1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1C396E99-728E-4BC1-9827-5FA2D157E6FB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6" y="345414"/>
            <a:ext cx="7394930" cy="6928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2058"/>
      </p:ext>
    </p:extLst>
  </p:cSld>
  <p:clrMapOvr>
    <a:masterClrMapping/>
  </p:clrMapOvr>
  <p:transition>
    <p:fade/>
  </p:transition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67726"/>
      </p:ext>
    </p:extLst>
  </p:cSld>
  <p:clrMapOvr>
    <a:masterClrMapping/>
  </p:clrMapOvr>
  <p:transition>
    <p:fade/>
  </p:transition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Bullets+Half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ink Background"/>
          <p:cNvGrpSpPr/>
          <p:nvPr userDrawn="1"/>
        </p:nvGrpSpPr>
        <p:grpSpPr>
          <a:xfrm>
            <a:off x="4597009" y="1229803"/>
            <a:ext cx="4551519" cy="2857613"/>
            <a:chOff x="6127749" y="1639737"/>
            <a:chExt cx="6067112" cy="3785633"/>
          </a:xfrm>
        </p:grpSpPr>
        <p:sp>
          <p:nvSpPr>
            <p:cNvPr id="12" name="Pink: 43%"/>
            <p:cNvSpPr/>
            <p:nvPr userDrawn="1"/>
          </p:nvSpPr>
          <p:spPr bwMode="gray">
            <a:xfrm>
              <a:off x="10782300" y="1639737"/>
              <a:ext cx="689705" cy="3783164"/>
            </a:xfrm>
            <a:prstGeom prst="rect">
              <a:avLst/>
            </a:prstGeom>
            <a:solidFill>
              <a:srgbClr val="E45785">
                <a:alpha val="56863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4" name="Background pink"/>
            <p:cNvSpPr/>
            <p:nvPr userDrawn="1"/>
          </p:nvSpPr>
          <p:spPr bwMode="auto">
            <a:xfrm>
              <a:off x="6127749" y="1639737"/>
              <a:ext cx="4991355" cy="3783164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5" name="Pink: 54%"/>
            <p:cNvSpPr/>
            <p:nvPr userDrawn="1"/>
          </p:nvSpPr>
          <p:spPr bwMode="gray">
            <a:xfrm>
              <a:off x="10782300" y="1639737"/>
              <a:ext cx="1049449" cy="3783164"/>
            </a:xfrm>
            <a:prstGeom prst="rect">
              <a:avLst/>
            </a:prstGeom>
            <a:solidFill>
              <a:srgbClr val="E45785">
                <a:alpha val="4549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8" name="Pink:65%"/>
            <p:cNvSpPr/>
            <p:nvPr userDrawn="1"/>
          </p:nvSpPr>
          <p:spPr bwMode="gray">
            <a:xfrm>
              <a:off x="11017189" y="1642206"/>
              <a:ext cx="1177672" cy="3783164"/>
            </a:xfrm>
            <a:prstGeom prst="rect">
              <a:avLst/>
            </a:prstGeom>
            <a:solidFill>
              <a:srgbClr val="E45785">
                <a:alpha val="34902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r>
                <a:rPr lang="en-US" sz="2400" dirty="0">
                  <a:solidFill>
                    <a:srgbClr val="4D4D4F"/>
                  </a:solidFill>
                  <a:latin typeface="Calibri"/>
                </a:rPr>
                <a:t> </a:t>
              </a:r>
            </a:p>
          </p:txBody>
        </p:sp>
      </p:grpSp>
      <p:sp>
        <p:nvSpPr>
          <p:cNvPr id="7" name="Date" hidden="1"/>
          <p:cNvSpPr>
            <a:spLocks noGrp="1"/>
          </p:cNvSpPr>
          <p:nvPr userDrawn="1">
            <p:ph type="dt" sz="quarter" idx="17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631CED19-27F7-4D05-847C-E59ED2A84874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7" name="Credit text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4859817" y="3552444"/>
            <a:ext cx="3297851" cy="253746"/>
          </a:xfrm>
          <a:prstGeom prst="rect">
            <a:avLst/>
          </a:prstGeom>
          <a:noFill/>
        </p:spPr>
        <p:txBody>
          <a:bodyPr wrap="square" lIns="68589" tIns="34295" rIns="68589" bIns="34295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6" name="Quote text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4739962" y="1508760"/>
            <a:ext cx="3423185" cy="1830001"/>
          </a:xfrm>
          <a:prstGeom prst="rect">
            <a:avLst/>
          </a:prstGeom>
        </p:spPr>
        <p:txBody>
          <a:bodyPr lIns="68589" tIns="34295" rIns="68589" bIns="34295" anchor="ctr">
            <a:noAutofit/>
          </a:bodyPr>
          <a:lstStyle>
            <a:lvl1pPr marL="114274" indent="-114274" algn="l" defTabSz="914171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100" b="1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Title"/>
          <p:cNvSpPr>
            <a:spLocks noGrp="1"/>
          </p:cNvSpPr>
          <p:nvPr userDrawn="1">
            <p:ph type="title"/>
          </p:nvPr>
        </p:nvSpPr>
        <p:spPr>
          <a:xfrm>
            <a:off x="437996" y="345414"/>
            <a:ext cx="739493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Bullet text"/>
          <p:cNvSpPr>
            <a:spLocks noGrp="1"/>
          </p:cNvSpPr>
          <p:nvPr>
            <p:ph type="body" sz="quarter" idx="16"/>
          </p:nvPr>
        </p:nvSpPr>
        <p:spPr>
          <a:xfrm>
            <a:off x="437996" y="1229803"/>
            <a:ext cx="3806497" cy="2837372"/>
          </a:xfrm>
          <a:prstGeom prst="rect">
            <a:avLst/>
          </a:prstGeom>
        </p:spPr>
        <p:txBody>
          <a:bodyPr>
            <a:noAutofit/>
          </a:bodyPr>
          <a:lstStyle>
            <a:lvl1pPr marL="168268" indent="-168268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44137" indent="-171473">
              <a:lnSpc>
                <a:spcPct val="95000"/>
              </a:lnSpc>
              <a:buFont typeface="Calibri" panose="020F0502020204030204" pitchFamily="34" charset="0"/>
              <a:buChar char="−"/>
              <a:defRPr sz="15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9972637"/>
      </p:ext>
    </p:extLst>
  </p:cSld>
  <p:clrMapOvr>
    <a:masterClrMapping/>
  </p:clrMapOvr>
  <p:transition>
    <p:fade/>
  </p:transition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nk: 43%"/>
          <p:cNvSpPr/>
          <p:nvPr userDrawn="1"/>
        </p:nvSpPr>
        <p:spPr bwMode="gray">
          <a:xfrm>
            <a:off x="8088832" y="0"/>
            <a:ext cx="517413" cy="5143500"/>
          </a:xfrm>
          <a:prstGeom prst="rect">
            <a:avLst/>
          </a:prstGeom>
          <a:solidFill>
            <a:srgbClr val="E45785">
              <a:alpha val="56863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5" name="Background pink"/>
          <p:cNvSpPr/>
          <p:nvPr userDrawn="1"/>
        </p:nvSpPr>
        <p:spPr bwMode="auto">
          <a:xfrm>
            <a:off x="1" y="0"/>
            <a:ext cx="8341500" cy="51435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7" name="Pink: 54%"/>
          <p:cNvSpPr/>
          <p:nvPr userDrawn="1"/>
        </p:nvSpPr>
        <p:spPr bwMode="gray">
          <a:xfrm>
            <a:off x="8088832" y="0"/>
            <a:ext cx="787292" cy="5143500"/>
          </a:xfrm>
          <a:prstGeom prst="rect">
            <a:avLst/>
          </a:prstGeom>
          <a:solidFill>
            <a:srgbClr val="E45785">
              <a:alpha val="45490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8" name="Pink:65%"/>
          <p:cNvSpPr/>
          <p:nvPr userDrawn="1"/>
        </p:nvSpPr>
        <p:spPr bwMode="gray">
          <a:xfrm>
            <a:off x="8265044" y="1852"/>
            <a:ext cx="883484" cy="5143500"/>
          </a:xfrm>
          <a:prstGeom prst="rect">
            <a:avLst/>
          </a:prstGeom>
          <a:solidFill>
            <a:srgbClr val="E45785">
              <a:alpha val="34902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r>
              <a:rPr lang="en-US" sz="2400" dirty="0">
                <a:solidFill>
                  <a:srgbClr val="4D4D4F"/>
                </a:solidFill>
                <a:latin typeface="Calibri"/>
              </a:rPr>
              <a:t> </a:t>
            </a:r>
          </a:p>
        </p:txBody>
      </p:sp>
      <p:cxnSp>
        <p:nvCxnSpPr>
          <p:cNvPr id="19" name="Footer_line"/>
          <p:cNvCxnSpPr/>
          <p:nvPr userDrawn="1"/>
        </p:nvCxnSpPr>
        <p:spPr bwMode="auto">
          <a:xfrm>
            <a:off x="1" y="4906280"/>
            <a:ext cx="8337551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/>
                </a:solidFill>
              </a:rPr>
              <a:t>©2017 Check Point Software Technologies Ltd. </a:t>
            </a:r>
          </a:p>
        </p:txBody>
      </p:sp>
      <p:sp>
        <p:nvSpPr>
          <p:cNvPr id="2" name="Date" hidden="1"/>
          <p:cNvSpPr>
            <a:spLocks noGrp="1"/>
          </p:cNvSpPr>
          <p:nvPr userDrawn="1">
            <p:ph type="dt" sz="quarter" idx="17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04122083-5F1C-4B60-A9EF-EE0A01B04516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Section title"/>
          <p:cNvSpPr>
            <a:spLocks noGrp="1"/>
          </p:cNvSpPr>
          <p:nvPr userDrawn="1">
            <p:ph type="body" sz="quarter" idx="12"/>
          </p:nvPr>
        </p:nvSpPr>
        <p:spPr bwMode="white">
          <a:xfrm>
            <a:off x="478009" y="1628427"/>
            <a:ext cx="7263645" cy="227083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cap="all" baseline="0">
                <a:solidFill>
                  <a:schemeClr val="bg1"/>
                </a:solidFill>
              </a:defRPr>
            </a:lvl1pPr>
            <a:lvl5pPr marL="10286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ction number"/>
          <p:cNvSpPr>
            <a:spLocks noGrp="1"/>
          </p:cNvSpPr>
          <p:nvPr userDrawn="1">
            <p:ph type="body" sz="quarter" idx="16" hasCustomPrompt="1"/>
          </p:nvPr>
        </p:nvSpPr>
        <p:spPr bwMode="white">
          <a:xfrm>
            <a:off x="460859" y="979716"/>
            <a:ext cx="7263645" cy="6683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1" baseline="0">
                <a:solidFill>
                  <a:schemeClr val="tx1">
                    <a:lumMod val="50000"/>
                  </a:schemeClr>
                </a:solidFill>
              </a:defRPr>
            </a:lvl1pPr>
            <a:lvl5pPr marL="1028657" indent="0">
              <a:buNone/>
              <a:defRPr/>
            </a:lvl5pPr>
          </a:lstStyle>
          <a:p>
            <a:pPr lvl="0"/>
            <a:r>
              <a:rPr lang="en-US" dirty="0"/>
              <a:t>Edit #</a:t>
            </a:r>
          </a:p>
        </p:txBody>
      </p:sp>
      <p:sp>
        <p:nvSpPr>
          <p:cNvPr id="13" name="Footer_security classification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US" dirty="0">
                <a:solidFill>
                  <a:srgbClr val="FFFFFF"/>
                </a:solidFill>
              </a:rPr>
              <a:t>[PROTECTED] Distribution or Modification is subject to approval</a:t>
            </a:r>
          </a:p>
        </p:txBody>
      </p:sp>
    </p:spTree>
    <p:extLst>
      <p:ext uri="{BB962C8B-B14F-4D97-AF65-F5344CB8AC3E}">
        <p14:creationId xmlns:p14="http://schemas.microsoft.com/office/powerpoint/2010/main" val="1656419563"/>
      </p:ext>
    </p:extLst>
  </p:cSld>
  <p:clrMapOvr>
    <a:masterClrMapping/>
  </p:clrMapOvr>
  <p:transition>
    <p:fade/>
  </p:transition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y gradient"/>
          <p:cNvSpPr/>
          <p:nvPr userDrawn="1"/>
        </p:nvSpPr>
        <p:spPr bwMode="auto">
          <a:xfrm>
            <a:off x="3113026" y="-942"/>
            <a:ext cx="6030974" cy="49059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0" scaled="1"/>
            <a:tileRect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>
              <a:solidFill>
                <a:srgbClr val="4D4D4F"/>
              </a:solidFill>
              <a:latin typeface="Calibri"/>
            </a:endParaRPr>
          </a:p>
        </p:txBody>
      </p:sp>
      <p:cxnSp>
        <p:nvCxnSpPr>
          <p:cNvPr id="16" name="Pink vertical line"/>
          <p:cNvCxnSpPr/>
          <p:nvPr userDrawn="1"/>
        </p:nvCxnSpPr>
        <p:spPr bwMode="auto">
          <a:xfrm>
            <a:off x="3092850" y="590142"/>
            <a:ext cx="0" cy="3723774"/>
          </a:xfrm>
          <a:prstGeom prst="line">
            <a:avLst/>
          </a:prstGeom>
          <a:solidFill>
            <a:schemeClr val="bg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Footer_security classification"/>
          <p:cNvSpPr>
            <a:spLocks noGrp="1"/>
          </p:cNvSpPr>
          <p:nvPr userDrawn="1"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2" name="Date" hidden="1"/>
          <p:cNvSpPr>
            <a:spLocks noGrp="1"/>
          </p:cNvSpPr>
          <p:nvPr userDrawn="1">
            <p:ph type="dt" sz="quarter" idx="1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00C1096B-9679-429B-9328-0AF82824D437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Key points"/>
          <p:cNvSpPr>
            <a:spLocks noGrp="1"/>
          </p:cNvSpPr>
          <p:nvPr userDrawn="1">
            <p:ph type="body" sz="quarter" idx="11"/>
          </p:nvPr>
        </p:nvSpPr>
        <p:spPr>
          <a:xfrm>
            <a:off x="3657600" y="1049274"/>
            <a:ext cx="5049327" cy="3332861"/>
          </a:xfrm>
          <a:prstGeom prst="rect">
            <a:avLst/>
          </a:prstGeom>
        </p:spPr>
        <p:txBody>
          <a:bodyPr lIns="68589" tIns="34295" rIns="68589" bIns="34295" anchor="ctr" anchorCtr="0">
            <a:noAutofit/>
          </a:bodyPr>
          <a:lstStyle>
            <a:lvl1pPr marL="240062" indent="-240062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2400" baseline="0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95000"/>
              </a:lnSpc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Title"/>
          <p:cNvSpPr>
            <a:spLocks noGrp="1"/>
          </p:cNvSpPr>
          <p:nvPr userDrawn="1">
            <p:ph type="title"/>
          </p:nvPr>
        </p:nvSpPr>
        <p:spPr>
          <a:xfrm>
            <a:off x="276297" y="1460754"/>
            <a:ext cx="2529783" cy="2265389"/>
          </a:xfrm>
          <a:prstGeom prst="rect">
            <a:avLst/>
          </a:prstGeom>
        </p:spPr>
        <p:txBody>
          <a:bodyPr vert="horz" lIns="68589" tIns="34295" rIns="68589" bIns="34295" rtlCol="0" anchor="ctr" anchorCtr="0">
            <a:noAutofit/>
          </a:bodyPr>
          <a:lstStyle>
            <a:lvl1pPr marL="0" indent="0" algn="r" defTabSz="91420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30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02598"/>
      </p:ext>
    </p:extLst>
  </p:cSld>
  <p:clrMapOvr>
    <a:masterClrMapping/>
  </p:clrMapOvr>
  <p:transition>
    <p:fade/>
  </p:transition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 userDrawn="1"/>
        </p:nvGrpSpPr>
        <p:grpSpPr>
          <a:xfrm>
            <a:off x="0" y="27"/>
            <a:ext cx="9144000" cy="5143447"/>
            <a:chOff x="-1" y="35"/>
            <a:chExt cx="12188825" cy="6857929"/>
          </a:xfrm>
        </p:grpSpPr>
        <p:pic>
          <p:nvPicPr>
            <p:cNvPr id="86" name="Picture 8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5"/>
              <a:ext cx="12188825" cy="6857929"/>
            </a:xfrm>
            <a:prstGeom prst="rect">
              <a:avLst/>
            </a:prstGeom>
          </p:spPr>
        </p:pic>
        <p:grpSp>
          <p:nvGrpSpPr>
            <p:cNvPr id="2" name="Group 4"/>
            <p:cNvGrpSpPr>
              <a:grpSpLocks noChangeAspect="1"/>
            </p:cNvGrpSpPr>
            <p:nvPr userDrawn="1"/>
          </p:nvGrpSpPr>
          <p:grpSpPr bwMode="auto">
            <a:xfrm>
              <a:off x="600692" y="223091"/>
              <a:ext cx="1644584" cy="1026974"/>
              <a:chOff x="464" y="323"/>
              <a:chExt cx="1153" cy="720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65" y="323"/>
                <a:ext cx="115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" name="Rectangle 5"/>
              <p:cNvSpPr>
                <a:spLocks noChangeArrowheads="1"/>
              </p:cNvSpPr>
              <p:nvPr userDrawn="1"/>
            </p:nvSpPr>
            <p:spPr bwMode="auto">
              <a:xfrm>
                <a:off x="819" y="324"/>
                <a:ext cx="442" cy="389"/>
              </a:xfrm>
              <a:prstGeom prst="rect">
                <a:avLst/>
              </a:prstGeom>
              <a:solidFill>
                <a:srgbClr val="F48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" name="Freeform 6"/>
              <p:cNvSpPr>
                <a:spLocks/>
              </p:cNvSpPr>
              <p:nvPr userDrawn="1"/>
            </p:nvSpPr>
            <p:spPr bwMode="auto">
              <a:xfrm>
                <a:off x="904" y="344"/>
                <a:ext cx="292" cy="225"/>
              </a:xfrm>
              <a:custGeom>
                <a:avLst/>
                <a:gdLst>
                  <a:gd name="T0" fmla="*/ 136 w 197"/>
                  <a:gd name="T1" fmla="*/ 148 h 152"/>
                  <a:gd name="T2" fmla="*/ 112 w 197"/>
                  <a:gd name="T3" fmla="*/ 151 h 152"/>
                  <a:gd name="T4" fmla="*/ 95 w 197"/>
                  <a:gd name="T5" fmla="*/ 152 h 152"/>
                  <a:gd name="T6" fmla="*/ 79 w 197"/>
                  <a:gd name="T7" fmla="*/ 152 h 152"/>
                  <a:gd name="T8" fmla="*/ 62 w 197"/>
                  <a:gd name="T9" fmla="*/ 151 h 152"/>
                  <a:gd name="T10" fmla="*/ 44 w 197"/>
                  <a:gd name="T11" fmla="*/ 148 h 152"/>
                  <a:gd name="T12" fmla="*/ 28 w 197"/>
                  <a:gd name="T13" fmla="*/ 145 h 152"/>
                  <a:gd name="T14" fmla="*/ 16 w 197"/>
                  <a:gd name="T15" fmla="*/ 143 h 152"/>
                  <a:gd name="T16" fmla="*/ 14 w 197"/>
                  <a:gd name="T17" fmla="*/ 140 h 152"/>
                  <a:gd name="T18" fmla="*/ 9 w 197"/>
                  <a:gd name="T19" fmla="*/ 124 h 152"/>
                  <a:gd name="T20" fmla="*/ 4 w 197"/>
                  <a:gd name="T21" fmla="*/ 102 h 152"/>
                  <a:gd name="T22" fmla="*/ 2 w 197"/>
                  <a:gd name="T23" fmla="*/ 94 h 152"/>
                  <a:gd name="T24" fmla="*/ 1 w 197"/>
                  <a:gd name="T25" fmla="*/ 80 h 152"/>
                  <a:gd name="T26" fmla="*/ 0 w 197"/>
                  <a:gd name="T27" fmla="*/ 55 h 152"/>
                  <a:gd name="T28" fmla="*/ 3 w 197"/>
                  <a:gd name="T29" fmla="*/ 40 h 152"/>
                  <a:gd name="T30" fmla="*/ 9 w 197"/>
                  <a:gd name="T31" fmla="*/ 24 h 152"/>
                  <a:gd name="T32" fmla="*/ 15 w 197"/>
                  <a:gd name="T33" fmla="*/ 12 h 152"/>
                  <a:gd name="T34" fmla="*/ 21 w 197"/>
                  <a:gd name="T35" fmla="*/ 4 h 152"/>
                  <a:gd name="T36" fmla="*/ 23 w 197"/>
                  <a:gd name="T37" fmla="*/ 3 h 152"/>
                  <a:gd name="T38" fmla="*/ 33 w 197"/>
                  <a:gd name="T39" fmla="*/ 1 h 152"/>
                  <a:gd name="T40" fmla="*/ 36 w 197"/>
                  <a:gd name="T41" fmla="*/ 1 h 152"/>
                  <a:gd name="T42" fmla="*/ 52 w 197"/>
                  <a:gd name="T43" fmla="*/ 1 h 152"/>
                  <a:gd name="T44" fmla="*/ 68 w 197"/>
                  <a:gd name="T45" fmla="*/ 2 h 152"/>
                  <a:gd name="T46" fmla="*/ 85 w 197"/>
                  <a:gd name="T47" fmla="*/ 2 h 152"/>
                  <a:gd name="T48" fmla="*/ 102 w 197"/>
                  <a:gd name="T49" fmla="*/ 2 h 152"/>
                  <a:gd name="T50" fmla="*/ 117 w 197"/>
                  <a:gd name="T51" fmla="*/ 3 h 152"/>
                  <a:gd name="T52" fmla="*/ 133 w 197"/>
                  <a:gd name="T53" fmla="*/ 2 h 152"/>
                  <a:gd name="T54" fmla="*/ 148 w 197"/>
                  <a:gd name="T55" fmla="*/ 2 h 152"/>
                  <a:gd name="T56" fmla="*/ 162 w 197"/>
                  <a:gd name="T57" fmla="*/ 1 h 152"/>
                  <a:gd name="T58" fmla="*/ 175 w 197"/>
                  <a:gd name="T59" fmla="*/ 0 h 152"/>
                  <a:gd name="T60" fmla="*/ 177 w 197"/>
                  <a:gd name="T61" fmla="*/ 1 h 152"/>
                  <a:gd name="T62" fmla="*/ 184 w 197"/>
                  <a:gd name="T63" fmla="*/ 5 h 152"/>
                  <a:gd name="T64" fmla="*/ 184 w 197"/>
                  <a:gd name="T65" fmla="*/ 28 h 152"/>
                  <a:gd name="T66" fmla="*/ 187 w 197"/>
                  <a:gd name="T67" fmla="*/ 45 h 152"/>
                  <a:gd name="T68" fmla="*/ 188 w 197"/>
                  <a:gd name="T69" fmla="*/ 60 h 152"/>
                  <a:gd name="T70" fmla="*/ 192 w 197"/>
                  <a:gd name="T71" fmla="*/ 78 h 152"/>
                  <a:gd name="T72" fmla="*/ 194 w 197"/>
                  <a:gd name="T73" fmla="*/ 88 h 152"/>
                  <a:gd name="T74" fmla="*/ 196 w 197"/>
                  <a:gd name="T75" fmla="*/ 105 h 152"/>
                  <a:gd name="T76" fmla="*/ 195 w 197"/>
                  <a:gd name="T77" fmla="*/ 128 h 152"/>
                  <a:gd name="T78" fmla="*/ 190 w 197"/>
                  <a:gd name="T79" fmla="*/ 139 h 152"/>
                  <a:gd name="T80" fmla="*/ 176 w 197"/>
                  <a:gd name="T81" fmla="*/ 142 h 152"/>
                  <a:gd name="T82" fmla="*/ 166 w 197"/>
                  <a:gd name="T83" fmla="*/ 143 h 152"/>
                  <a:gd name="T84" fmla="*/ 147 w 197"/>
                  <a:gd name="T85" fmla="*/ 145 h 152"/>
                  <a:gd name="T86" fmla="*/ 138 w 197"/>
                  <a:gd name="T87" fmla="*/ 147 h 152"/>
                  <a:gd name="T88" fmla="*/ 136 w 197"/>
                  <a:gd name="T8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7" h="152">
                    <a:moveTo>
                      <a:pt x="136" y="148"/>
                    </a:moveTo>
                    <a:cubicBezTo>
                      <a:pt x="130" y="149"/>
                      <a:pt x="118" y="150"/>
                      <a:pt x="112" y="151"/>
                    </a:cubicBezTo>
                    <a:cubicBezTo>
                      <a:pt x="107" y="151"/>
                      <a:pt x="101" y="152"/>
                      <a:pt x="95" y="152"/>
                    </a:cubicBezTo>
                    <a:cubicBezTo>
                      <a:pt x="90" y="152"/>
                      <a:pt x="84" y="152"/>
                      <a:pt x="79" y="152"/>
                    </a:cubicBezTo>
                    <a:cubicBezTo>
                      <a:pt x="73" y="152"/>
                      <a:pt x="67" y="152"/>
                      <a:pt x="62" y="151"/>
                    </a:cubicBezTo>
                    <a:cubicBezTo>
                      <a:pt x="50" y="150"/>
                      <a:pt x="48" y="148"/>
                      <a:pt x="44" y="148"/>
                    </a:cubicBezTo>
                    <a:cubicBezTo>
                      <a:pt x="38" y="147"/>
                      <a:pt x="33" y="146"/>
                      <a:pt x="28" y="145"/>
                    </a:cubicBezTo>
                    <a:cubicBezTo>
                      <a:pt x="23" y="144"/>
                      <a:pt x="19" y="143"/>
                      <a:pt x="16" y="143"/>
                    </a:cubicBezTo>
                    <a:cubicBezTo>
                      <a:pt x="16" y="142"/>
                      <a:pt x="15" y="140"/>
                      <a:pt x="14" y="140"/>
                    </a:cubicBezTo>
                    <a:cubicBezTo>
                      <a:pt x="12" y="133"/>
                      <a:pt x="12" y="134"/>
                      <a:pt x="9" y="124"/>
                    </a:cubicBezTo>
                    <a:cubicBezTo>
                      <a:pt x="7" y="119"/>
                      <a:pt x="5" y="109"/>
                      <a:pt x="4" y="102"/>
                    </a:cubicBezTo>
                    <a:cubicBezTo>
                      <a:pt x="3" y="97"/>
                      <a:pt x="2" y="95"/>
                      <a:pt x="2" y="94"/>
                    </a:cubicBezTo>
                    <a:cubicBezTo>
                      <a:pt x="0" y="89"/>
                      <a:pt x="1" y="86"/>
                      <a:pt x="1" y="80"/>
                    </a:cubicBezTo>
                    <a:cubicBezTo>
                      <a:pt x="0" y="75"/>
                      <a:pt x="0" y="61"/>
                      <a:pt x="0" y="55"/>
                    </a:cubicBezTo>
                    <a:cubicBezTo>
                      <a:pt x="1" y="46"/>
                      <a:pt x="1" y="45"/>
                      <a:pt x="3" y="40"/>
                    </a:cubicBezTo>
                    <a:cubicBezTo>
                      <a:pt x="4" y="34"/>
                      <a:pt x="7" y="29"/>
                      <a:pt x="9" y="24"/>
                    </a:cubicBezTo>
                    <a:cubicBezTo>
                      <a:pt x="11" y="20"/>
                      <a:pt x="12" y="16"/>
                      <a:pt x="15" y="12"/>
                    </a:cubicBezTo>
                    <a:cubicBezTo>
                      <a:pt x="18" y="7"/>
                      <a:pt x="19" y="5"/>
                      <a:pt x="21" y="4"/>
                    </a:cubicBezTo>
                    <a:cubicBezTo>
                      <a:pt x="21" y="3"/>
                      <a:pt x="22" y="3"/>
                      <a:pt x="23" y="3"/>
                    </a:cubicBezTo>
                    <a:cubicBezTo>
                      <a:pt x="27" y="2"/>
                      <a:pt x="31" y="1"/>
                      <a:pt x="33" y="1"/>
                    </a:cubicBezTo>
                    <a:cubicBezTo>
                      <a:pt x="33" y="1"/>
                      <a:pt x="36" y="1"/>
                      <a:pt x="36" y="1"/>
                    </a:cubicBezTo>
                    <a:cubicBezTo>
                      <a:pt x="37" y="1"/>
                      <a:pt x="43" y="1"/>
                      <a:pt x="52" y="1"/>
                    </a:cubicBezTo>
                    <a:cubicBezTo>
                      <a:pt x="57" y="1"/>
                      <a:pt x="62" y="2"/>
                      <a:pt x="68" y="2"/>
                    </a:cubicBezTo>
                    <a:cubicBezTo>
                      <a:pt x="74" y="2"/>
                      <a:pt x="79" y="2"/>
                      <a:pt x="85" y="2"/>
                    </a:cubicBezTo>
                    <a:cubicBezTo>
                      <a:pt x="91" y="2"/>
                      <a:pt x="96" y="2"/>
                      <a:pt x="102" y="2"/>
                    </a:cubicBezTo>
                    <a:cubicBezTo>
                      <a:pt x="107" y="2"/>
                      <a:pt x="112" y="3"/>
                      <a:pt x="117" y="3"/>
                    </a:cubicBezTo>
                    <a:cubicBezTo>
                      <a:pt x="123" y="3"/>
                      <a:pt x="128" y="2"/>
                      <a:pt x="133" y="2"/>
                    </a:cubicBezTo>
                    <a:cubicBezTo>
                      <a:pt x="138" y="2"/>
                      <a:pt x="143" y="2"/>
                      <a:pt x="148" y="2"/>
                    </a:cubicBezTo>
                    <a:cubicBezTo>
                      <a:pt x="154" y="2"/>
                      <a:pt x="160" y="2"/>
                      <a:pt x="162" y="1"/>
                    </a:cubicBezTo>
                    <a:cubicBezTo>
                      <a:pt x="168" y="0"/>
                      <a:pt x="172" y="0"/>
                      <a:pt x="175" y="0"/>
                    </a:cubicBezTo>
                    <a:cubicBezTo>
                      <a:pt x="176" y="0"/>
                      <a:pt x="176" y="0"/>
                      <a:pt x="177" y="1"/>
                    </a:cubicBezTo>
                    <a:cubicBezTo>
                      <a:pt x="180" y="2"/>
                      <a:pt x="184" y="5"/>
                      <a:pt x="184" y="5"/>
                    </a:cubicBezTo>
                    <a:cubicBezTo>
                      <a:pt x="184" y="7"/>
                      <a:pt x="183" y="20"/>
                      <a:pt x="184" y="28"/>
                    </a:cubicBezTo>
                    <a:cubicBezTo>
                      <a:pt x="185" y="33"/>
                      <a:pt x="186" y="39"/>
                      <a:pt x="187" y="45"/>
                    </a:cubicBezTo>
                    <a:cubicBezTo>
                      <a:pt x="187" y="50"/>
                      <a:pt x="188" y="55"/>
                      <a:pt x="188" y="60"/>
                    </a:cubicBezTo>
                    <a:cubicBezTo>
                      <a:pt x="189" y="66"/>
                      <a:pt x="191" y="73"/>
                      <a:pt x="192" y="78"/>
                    </a:cubicBezTo>
                    <a:cubicBezTo>
                      <a:pt x="193" y="85"/>
                      <a:pt x="193" y="81"/>
                      <a:pt x="194" y="88"/>
                    </a:cubicBezTo>
                    <a:cubicBezTo>
                      <a:pt x="196" y="96"/>
                      <a:pt x="195" y="95"/>
                      <a:pt x="196" y="105"/>
                    </a:cubicBezTo>
                    <a:cubicBezTo>
                      <a:pt x="197" y="111"/>
                      <a:pt x="196" y="122"/>
                      <a:pt x="195" y="128"/>
                    </a:cubicBezTo>
                    <a:cubicBezTo>
                      <a:pt x="194" y="134"/>
                      <a:pt x="191" y="138"/>
                      <a:pt x="190" y="139"/>
                    </a:cubicBezTo>
                    <a:cubicBezTo>
                      <a:pt x="186" y="141"/>
                      <a:pt x="173" y="142"/>
                      <a:pt x="176" y="142"/>
                    </a:cubicBezTo>
                    <a:cubicBezTo>
                      <a:pt x="169" y="143"/>
                      <a:pt x="170" y="142"/>
                      <a:pt x="166" y="143"/>
                    </a:cubicBezTo>
                    <a:cubicBezTo>
                      <a:pt x="156" y="145"/>
                      <a:pt x="154" y="145"/>
                      <a:pt x="147" y="145"/>
                    </a:cubicBezTo>
                    <a:cubicBezTo>
                      <a:pt x="141" y="146"/>
                      <a:pt x="146" y="146"/>
                      <a:pt x="138" y="147"/>
                    </a:cubicBezTo>
                    <a:cubicBezTo>
                      <a:pt x="138" y="147"/>
                      <a:pt x="137" y="148"/>
                      <a:pt x="136" y="148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 userDrawn="1"/>
            </p:nvSpPr>
            <p:spPr bwMode="auto">
              <a:xfrm>
                <a:off x="935" y="356"/>
                <a:ext cx="230" cy="195"/>
              </a:xfrm>
              <a:custGeom>
                <a:avLst/>
                <a:gdLst>
                  <a:gd name="T0" fmla="*/ 11 w 155"/>
                  <a:gd name="T1" fmla="*/ 5 h 132"/>
                  <a:gd name="T2" fmla="*/ 19 w 155"/>
                  <a:gd name="T3" fmla="*/ 0 h 132"/>
                  <a:gd name="T4" fmla="*/ 30 w 155"/>
                  <a:gd name="T5" fmla="*/ 1 h 132"/>
                  <a:gd name="T6" fmla="*/ 37 w 155"/>
                  <a:gd name="T7" fmla="*/ 2 h 132"/>
                  <a:gd name="T8" fmla="*/ 45 w 155"/>
                  <a:gd name="T9" fmla="*/ 3 h 132"/>
                  <a:gd name="T10" fmla="*/ 63 w 155"/>
                  <a:gd name="T11" fmla="*/ 6 h 132"/>
                  <a:gd name="T12" fmla="*/ 74 w 155"/>
                  <a:gd name="T13" fmla="*/ 9 h 132"/>
                  <a:gd name="T14" fmla="*/ 86 w 155"/>
                  <a:gd name="T15" fmla="*/ 10 h 132"/>
                  <a:gd name="T16" fmla="*/ 97 w 155"/>
                  <a:gd name="T17" fmla="*/ 10 h 132"/>
                  <a:gd name="T18" fmla="*/ 109 w 155"/>
                  <a:gd name="T19" fmla="*/ 9 h 132"/>
                  <a:gd name="T20" fmla="*/ 120 w 155"/>
                  <a:gd name="T21" fmla="*/ 8 h 132"/>
                  <a:gd name="T22" fmla="*/ 131 w 155"/>
                  <a:gd name="T23" fmla="*/ 7 h 132"/>
                  <a:gd name="T24" fmla="*/ 142 w 155"/>
                  <a:gd name="T25" fmla="*/ 6 h 132"/>
                  <a:gd name="T26" fmla="*/ 151 w 155"/>
                  <a:gd name="T27" fmla="*/ 12 h 132"/>
                  <a:gd name="T28" fmla="*/ 152 w 155"/>
                  <a:gd name="T29" fmla="*/ 23 h 132"/>
                  <a:gd name="T30" fmla="*/ 151 w 155"/>
                  <a:gd name="T31" fmla="*/ 35 h 132"/>
                  <a:gd name="T32" fmla="*/ 151 w 155"/>
                  <a:gd name="T33" fmla="*/ 46 h 132"/>
                  <a:gd name="T34" fmla="*/ 152 w 155"/>
                  <a:gd name="T35" fmla="*/ 58 h 132"/>
                  <a:gd name="T36" fmla="*/ 152 w 155"/>
                  <a:gd name="T37" fmla="*/ 69 h 132"/>
                  <a:gd name="T38" fmla="*/ 153 w 155"/>
                  <a:gd name="T39" fmla="*/ 81 h 132"/>
                  <a:gd name="T40" fmla="*/ 153 w 155"/>
                  <a:gd name="T41" fmla="*/ 92 h 132"/>
                  <a:gd name="T42" fmla="*/ 154 w 155"/>
                  <a:gd name="T43" fmla="*/ 103 h 132"/>
                  <a:gd name="T44" fmla="*/ 150 w 155"/>
                  <a:gd name="T45" fmla="*/ 114 h 132"/>
                  <a:gd name="T46" fmla="*/ 139 w 155"/>
                  <a:gd name="T47" fmla="*/ 118 h 132"/>
                  <a:gd name="T48" fmla="*/ 129 w 155"/>
                  <a:gd name="T49" fmla="*/ 121 h 132"/>
                  <a:gd name="T50" fmla="*/ 118 w 155"/>
                  <a:gd name="T51" fmla="*/ 124 h 132"/>
                  <a:gd name="T52" fmla="*/ 108 w 155"/>
                  <a:gd name="T53" fmla="*/ 126 h 132"/>
                  <a:gd name="T54" fmla="*/ 97 w 155"/>
                  <a:gd name="T55" fmla="*/ 127 h 132"/>
                  <a:gd name="T56" fmla="*/ 86 w 155"/>
                  <a:gd name="T57" fmla="*/ 128 h 132"/>
                  <a:gd name="T58" fmla="*/ 76 w 155"/>
                  <a:gd name="T59" fmla="*/ 129 h 132"/>
                  <a:gd name="T60" fmla="*/ 66 w 155"/>
                  <a:gd name="T61" fmla="*/ 129 h 132"/>
                  <a:gd name="T62" fmla="*/ 64 w 155"/>
                  <a:gd name="T63" fmla="*/ 131 h 132"/>
                  <a:gd name="T64" fmla="*/ 53 w 155"/>
                  <a:gd name="T65" fmla="*/ 131 h 132"/>
                  <a:gd name="T66" fmla="*/ 43 w 155"/>
                  <a:gd name="T67" fmla="*/ 131 h 132"/>
                  <a:gd name="T68" fmla="*/ 32 w 155"/>
                  <a:gd name="T69" fmla="*/ 130 h 132"/>
                  <a:gd name="T70" fmla="*/ 22 w 155"/>
                  <a:gd name="T71" fmla="*/ 128 h 132"/>
                  <a:gd name="T72" fmla="*/ 11 w 155"/>
                  <a:gd name="T73" fmla="*/ 126 h 132"/>
                  <a:gd name="T74" fmla="*/ 3 w 155"/>
                  <a:gd name="T75" fmla="*/ 121 h 132"/>
                  <a:gd name="T76" fmla="*/ 1 w 155"/>
                  <a:gd name="T77" fmla="*/ 109 h 132"/>
                  <a:gd name="T78" fmla="*/ 1 w 155"/>
                  <a:gd name="T79" fmla="*/ 98 h 132"/>
                  <a:gd name="T80" fmla="*/ 0 w 155"/>
                  <a:gd name="T81" fmla="*/ 88 h 132"/>
                  <a:gd name="T82" fmla="*/ 1 w 155"/>
                  <a:gd name="T83" fmla="*/ 77 h 132"/>
                  <a:gd name="T84" fmla="*/ 1 w 155"/>
                  <a:gd name="T85" fmla="*/ 66 h 132"/>
                  <a:gd name="T86" fmla="*/ 3 w 155"/>
                  <a:gd name="T87" fmla="*/ 55 h 132"/>
                  <a:gd name="T88" fmla="*/ 4 w 155"/>
                  <a:gd name="T89" fmla="*/ 45 h 132"/>
                  <a:gd name="T90" fmla="*/ 5 w 155"/>
                  <a:gd name="T91" fmla="*/ 34 h 132"/>
                  <a:gd name="T92" fmla="*/ 7 w 155"/>
                  <a:gd name="T93" fmla="*/ 24 h 132"/>
                  <a:gd name="T94" fmla="*/ 7 w 155"/>
                  <a:gd name="T95" fmla="*/ 14 h 132"/>
                  <a:gd name="T96" fmla="*/ 11 w 155"/>
                  <a:gd name="T97" fmla="*/ 5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32">
                    <a:moveTo>
                      <a:pt x="11" y="5"/>
                    </a:moveTo>
                    <a:cubicBezTo>
                      <a:pt x="13" y="0"/>
                      <a:pt x="15" y="0"/>
                      <a:pt x="19" y="0"/>
                    </a:cubicBezTo>
                    <a:cubicBezTo>
                      <a:pt x="22" y="0"/>
                      <a:pt x="25" y="0"/>
                      <a:pt x="30" y="1"/>
                    </a:cubicBezTo>
                    <a:cubicBezTo>
                      <a:pt x="33" y="2"/>
                      <a:pt x="33" y="1"/>
                      <a:pt x="37" y="2"/>
                    </a:cubicBezTo>
                    <a:cubicBezTo>
                      <a:pt x="40" y="3"/>
                      <a:pt x="40" y="2"/>
                      <a:pt x="45" y="3"/>
                    </a:cubicBezTo>
                    <a:cubicBezTo>
                      <a:pt x="48" y="4"/>
                      <a:pt x="59" y="6"/>
                      <a:pt x="63" y="6"/>
                    </a:cubicBezTo>
                    <a:cubicBezTo>
                      <a:pt x="67" y="7"/>
                      <a:pt x="70" y="9"/>
                      <a:pt x="74" y="9"/>
                    </a:cubicBezTo>
                    <a:cubicBezTo>
                      <a:pt x="78" y="9"/>
                      <a:pt x="82" y="10"/>
                      <a:pt x="86" y="10"/>
                    </a:cubicBezTo>
                    <a:cubicBezTo>
                      <a:pt x="90" y="10"/>
                      <a:pt x="94" y="10"/>
                      <a:pt x="97" y="10"/>
                    </a:cubicBezTo>
                    <a:cubicBezTo>
                      <a:pt x="101" y="10"/>
                      <a:pt x="105" y="9"/>
                      <a:pt x="109" y="9"/>
                    </a:cubicBezTo>
                    <a:cubicBezTo>
                      <a:pt x="113" y="9"/>
                      <a:pt x="117" y="9"/>
                      <a:pt x="120" y="8"/>
                    </a:cubicBezTo>
                    <a:cubicBezTo>
                      <a:pt x="125" y="8"/>
                      <a:pt x="128" y="7"/>
                      <a:pt x="131" y="7"/>
                    </a:cubicBezTo>
                    <a:cubicBezTo>
                      <a:pt x="135" y="5"/>
                      <a:pt x="139" y="6"/>
                      <a:pt x="142" y="6"/>
                    </a:cubicBezTo>
                    <a:cubicBezTo>
                      <a:pt x="146" y="7"/>
                      <a:pt x="149" y="9"/>
                      <a:pt x="151" y="12"/>
                    </a:cubicBezTo>
                    <a:cubicBezTo>
                      <a:pt x="152" y="15"/>
                      <a:pt x="151" y="18"/>
                      <a:pt x="152" y="23"/>
                    </a:cubicBezTo>
                    <a:cubicBezTo>
                      <a:pt x="152" y="25"/>
                      <a:pt x="151" y="30"/>
                      <a:pt x="151" y="35"/>
                    </a:cubicBezTo>
                    <a:cubicBezTo>
                      <a:pt x="151" y="38"/>
                      <a:pt x="151" y="42"/>
                      <a:pt x="151" y="46"/>
                    </a:cubicBezTo>
                    <a:cubicBezTo>
                      <a:pt x="151" y="50"/>
                      <a:pt x="152" y="54"/>
                      <a:pt x="152" y="58"/>
                    </a:cubicBezTo>
                    <a:cubicBezTo>
                      <a:pt x="152" y="62"/>
                      <a:pt x="152" y="66"/>
                      <a:pt x="152" y="69"/>
                    </a:cubicBezTo>
                    <a:cubicBezTo>
                      <a:pt x="152" y="74"/>
                      <a:pt x="153" y="77"/>
                      <a:pt x="153" y="81"/>
                    </a:cubicBezTo>
                    <a:cubicBezTo>
                      <a:pt x="153" y="85"/>
                      <a:pt x="153" y="89"/>
                      <a:pt x="153" y="92"/>
                    </a:cubicBezTo>
                    <a:cubicBezTo>
                      <a:pt x="153" y="99"/>
                      <a:pt x="154" y="97"/>
                      <a:pt x="154" y="103"/>
                    </a:cubicBezTo>
                    <a:cubicBezTo>
                      <a:pt x="153" y="109"/>
                      <a:pt x="155" y="110"/>
                      <a:pt x="150" y="114"/>
                    </a:cubicBezTo>
                    <a:cubicBezTo>
                      <a:pt x="147" y="116"/>
                      <a:pt x="144" y="118"/>
                      <a:pt x="139" y="118"/>
                    </a:cubicBezTo>
                    <a:cubicBezTo>
                      <a:pt x="138" y="119"/>
                      <a:pt x="134" y="120"/>
                      <a:pt x="129" y="121"/>
                    </a:cubicBezTo>
                    <a:cubicBezTo>
                      <a:pt x="126" y="122"/>
                      <a:pt x="122" y="123"/>
                      <a:pt x="118" y="124"/>
                    </a:cubicBezTo>
                    <a:cubicBezTo>
                      <a:pt x="115" y="124"/>
                      <a:pt x="111" y="125"/>
                      <a:pt x="108" y="126"/>
                    </a:cubicBezTo>
                    <a:cubicBezTo>
                      <a:pt x="104" y="126"/>
                      <a:pt x="101" y="127"/>
                      <a:pt x="97" y="127"/>
                    </a:cubicBezTo>
                    <a:cubicBezTo>
                      <a:pt x="94" y="128"/>
                      <a:pt x="90" y="128"/>
                      <a:pt x="86" y="128"/>
                    </a:cubicBezTo>
                    <a:cubicBezTo>
                      <a:pt x="83" y="129"/>
                      <a:pt x="79" y="128"/>
                      <a:pt x="76" y="129"/>
                    </a:cubicBezTo>
                    <a:cubicBezTo>
                      <a:pt x="72" y="129"/>
                      <a:pt x="69" y="129"/>
                      <a:pt x="66" y="129"/>
                    </a:cubicBezTo>
                    <a:cubicBezTo>
                      <a:pt x="63" y="130"/>
                      <a:pt x="66" y="130"/>
                      <a:pt x="64" y="131"/>
                    </a:cubicBezTo>
                    <a:cubicBezTo>
                      <a:pt x="61" y="132"/>
                      <a:pt x="60" y="132"/>
                      <a:pt x="53" y="131"/>
                    </a:cubicBezTo>
                    <a:cubicBezTo>
                      <a:pt x="50" y="131"/>
                      <a:pt x="47" y="131"/>
                      <a:pt x="43" y="131"/>
                    </a:cubicBezTo>
                    <a:cubicBezTo>
                      <a:pt x="40" y="131"/>
                      <a:pt x="36" y="131"/>
                      <a:pt x="32" y="130"/>
                    </a:cubicBezTo>
                    <a:cubicBezTo>
                      <a:pt x="29" y="130"/>
                      <a:pt x="25" y="129"/>
                      <a:pt x="22" y="128"/>
                    </a:cubicBezTo>
                    <a:cubicBezTo>
                      <a:pt x="18" y="127"/>
                      <a:pt x="14" y="127"/>
                      <a:pt x="11" y="126"/>
                    </a:cubicBezTo>
                    <a:cubicBezTo>
                      <a:pt x="7" y="125"/>
                      <a:pt x="4" y="123"/>
                      <a:pt x="3" y="121"/>
                    </a:cubicBezTo>
                    <a:cubicBezTo>
                      <a:pt x="2" y="119"/>
                      <a:pt x="1" y="114"/>
                      <a:pt x="1" y="109"/>
                    </a:cubicBezTo>
                    <a:cubicBezTo>
                      <a:pt x="1" y="106"/>
                      <a:pt x="1" y="102"/>
                      <a:pt x="1" y="98"/>
                    </a:cubicBezTo>
                    <a:cubicBezTo>
                      <a:pt x="1" y="95"/>
                      <a:pt x="0" y="91"/>
                      <a:pt x="0" y="88"/>
                    </a:cubicBezTo>
                    <a:cubicBezTo>
                      <a:pt x="0" y="84"/>
                      <a:pt x="0" y="81"/>
                      <a:pt x="1" y="77"/>
                    </a:cubicBezTo>
                    <a:cubicBezTo>
                      <a:pt x="1" y="73"/>
                      <a:pt x="1" y="70"/>
                      <a:pt x="1" y="66"/>
                    </a:cubicBezTo>
                    <a:cubicBezTo>
                      <a:pt x="1" y="62"/>
                      <a:pt x="2" y="59"/>
                      <a:pt x="3" y="55"/>
                    </a:cubicBezTo>
                    <a:cubicBezTo>
                      <a:pt x="3" y="52"/>
                      <a:pt x="4" y="48"/>
                      <a:pt x="4" y="45"/>
                    </a:cubicBezTo>
                    <a:cubicBezTo>
                      <a:pt x="4" y="41"/>
                      <a:pt x="4" y="38"/>
                      <a:pt x="5" y="34"/>
                    </a:cubicBezTo>
                    <a:cubicBezTo>
                      <a:pt x="5" y="31"/>
                      <a:pt x="6" y="27"/>
                      <a:pt x="7" y="24"/>
                    </a:cubicBezTo>
                    <a:cubicBezTo>
                      <a:pt x="7" y="20"/>
                      <a:pt x="7" y="17"/>
                      <a:pt x="7" y="14"/>
                    </a:cubicBezTo>
                    <a:cubicBezTo>
                      <a:pt x="8" y="9"/>
                      <a:pt x="10" y="5"/>
                      <a:pt x="1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 userDrawn="1"/>
            </p:nvSpPr>
            <p:spPr bwMode="auto">
              <a:xfrm>
                <a:off x="831" y="567"/>
                <a:ext cx="401" cy="137"/>
              </a:xfrm>
              <a:custGeom>
                <a:avLst/>
                <a:gdLst>
                  <a:gd name="T0" fmla="*/ 263 w 270"/>
                  <a:gd name="T1" fmla="*/ 65 h 92"/>
                  <a:gd name="T2" fmla="*/ 245 w 270"/>
                  <a:gd name="T3" fmla="*/ 68 h 92"/>
                  <a:gd name="T4" fmla="*/ 229 w 270"/>
                  <a:gd name="T5" fmla="*/ 69 h 92"/>
                  <a:gd name="T6" fmla="*/ 213 w 270"/>
                  <a:gd name="T7" fmla="*/ 68 h 92"/>
                  <a:gd name="T8" fmla="*/ 197 w 270"/>
                  <a:gd name="T9" fmla="*/ 69 h 92"/>
                  <a:gd name="T10" fmla="*/ 180 w 270"/>
                  <a:gd name="T11" fmla="*/ 70 h 92"/>
                  <a:gd name="T12" fmla="*/ 166 w 270"/>
                  <a:gd name="T13" fmla="*/ 71 h 92"/>
                  <a:gd name="T14" fmla="*/ 151 w 270"/>
                  <a:gd name="T15" fmla="*/ 70 h 92"/>
                  <a:gd name="T16" fmla="*/ 131 w 270"/>
                  <a:gd name="T17" fmla="*/ 71 h 92"/>
                  <a:gd name="T18" fmla="*/ 115 w 270"/>
                  <a:gd name="T19" fmla="*/ 74 h 92"/>
                  <a:gd name="T20" fmla="*/ 100 w 270"/>
                  <a:gd name="T21" fmla="*/ 75 h 92"/>
                  <a:gd name="T22" fmla="*/ 84 w 270"/>
                  <a:gd name="T23" fmla="*/ 78 h 92"/>
                  <a:gd name="T24" fmla="*/ 69 w 270"/>
                  <a:gd name="T25" fmla="*/ 81 h 92"/>
                  <a:gd name="T26" fmla="*/ 54 w 270"/>
                  <a:gd name="T27" fmla="*/ 83 h 92"/>
                  <a:gd name="T28" fmla="*/ 44 w 270"/>
                  <a:gd name="T29" fmla="*/ 87 h 92"/>
                  <a:gd name="T30" fmla="*/ 26 w 270"/>
                  <a:gd name="T31" fmla="*/ 91 h 92"/>
                  <a:gd name="T32" fmla="*/ 9 w 270"/>
                  <a:gd name="T33" fmla="*/ 86 h 92"/>
                  <a:gd name="T34" fmla="*/ 5 w 270"/>
                  <a:gd name="T35" fmla="*/ 72 h 92"/>
                  <a:gd name="T36" fmla="*/ 3 w 270"/>
                  <a:gd name="T37" fmla="*/ 64 h 92"/>
                  <a:gd name="T38" fmla="*/ 5 w 270"/>
                  <a:gd name="T39" fmla="*/ 45 h 92"/>
                  <a:gd name="T40" fmla="*/ 17 w 270"/>
                  <a:gd name="T41" fmla="*/ 37 h 92"/>
                  <a:gd name="T42" fmla="*/ 33 w 270"/>
                  <a:gd name="T43" fmla="*/ 29 h 92"/>
                  <a:gd name="T44" fmla="*/ 48 w 270"/>
                  <a:gd name="T45" fmla="*/ 24 h 92"/>
                  <a:gd name="T46" fmla="*/ 64 w 270"/>
                  <a:gd name="T47" fmla="*/ 20 h 92"/>
                  <a:gd name="T48" fmla="*/ 80 w 270"/>
                  <a:gd name="T49" fmla="*/ 16 h 92"/>
                  <a:gd name="T50" fmla="*/ 96 w 270"/>
                  <a:gd name="T51" fmla="*/ 12 h 92"/>
                  <a:gd name="T52" fmla="*/ 113 w 270"/>
                  <a:gd name="T53" fmla="*/ 9 h 92"/>
                  <a:gd name="T54" fmla="*/ 130 w 270"/>
                  <a:gd name="T55" fmla="*/ 7 h 92"/>
                  <a:gd name="T56" fmla="*/ 147 w 270"/>
                  <a:gd name="T57" fmla="*/ 5 h 92"/>
                  <a:gd name="T58" fmla="*/ 163 w 270"/>
                  <a:gd name="T59" fmla="*/ 3 h 92"/>
                  <a:gd name="T60" fmla="*/ 182 w 270"/>
                  <a:gd name="T61" fmla="*/ 3 h 92"/>
                  <a:gd name="T62" fmla="*/ 195 w 270"/>
                  <a:gd name="T63" fmla="*/ 1 h 92"/>
                  <a:gd name="T64" fmla="*/ 211 w 270"/>
                  <a:gd name="T65" fmla="*/ 0 h 92"/>
                  <a:gd name="T66" fmla="*/ 228 w 270"/>
                  <a:gd name="T67" fmla="*/ 0 h 92"/>
                  <a:gd name="T68" fmla="*/ 242 w 270"/>
                  <a:gd name="T69" fmla="*/ 0 h 92"/>
                  <a:gd name="T70" fmla="*/ 261 w 270"/>
                  <a:gd name="T71" fmla="*/ 3 h 92"/>
                  <a:gd name="T72" fmla="*/ 267 w 270"/>
                  <a:gd name="T73" fmla="*/ 16 h 92"/>
                  <a:gd name="T74" fmla="*/ 268 w 270"/>
                  <a:gd name="T75" fmla="*/ 29 h 92"/>
                  <a:gd name="T76" fmla="*/ 270 w 270"/>
                  <a:gd name="T77" fmla="*/ 54 h 92"/>
                  <a:gd name="T78" fmla="*/ 263 w 270"/>
                  <a:gd name="T7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0" h="92">
                    <a:moveTo>
                      <a:pt x="263" y="65"/>
                    </a:moveTo>
                    <a:cubicBezTo>
                      <a:pt x="261" y="66"/>
                      <a:pt x="252" y="68"/>
                      <a:pt x="245" y="68"/>
                    </a:cubicBezTo>
                    <a:cubicBezTo>
                      <a:pt x="241" y="68"/>
                      <a:pt x="236" y="68"/>
                      <a:pt x="229" y="69"/>
                    </a:cubicBezTo>
                    <a:cubicBezTo>
                      <a:pt x="224" y="69"/>
                      <a:pt x="219" y="68"/>
                      <a:pt x="213" y="68"/>
                    </a:cubicBezTo>
                    <a:cubicBezTo>
                      <a:pt x="208" y="69"/>
                      <a:pt x="203" y="69"/>
                      <a:pt x="197" y="69"/>
                    </a:cubicBezTo>
                    <a:cubicBezTo>
                      <a:pt x="192" y="69"/>
                      <a:pt x="186" y="70"/>
                      <a:pt x="180" y="70"/>
                    </a:cubicBezTo>
                    <a:cubicBezTo>
                      <a:pt x="175" y="71"/>
                      <a:pt x="172" y="70"/>
                      <a:pt x="166" y="71"/>
                    </a:cubicBezTo>
                    <a:cubicBezTo>
                      <a:pt x="161" y="71"/>
                      <a:pt x="156" y="69"/>
                      <a:pt x="151" y="70"/>
                    </a:cubicBezTo>
                    <a:cubicBezTo>
                      <a:pt x="146" y="70"/>
                      <a:pt x="137" y="71"/>
                      <a:pt x="131" y="71"/>
                    </a:cubicBezTo>
                    <a:cubicBezTo>
                      <a:pt x="126" y="72"/>
                      <a:pt x="120" y="74"/>
                      <a:pt x="115" y="74"/>
                    </a:cubicBezTo>
                    <a:cubicBezTo>
                      <a:pt x="110" y="75"/>
                      <a:pt x="105" y="75"/>
                      <a:pt x="100" y="75"/>
                    </a:cubicBezTo>
                    <a:cubicBezTo>
                      <a:pt x="95" y="76"/>
                      <a:pt x="89" y="78"/>
                      <a:pt x="84" y="78"/>
                    </a:cubicBezTo>
                    <a:cubicBezTo>
                      <a:pt x="78" y="79"/>
                      <a:pt x="73" y="80"/>
                      <a:pt x="69" y="81"/>
                    </a:cubicBezTo>
                    <a:cubicBezTo>
                      <a:pt x="63" y="82"/>
                      <a:pt x="59" y="82"/>
                      <a:pt x="54" y="83"/>
                    </a:cubicBezTo>
                    <a:cubicBezTo>
                      <a:pt x="50" y="84"/>
                      <a:pt x="47" y="86"/>
                      <a:pt x="44" y="87"/>
                    </a:cubicBezTo>
                    <a:cubicBezTo>
                      <a:pt x="36" y="89"/>
                      <a:pt x="30" y="90"/>
                      <a:pt x="26" y="91"/>
                    </a:cubicBezTo>
                    <a:cubicBezTo>
                      <a:pt x="16" y="92"/>
                      <a:pt x="11" y="90"/>
                      <a:pt x="9" y="86"/>
                    </a:cubicBezTo>
                    <a:cubicBezTo>
                      <a:pt x="6" y="83"/>
                      <a:pt x="5" y="77"/>
                      <a:pt x="5" y="72"/>
                    </a:cubicBezTo>
                    <a:cubicBezTo>
                      <a:pt x="4" y="66"/>
                      <a:pt x="4" y="69"/>
                      <a:pt x="3" y="64"/>
                    </a:cubicBezTo>
                    <a:cubicBezTo>
                      <a:pt x="2" y="56"/>
                      <a:pt x="0" y="50"/>
                      <a:pt x="5" y="45"/>
                    </a:cubicBezTo>
                    <a:cubicBezTo>
                      <a:pt x="8" y="43"/>
                      <a:pt x="12" y="40"/>
                      <a:pt x="17" y="37"/>
                    </a:cubicBezTo>
                    <a:cubicBezTo>
                      <a:pt x="25" y="33"/>
                      <a:pt x="22" y="34"/>
                      <a:pt x="33" y="29"/>
                    </a:cubicBezTo>
                    <a:cubicBezTo>
                      <a:pt x="37" y="28"/>
                      <a:pt x="42" y="26"/>
                      <a:pt x="48" y="24"/>
                    </a:cubicBezTo>
                    <a:cubicBezTo>
                      <a:pt x="53" y="22"/>
                      <a:pt x="58" y="21"/>
                      <a:pt x="64" y="20"/>
                    </a:cubicBezTo>
                    <a:cubicBezTo>
                      <a:pt x="69" y="18"/>
                      <a:pt x="74" y="17"/>
                      <a:pt x="80" y="16"/>
                    </a:cubicBezTo>
                    <a:cubicBezTo>
                      <a:pt x="85" y="15"/>
                      <a:pt x="91" y="13"/>
                      <a:pt x="96" y="12"/>
                    </a:cubicBezTo>
                    <a:cubicBezTo>
                      <a:pt x="102" y="11"/>
                      <a:pt x="107" y="10"/>
                      <a:pt x="113" y="9"/>
                    </a:cubicBezTo>
                    <a:cubicBezTo>
                      <a:pt x="118" y="8"/>
                      <a:pt x="124" y="8"/>
                      <a:pt x="130" y="7"/>
                    </a:cubicBezTo>
                    <a:cubicBezTo>
                      <a:pt x="136" y="6"/>
                      <a:pt x="141" y="6"/>
                      <a:pt x="147" y="5"/>
                    </a:cubicBezTo>
                    <a:cubicBezTo>
                      <a:pt x="152" y="4"/>
                      <a:pt x="158" y="3"/>
                      <a:pt x="163" y="3"/>
                    </a:cubicBezTo>
                    <a:cubicBezTo>
                      <a:pt x="168" y="2"/>
                      <a:pt x="176" y="3"/>
                      <a:pt x="182" y="3"/>
                    </a:cubicBezTo>
                    <a:cubicBezTo>
                      <a:pt x="187" y="2"/>
                      <a:pt x="190" y="1"/>
                      <a:pt x="195" y="1"/>
                    </a:cubicBezTo>
                    <a:cubicBezTo>
                      <a:pt x="200" y="1"/>
                      <a:pt x="206" y="1"/>
                      <a:pt x="211" y="0"/>
                    </a:cubicBezTo>
                    <a:cubicBezTo>
                      <a:pt x="217" y="0"/>
                      <a:pt x="222" y="0"/>
                      <a:pt x="228" y="0"/>
                    </a:cubicBezTo>
                    <a:cubicBezTo>
                      <a:pt x="232" y="0"/>
                      <a:pt x="237" y="0"/>
                      <a:pt x="242" y="0"/>
                    </a:cubicBezTo>
                    <a:cubicBezTo>
                      <a:pt x="250" y="0"/>
                      <a:pt x="257" y="0"/>
                      <a:pt x="261" y="3"/>
                    </a:cubicBezTo>
                    <a:cubicBezTo>
                      <a:pt x="267" y="7"/>
                      <a:pt x="267" y="9"/>
                      <a:pt x="267" y="16"/>
                    </a:cubicBezTo>
                    <a:cubicBezTo>
                      <a:pt x="267" y="25"/>
                      <a:pt x="266" y="21"/>
                      <a:pt x="268" y="29"/>
                    </a:cubicBezTo>
                    <a:cubicBezTo>
                      <a:pt x="269" y="38"/>
                      <a:pt x="269" y="46"/>
                      <a:pt x="270" y="54"/>
                    </a:cubicBezTo>
                    <a:cubicBezTo>
                      <a:pt x="270" y="58"/>
                      <a:pt x="268" y="61"/>
                      <a:pt x="263" y="65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9" name="Oval 9"/>
              <p:cNvSpPr>
                <a:spLocks noChangeArrowheads="1"/>
              </p:cNvSpPr>
              <p:nvPr userDrawn="1"/>
            </p:nvSpPr>
            <p:spPr bwMode="auto">
              <a:xfrm>
                <a:off x="893" y="628"/>
                <a:ext cx="15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938" y="652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"/>
                      <a:pt x="4" y="10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1" name="Oval 11"/>
              <p:cNvSpPr>
                <a:spLocks noChangeArrowheads="1"/>
              </p:cNvSpPr>
              <p:nvPr userDrawn="1"/>
            </p:nvSpPr>
            <p:spPr bwMode="auto">
              <a:xfrm>
                <a:off x="913" y="656"/>
                <a:ext cx="15" cy="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1011" y="625"/>
                <a:ext cx="16" cy="15"/>
              </a:xfrm>
              <a:custGeom>
                <a:avLst/>
                <a:gdLst>
                  <a:gd name="T0" fmla="*/ 6 w 11"/>
                  <a:gd name="T1" fmla="*/ 10 h 10"/>
                  <a:gd name="T2" fmla="*/ 11 w 11"/>
                  <a:gd name="T3" fmla="*/ 4 h 10"/>
                  <a:gd name="T4" fmla="*/ 6 w 11"/>
                  <a:gd name="T5" fmla="*/ 0 h 10"/>
                  <a:gd name="T6" fmla="*/ 1 w 11"/>
                  <a:gd name="T7" fmla="*/ 5 h 10"/>
                  <a:gd name="T8" fmla="*/ 6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10"/>
                      <a:pt x="11" y="7"/>
                      <a:pt x="11" y="4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1"/>
                      <a:pt x="1" y="5"/>
                    </a:cubicBezTo>
                    <a:cubicBezTo>
                      <a:pt x="2" y="7"/>
                      <a:pt x="3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3" name="Oval 13"/>
              <p:cNvSpPr>
                <a:spLocks noChangeArrowheads="1"/>
              </p:cNvSpPr>
              <p:nvPr userDrawn="1"/>
            </p:nvSpPr>
            <p:spPr bwMode="auto">
              <a:xfrm>
                <a:off x="971" y="636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 userDrawn="1"/>
            </p:nvSpPr>
            <p:spPr bwMode="auto">
              <a:xfrm>
                <a:off x="948" y="628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0" y="9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 userDrawn="1"/>
            </p:nvSpPr>
            <p:spPr bwMode="auto">
              <a:xfrm>
                <a:off x="993" y="603"/>
                <a:ext cx="15" cy="13"/>
              </a:xfrm>
              <a:custGeom>
                <a:avLst/>
                <a:gdLst>
                  <a:gd name="T0" fmla="*/ 5 w 10"/>
                  <a:gd name="T1" fmla="*/ 9 h 9"/>
                  <a:gd name="T2" fmla="*/ 10 w 10"/>
                  <a:gd name="T3" fmla="*/ 5 h 9"/>
                  <a:gd name="T4" fmla="*/ 5 w 10"/>
                  <a:gd name="T5" fmla="*/ 0 h 9"/>
                  <a:gd name="T6" fmla="*/ 0 w 10"/>
                  <a:gd name="T7" fmla="*/ 5 h 9"/>
                  <a:gd name="T8" fmla="*/ 5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8" y="9"/>
                      <a:pt x="10" y="8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3" y="9"/>
                      <a:pt x="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 userDrawn="1"/>
            </p:nvSpPr>
            <p:spPr bwMode="auto">
              <a:xfrm>
                <a:off x="1015" y="591"/>
                <a:ext cx="15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 userDrawn="1"/>
            </p:nvSpPr>
            <p:spPr bwMode="auto">
              <a:xfrm>
                <a:off x="889" y="661"/>
                <a:ext cx="10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 userDrawn="1"/>
            </p:nvSpPr>
            <p:spPr bwMode="auto">
              <a:xfrm>
                <a:off x="954" y="601"/>
                <a:ext cx="11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rrowheads="1"/>
              </p:cNvSpPr>
              <p:nvPr userDrawn="1"/>
            </p:nvSpPr>
            <p:spPr bwMode="auto">
              <a:xfrm>
                <a:off x="928" y="630"/>
                <a:ext cx="11" cy="8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4" name="Oval 20"/>
              <p:cNvSpPr>
                <a:spLocks noChangeArrowheads="1"/>
              </p:cNvSpPr>
              <p:nvPr userDrawn="1"/>
            </p:nvSpPr>
            <p:spPr bwMode="auto">
              <a:xfrm>
                <a:off x="994" y="641"/>
                <a:ext cx="12" cy="1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 userDrawn="1"/>
            </p:nvSpPr>
            <p:spPr bwMode="auto">
              <a:xfrm>
                <a:off x="1098" y="633"/>
                <a:ext cx="21" cy="22"/>
              </a:xfrm>
              <a:custGeom>
                <a:avLst/>
                <a:gdLst>
                  <a:gd name="T0" fmla="*/ 7 w 14"/>
                  <a:gd name="T1" fmla="*/ 15 h 15"/>
                  <a:gd name="T2" fmla="*/ 14 w 14"/>
                  <a:gd name="T3" fmla="*/ 7 h 15"/>
                  <a:gd name="T4" fmla="*/ 6 w 14"/>
                  <a:gd name="T5" fmla="*/ 0 h 15"/>
                  <a:gd name="T6" fmla="*/ 0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10" y="15"/>
                      <a:pt x="14" y="11"/>
                      <a:pt x="14" y="7"/>
                    </a:cubicBezTo>
                    <a:cubicBezTo>
                      <a:pt x="14" y="4"/>
                      <a:pt x="10" y="0"/>
                      <a:pt x="6" y="0"/>
                    </a:cubicBezTo>
                    <a:cubicBezTo>
                      <a:pt x="2" y="0"/>
                      <a:pt x="0" y="4"/>
                      <a:pt x="0" y="8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6" name="Oval 22"/>
              <p:cNvSpPr>
                <a:spLocks noChangeArrowheads="1"/>
              </p:cNvSpPr>
              <p:nvPr userDrawn="1"/>
            </p:nvSpPr>
            <p:spPr bwMode="auto">
              <a:xfrm>
                <a:off x="1085" y="597"/>
                <a:ext cx="22" cy="2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 userDrawn="1"/>
            </p:nvSpPr>
            <p:spPr bwMode="auto">
              <a:xfrm>
                <a:off x="1147" y="601"/>
                <a:ext cx="21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 userDrawn="1"/>
            </p:nvSpPr>
            <p:spPr bwMode="auto">
              <a:xfrm>
                <a:off x="1123" y="621"/>
                <a:ext cx="23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 userDrawn="1"/>
            </p:nvSpPr>
            <p:spPr bwMode="auto">
              <a:xfrm>
                <a:off x="988" y="399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 userDrawn="1"/>
            </p:nvSpPr>
            <p:spPr bwMode="auto">
              <a:xfrm>
                <a:off x="1111" y="385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 userDrawn="1"/>
            </p:nvSpPr>
            <p:spPr bwMode="auto">
              <a:xfrm>
                <a:off x="1135" y="461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 userDrawn="1"/>
            </p:nvSpPr>
            <p:spPr bwMode="auto">
              <a:xfrm>
                <a:off x="1061" y="477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 userDrawn="1"/>
            </p:nvSpPr>
            <p:spPr bwMode="auto">
              <a:xfrm>
                <a:off x="1025" y="473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 userDrawn="1"/>
            </p:nvSpPr>
            <p:spPr bwMode="auto">
              <a:xfrm>
                <a:off x="951" y="489"/>
                <a:ext cx="23" cy="22"/>
              </a:xfrm>
              <a:custGeom>
                <a:avLst/>
                <a:gdLst>
                  <a:gd name="T0" fmla="*/ 15 w 23"/>
                  <a:gd name="T1" fmla="*/ 22 h 22"/>
                  <a:gd name="T2" fmla="*/ 23 w 23"/>
                  <a:gd name="T3" fmla="*/ 7 h 22"/>
                  <a:gd name="T4" fmla="*/ 8 w 23"/>
                  <a:gd name="T5" fmla="*/ 0 h 22"/>
                  <a:gd name="T6" fmla="*/ 0 w 23"/>
                  <a:gd name="T7" fmla="*/ 15 h 22"/>
                  <a:gd name="T8" fmla="*/ 15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5" y="22"/>
                    </a:moveTo>
                    <a:lnTo>
                      <a:pt x="23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15" y="2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5" name="Freeform 31"/>
              <p:cNvSpPr>
                <a:spLocks/>
              </p:cNvSpPr>
              <p:nvPr userDrawn="1"/>
            </p:nvSpPr>
            <p:spPr bwMode="auto">
              <a:xfrm>
                <a:off x="971" y="401"/>
                <a:ext cx="149" cy="79"/>
              </a:xfrm>
              <a:custGeom>
                <a:avLst/>
                <a:gdLst>
                  <a:gd name="T0" fmla="*/ 22 w 149"/>
                  <a:gd name="T1" fmla="*/ 27 h 79"/>
                  <a:gd name="T2" fmla="*/ 0 w 149"/>
                  <a:gd name="T3" fmla="*/ 79 h 79"/>
                  <a:gd name="T4" fmla="*/ 63 w 149"/>
                  <a:gd name="T5" fmla="*/ 58 h 79"/>
                  <a:gd name="T6" fmla="*/ 149 w 149"/>
                  <a:gd name="T7" fmla="*/ 9 h 79"/>
                  <a:gd name="T8" fmla="*/ 149 w 149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79">
                    <a:moveTo>
                      <a:pt x="22" y="27"/>
                    </a:moveTo>
                    <a:lnTo>
                      <a:pt x="0" y="79"/>
                    </a:lnTo>
                    <a:lnTo>
                      <a:pt x="63" y="58"/>
                    </a:lnTo>
                    <a:lnTo>
                      <a:pt x="149" y="9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 userDrawn="1"/>
            </p:nvSpPr>
            <p:spPr bwMode="auto">
              <a:xfrm>
                <a:off x="997" y="413"/>
                <a:ext cx="147" cy="36"/>
              </a:xfrm>
              <a:custGeom>
                <a:avLst/>
                <a:gdLst>
                  <a:gd name="T0" fmla="*/ 0 w 147"/>
                  <a:gd name="T1" fmla="*/ 11 h 36"/>
                  <a:gd name="T2" fmla="*/ 60 w 147"/>
                  <a:gd name="T3" fmla="*/ 20 h 36"/>
                  <a:gd name="T4" fmla="*/ 122 w 147"/>
                  <a:gd name="T5" fmla="*/ 0 h 36"/>
                  <a:gd name="T6" fmla="*/ 147 w 147"/>
                  <a:gd name="T7" fmla="*/ 30 h 36"/>
                  <a:gd name="T8" fmla="*/ 113 w 14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36">
                    <a:moveTo>
                      <a:pt x="0" y="11"/>
                    </a:moveTo>
                    <a:lnTo>
                      <a:pt x="60" y="20"/>
                    </a:lnTo>
                    <a:lnTo>
                      <a:pt x="122" y="0"/>
                    </a:lnTo>
                    <a:lnTo>
                      <a:pt x="147" y="30"/>
                    </a:lnTo>
                    <a:lnTo>
                      <a:pt x="113" y="36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 userDrawn="1"/>
            </p:nvSpPr>
            <p:spPr bwMode="auto">
              <a:xfrm>
                <a:off x="1057" y="441"/>
                <a:ext cx="50" cy="27"/>
              </a:xfrm>
              <a:custGeom>
                <a:avLst/>
                <a:gdLst>
                  <a:gd name="T0" fmla="*/ 50 w 50"/>
                  <a:gd name="T1" fmla="*/ 6 h 27"/>
                  <a:gd name="T2" fmla="*/ 10 w 50"/>
                  <a:gd name="T3" fmla="*/ 27 h 27"/>
                  <a:gd name="T4" fmla="*/ 0 w 5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7">
                    <a:moveTo>
                      <a:pt x="50" y="6"/>
                    </a:moveTo>
                    <a:lnTo>
                      <a:pt x="10" y="2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 userDrawn="1"/>
            </p:nvSpPr>
            <p:spPr bwMode="auto">
              <a:xfrm>
                <a:off x="1036" y="461"/>
                <a:ext cx="31" cy="3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 userDrawn="1"/>
            </p:nvSpPr>
            <p:spPr bwMode="auto">
              <a:xfrm>
                <a:off x="996" y="415"/>
                <a:ext cx="71" cy="49"/>
              </a:xfrm>
              <a:custGeom>
                <a:avLst/>
                <a:gdLst>
                  <a:gd name="T0" fmla="*/ 71 w 71"/>
                  <a:gd name="T1" fmla="*/ 49 h 49"/>
                  <a:gd name="T2" fmla="*/ 0 w 71"/>
                  <a:gd name="T3" fmla="*/ 9 h 49"/>
                  <a:gd name="T4" fmla="*/ 0 w 71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49">
                    <a:moveTo>
                      <a:pt x="71" y="4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0" name="Line 36"/>
              <p:cNvSpPr>
                <a:spLocks noChangeShapeType="1"/>
              </p:cNvSpPr>
              <p:nvPr userDrawn="1"/>
            </p:nvSpPr>
            <p:spPr bwMode="auto">
              <a:xfrm flipH="1">
                <a:off x="1110" y="409"/>
                <a:ext cx="9" cy="32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1" name="Line 37"/>
              <p:cNvSpPr>
                <a:spLocks noChangeShapeType="1"/>
              </p:cNvSpPr>
              <p:nvPr userDrawn="1"/>
            </p:nvSpPr>
            <p:spPr bwMode="auto">
              <a:xfrm>
                <a:off x="1143" y="453"/>
                <a:ext cx="0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 userDrawn="1"/>
            </p:nvSpPr>
            <p:spPr bwMode="auto">
              <a:xfrm flipH="1">
                <a:off x="965" y="487"/>
                <a:ext cx="4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 userDrawn="1"/>
            </p:nvSpPr>
            <p:spPr bwMode="auto">
              <a:xfrm>
                <a:off x="1033" y="468"/>
                <a:ext cx="0" cy="5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4" name="Line 40"/>
              <p:cNvSpPr>
                <a:spLocks noChangeShapeType="1"/>
              </p:cNvSpPr>
              <p:nvPr userDrawn="1"/>
            </p:nvSpPr>
            <p:spPr bwMode="auto">
              <a:xfrm>
                <a:off x="1068" y="473"/>
                <a:ext cx="0" cy="6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 userDrawn="1"/>
            </p:nvSpPr>
            <p:spPr bwMode="auto">
              <a:xfrm>
                <a:off x="1111" y="407"/>
                <a:ext cx="17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 userDrawn="1"/>
            </p:nvSpPr>
            <p:spPr bwMode="auto">
              <a:xfrm>
                <a:off x="1025" y="453"/>
                <a:ext cx="17" cy="17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 userDrawn="1"/>
            </p:nvSpPr>
            <p:spPr bwMode="auto">
              <a:xfrm>
                <a:off x="1049" y="428"/>
                <a:ext cx="16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 userDrawn="1"/>
            </p:nvSpPr>
            <p:spPr bwMode="auto">
              <a:xfrm>
                <a:off x="965" y="474"/>
                <a:ext cx="14" cy="16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 userDrawn="1"/>
            </p:nvSpPr>
            <p:spPr bwMode="auto">
              <a:xfrm>
                <a:off x="1101" y="440"/>
                <a:ext cx="16" cy="15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 userDrawn="1"/>
            </p:nvSpPr>
            <p:spPr bwMode="auto">
              <a:xfrm>
                <a:off x="988" y="419"/>
                <a:ext cx="15" cy="15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 userDrawn="1"/>
            </p:nvSpPr>
            <p:spPr bwMode="auto">
              <a:xfrm>
                <a:off x="1134" y="439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 userDrawn="1"/>
            </p:nvSpPr>
            <p:spPr bwMode="auto">
              <a:xfrm>
                <a:off x="1061" y="458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 userDrawn="1"/>
            </p:nvSpPr>
            <p:spPr bwMode="auto">
              <a:xfrm>
                <a:off x="464" y="791"/>
                <a:ext cx="142" cy="166"/>
              </a:xfrm>
              <a:custGeom>
                <a:avLst/>
                <a:gdLst>
                  <a:gd name="T0" fmla="*/ 81 w 96"/>
                  <a:gd name="T1" fmla="*/ 35 h 112"/>
                  <a:gd name="T2" fmla="*/ 51 w 96"/>
                  <a:gd name="T3" fmla="*/ 12 h 112"/>
                  <a:gd name="T4" fmla="*/ 14 w 96"/>
                  <a:gd name="T5" fmla="*/ 55 h 112"/>
                  <a:gd name="T6" fmla="*/ 51 w 96"/>
                  <a:gd name="T7" fmla="*/ 100 h 112"/>
                  <a:gd name="T8" fmla="*/ 82 w 96"/>
                  <a:gd name="T9" fmla="*/ 69 h 112"/>
                  <a:gd name="T10" fmla="*/ 96 w 96"/>
                  <a:gd name="T11" fmla="*/ 69 h 112"/>
                  <a:gd name="T12" fmla="*/ 50 w 96"/>
                  <a:gd name="T13" fmla="*/ 112 h 112"/>
                  <a:gd name="T14" fmla="*/ 0 w 96"/>
                  <a:gd name="T15" fmla="*/ 56 h 112"/>
                  <a:gd name="T16" fmla="*/ 51 w 96"/>
                  <a:gd name="T17" fmla="*/ 0 h 112"/>
                  <a:gd name="T18" fmla="*/ 95 w 96"/>
                  <a:gd name="T19" fmla="*/ 35 h 112"/>
                  <a:gd name="T20" fmla="*/ 81 w 96"/>
                  <a:gd name="T21" fmla="*/ 3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12">
                    <a:moveTo>
                      <a:pt x="81" y="35"/>
                    </a:moveTo>
                    <a:cubicBezTo>
                      <a:pt x="78" y="20"/>
                      <a:pt x="65" y="12"/>
                      <a:pt x="51" y="12"/>
                    </a:cubicBezTo>
                    <a:cubicBezTo>
                      <a:pt x="25" y="12"/>
                      <a:pt x="14" y="33"/>
                      <a:pt x="14" y="55"/>
                    </a:cubicBezTo>
                    <a:cubicBezTo>
                      <a:pt x="14" y="80"/>
                      <a:pt x="25" y="100"/>
                      <a:pt x="51" y="100"/>
                    </a:cubicBezTo>
                    <a:cubicBezTo>
                      <a:pt x="69" y="100"/>
                      <a:pt x="80" y="87"/>
                      <a:pt x="82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3" y="96"/>
                      <a:pt x="76" y="112"/>
                      <a:pt x="50" y="112"/>
                    </a:cubicBezTo>
                    <a:cubicBezTo>
                      <a:pt x="16" y="112"/>
                      <a:pt x="0" y="87"/>
                      <a:pt x="0" y="56"/>
                    </a:cubicBezTo>
                    <a:cubicBezTo>
                      <a:pt x="0" y="25"/>
                      <a:pt x="18" y="0"/>
                      <a:pt x="51" y="0"/>
                    </a:cubicBezTo>
                    <a:cubicBezTo>
                      <a:pt x="73" y="0"/>
                      <a:pt x="91" y="12"/>
                      <a:pt x="95" y="35"/>
                    </a:cubicBezTo>
                    <a:lnTo>
                      <a:pt x="81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 userDrawn="1"/>
            </p:nvSpPr>
            <p:spPr bwMode="auto">
              <a:xfrm>
                <a:off x="624" y="796"/>
                <a:ext cx="95" cy="157"/>
              </a:xfrm>
              <a:custGeom>
                <a:avLst/>
                <a:gdLst>
                  <a:gd name="T0" fmla="*/ 0 w 64"/>
                  <a:gd name="T1" fmla="*/ 0 h 106"/>
                  <a:gd name="T2" fmla="*/ 12 w 64"/>
                  <a:gd name="T3" fmla="*/ 0 h 106"/>
                  <a:gd name="T4" fmla="*/ 12 w 64"/>
                  <a:gd name="T5" fmla="*/ 40 h 106"/>
                  <a:gd name="T6" fmla="*/ 13 w 64"/>
                  <a:gd name="T7" fmla="*/ 40 h 106"/>
                  <a:gd name="T8" fmla="*/ 37 w 64"/>
                  <a:gd name="T9" fmla="*/ 27 h 106"/>
                  <a:gd name="T10" fmla="*/ 64 w 64"/>
                  <a:gd name="T11" fmla="*/ 56 h 106"/>
                  <a:gd name="T12" fmla="*/ 64 w 64"/>
                  <a:gd name="T13" fmla="*/ 106 h 106"/>
                  <a:gd name="T14" fmla="*/ 51 w 64"/>
                  <a:gd name="T15" fmla="*/ 106 h 106"/>
                  <a:gd name="T16" fmla="*/ 51 w 64"/>
                  <a:gd name="T17" fmla="*/ 54 h 106"/>
                  <a:gd name="T18" fmla="*/ 35 w 64"/>
                  <a:gd name="T19" fmla="*/ 38 h 106"/>
                  <a:gd name="T20" fmla="*/ 12 w 64"/>
                  <a:gd name="T21" fmla="*/ 63 h 106"/>
                  <a:gd name="T22" fmla="*/ 12 w 64"/>
                  <a:gd name="T23" fmla="*/ 106 h 106"/>
                  <a:gd name="T24" fmla="*/ 0 w 64"/>
                  <a:gd name="T25" fmla="*/ 106 h 106"/>
                  <a:gd name="T26" fmla="*/ 0 w 64"/>
                  <a:gd name="T2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7" y="31"/>
                      <a:pt x="28" y="27"/>
                      <a:pt x="37" y="27"/>
                    </a:cubicBezTo>
                    <a:cubicBezTo>
                      <a:pt x="57" y="27"/>
                      <a:pt x="64" y="39"/>
                      <a:pt x="64" y="5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1" y="106"/>
                      <a:pt x="51" y="106"/>
                      <a:pt x="51" y="10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45"/>
                      <a:pt x="45" y="38"/>
                      <a:pt x="35" y="38"/>
                    </a:cubicBezTo>
                    <a:cubicBezTo>
                      <a:pt x="20" y="38"/>
                      <a:pt x="12" y="49"/>
                      <a:pt x="12" y="63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5" name="Freeform 51"/>
              <p:cNvSpPr>
                <a:spLocks noEditPoints="1"/>
              </p:cNvSpPr>
              <p:nvPr userDrawn="1"/>
            </p:nvSpPr>
            <p:spPr bwMode="auto">
              <a:xfrm>
                <a:off x="730" y="836"/>
                <a:ext cx="107" cy="120"/>
              </a:xfrm>
              <a:custGeom>
                <a:avLst/>
                <a:gdLst>
                  <a:gd name="T0" fmla="*/ 71 w 72"/>
                  <a:gd name="T1" fmla="*/ 55 h 81"/>
                  <a:gd name="T2" fmla="*/ 37 w 72"/>
                  <a:gd name="T3" fmla="*/ 81 h 81"/>
                  <a:gd name="T4" fmla="*/ 0 w 72"/>
                  <a:gd name="T5" fmla="*/ 40 h 81"/>
                  <a:gd name="T6" fmla="*/ 37 w 72"/>
                  <a:gd name="T7" fmla="*/ 0 h 81"/>
                  <a:gd name="T8" fmla="*/ 72 w 72"/>
                  <a:gd name="T9" fmla="*/ 45 h 81"/>
                  <a:gd name="T10" fmla="*/ 14 w 72"/>
                  <a:gd name="T11" fmla="*/ 45 h 81"/>
                  <a:gd name="T12" fmla="*/ 38 w 72"/>
                  <a:gd name="T13" fmla="*/ 70 h 81"/>
                  <a:gd name="T14" fmla="*/ 58 w 72"/>
                  <a:gd name="T15" fmla="*/ 55 h 81"/>
                  <a:gd name="T16" fmla="*/ 71 w 72"/>
                  <a:gd name="T17" fmla="*/ 55 h 81"/>
                  <a:gd name="T18" fmla="*/ 58 w 72"/>
                  <a:gd name="T19" fmla="*/ 33 h 81"/>
                  <a:gd name="T20" fmla="*/ 36 w 72"/>
                  <a:gd name="T21" fmla="*/ 11 h 81"/>
                  <a:gd name="T22" fmla="*/ 14 w 72"/>
                  <a:gd name="T23" fmla="*/ 33 h 81"/>
                  <a:gd name="T24" fmla="*/ 58 w 72"/>
                  <a:gd name="T25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81">
                    <a:moveTo>
                      <a:pt x="71" y="55"/>
                    </a:moveTo>
                    <a:cubicBezTo>
                      <a:pt x="67" y="72"/>
                      <a:pt x="55" y="81"/>
                      <a:pt x="37" y="81"/>
                    </a:cubicBezTo>
                    <a:cubicBezTo>
                      <a:pt x="13" y="81"/>
                      <a:pt x="1" y="64"/>
                      <a:pt x="0" y="40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64" y="0"/>
                      <a:pt x="72" y="26"/>
                      <a:pt x="72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58"/>
                      <a:pt x="21" y="70"/>
                      <a:pt x="38" y="70"/>
                    </a:cubicBezTo>
                    <a:cubicBezTo>
                      <a:pt x="48" y="70"/>
                      <a:pt x="56" y="65"/>
                      <a:pt x="58" y="55"/>
                    </a:cubicBezTo>
                    <a:lnTo>
                      <a:pt x="71" y="55"/>
                    </a:lnTo>
                    <a:close/>
                    <a:moveTo>
                      <a:pt x="58" y="33"/>
                    </a:moveTo>
                    <a:cubicBezTo>
                      <a:pt x="58" y="21"/>
                      <a:pt x="49" y="11"/>
                      <a:pt x="36" y="11"/>
                    </a:cubicBezTo>
                    <a:cubicBezTo>
                      <a:pt x="23" y="11"/>
                      <a:pt x="15" y="21"/>
                      <a:pt x="14" y="33"/>
                    </a:cubicBezTo>
                    <a:lnTo>
                      <a:pt x="58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 userDrawn="1"/>
            </p:nvSpPr>
            <p:spPr bwMode="auto">
              <a:xfrm>
                <a:off x="848" y="836"/>
                <a:ext cx="105" cy="120"/>
              </a:xfrm>
              <a:custGeom>
                <a:avLst/>
                <a:gdLst>
                  <a:gd name="T0" fmla="*/ 57 w 71"/>
                  <a:gd name="T1" fmla="*/ 27 h 81"/>
                  <a:gd name="T2" fmla="*/ 38 w 71"/>
                  <a:gd name="T3" fmla="*/ 11 h 81"/>
                  <a:gd name="T4" fmla="*/ 14 w 71"/>
                  <a:gd name="T5" fmla="*/ 42 h 81"/>
                  <a:gd name="T6" fmla="*/ 36 w 71"/>
                  <a:gd name="T7" fmla="*/ 70 h 81"/>
                  <a:gd name="T8" fmla="*/ 58 w 71"/>
                  <a:gd name="T9" fmla="*/ 51 h 81"/>
                  <a:gd name="T10" fmla="*/ 71 w 71"/>
                  <a:gd name="T11" fmla="*/ 51 h 81"/>
                  <a:gd name="T12" fmla="*/ 37 w 71"/>
                  <a:gd name="T13" fmla="*/ 81 h 81"/>
                  <a:gd name="T14" fmla="*/ 0 w 71"/>
                  <a:gd name="T15" fmla="*/ 42 h 81"/>
                  <a:gd name="T16" fmla="*/ 37 w 71"/>
                  <a:gd name="T17" fmla="*/ 0 h 81"/>
                  <a:gd name="T18" fmla="*/ 70 w 71"/>
                  <a:gd name="T19" fmla="*/ 27 h 81"/>
                  <a:gd name="T20" fmla="*/ 57 w 71"/>
                  <a:gd name="T21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81">
                    <a:moveTo>
                      <a:pt x="57" y="27"/>
                    </a:moveTo>
                    <a:cubicBezTo>
                      <a:pt x="55" y="17"/>
                      <a:pt x="48" y="11"/>
                      <a:pt x="38" y="11"/>
                    </a:cubicBezTo>
                    <a:cubicBezTo>
                      <a:pt x="19" y="11"/>
                      <a:pt x="14" y="26"/>
                      <a:pt x="14" y="42"/>
                    </a:cubicBezTo>
                    <a:cubicBezTo>
                      <a:pt x="14" y="56"/>
                      <a:pt x="20" y="70"/>
                      <a:pt x="36" y="70"/>
                    </a:cubicBezTo>
                    <a:cubicBezTo>
                      <a:pt x="49" y="70"/>
                      <a:pt x="56" y="63"/>
                      <a:pt x="58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68" y="70"/>
                      <a:pt x="56" y="81"/>
                      <a:pt x="37" y="81"/>
                    </a:cubicBezTo>
                    <a:cubicBezTo>
                      <a:pt x="13" y="81"/>
                      <a:pt x="0" y="65"/>
                      <a:pt x="0" y="42"/>
                    </a:cubicBezTo>
                    <a:cubicBezTo>
                      <a:pt x="0" y="18"/>
                      <a:pt x="12" y="0"/>
                      <a:pt x="37" y="0"/>
                    </a:cubicBezTo>
                    <a:cubicBezTo>
                      <a:pt x="54" y="0"/>
                      <a:pt x="68" y="8"/>
                      <a:pt x="70" y="27"/>
                    </a:cubicBez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 userDrawn="1"/>
            </p:nvSpPr>
            <p:spPr bwMode="auto">
              <a:xfrm>
                <a:off x="968" y="796"/>
                <a:ext cx="99" cy="157"/>
              </a:xfrm>
              <a:custGeom>
                <a:avLst/>
                <a:gdLst>
                  <a:gd name="T0" fmla="*/ 0 w 99"/>
                  <a:gd name="T1" fmla="*/ 0 h 157"/>
                  <a:gd name="T2" fmla="*/ 19 w 99"/>
                  <a:gd name="T3" fmla="*/ 0 h 157"/>
                  <a:gd name="T4" fmla="*/ 19 w 99"/>
                  <a:gd name="T5" fmla="*/ 93 h 157"/>
                  <a:gd name="T6" fmla="*/ 71 w 99"/>
                  <a:gd name="T7" fmla="*/ 42 h 157"/>
                  <a:gd name="T8" fmla="*/ 96 w 99"/>
                  <a:gd name="T9" fmla="*/ 42 h 157"/>
                  <a:gd name="T10" fmla="*/ 50 w 99"/>
                  <a:gd name="T11" fmla="*/ 84 h 157"/>
                  <a:gd name="T12" fmla="*/ 99 w 99"/>
                  <a:gd name="T13" fmla="*/ 157 h 157"/>
                  <a:gd name="T14" fmla="*/ 75 w 99"/>
                  <a:gd name="T15" fmla="*/ 157 h 157"/>
                  <a:gd name="T16" fmla="*/ 37 w 99"/>
                  <a:gd name="T17" fmla="*/ 97 h 157"/>
                  <a:gd name="T18" fmla="*/ 19 w 99"/>
                  <a:gd name="T19" fmla="*/ 114 h 157"/>
                  <a:gd name="T20" fmla="*/ 19 w 99"/>
                  <a:gd name="T21" fmla="*/ 157 h 157"/>
                  <a:gd name="T22" fmla="*/ 0 w 99"/>
                  <a:gd name="T23" fmla="*/ 157 h 157"/>
                  <a:gd name="T24" fmla="*/ 0 w 99"/>
                  <a:gd name="T2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57">
                    <a:moveTo>
                      <a:pt x="0" y="0"/>
                    </a:moveTo>
                    <a:lnTo>
                      <a:pt x="19" y="0"/>
                    </a:lnTo>
                    <a:lnTo>
                      <a:pt x="19" y="93"/>
                    </a:lnTo>
                    <a:lnTo>
                      <a:pt x="71" y="42"/>
                    </a:lnTo>
                    <a:lnTo>
                      <a:pt x="96" y="42"/>
                    </a:lnTo>
                    <a:lnTo>
                      <a:pt x="50" y="84"/>
                    </a:lnTo>
                    <a:lnTo>
                      <a:pt x="99" y="157"/>
                    </a:lnTo>
                    <a:lnTo>
                      <a:pt x="75" y="157"/>
                    </a:lnTo>
                    <a:lnTo>
                      <a:pt x="37" y="97"/>
                    </a:lnTo>
                    <a:lnTo>
                      <a:pt x="19" y="114"/>
                    </a:lnTo>
                    <a:lnTo>
                      <a:pt x="19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8" name="Freeform 54"/>
              <p:cNvSpPr>
                <a:spLocks noEditPoints="1"/>
              </p:cNvSpPr>
              <p:nvPr userDrawn="1"/>
            </p:nvSpPr>
            <p:spPr bwMode="auto">
              <a:xfrm>
                <a:off x="1135" y="796"/>
                <a:ext cx="119" cy="157"/>
              </a:xfrm>
              <a:custGeom>
                <a:avLst/>
                <a:gdLst>
                  <a:gd name="T0" fmla="*/ 0 w 80"/>
                  <a:gd name="T1" fmla="*/ 0 h 106"/>
                  <a:gd name="T2" fmla="*/ 47 w 80"/>
                  <a:gd name="T3" fmla="*/ 0 h 106"/>
                  <a:gd name="T4" fmla="*/ 80 w 80"/>
                  <a:gd name="T5" fmla="*/ 31 h 106"/>
                  <a:gd name="T6" fmla="*/ 47 w 80"/>
                  <a:gd name="T7" fmla="*/ 63 h 106"/>
                  <a:gd name="T8" fmla="*/ 14 w 80"/>
                  <a:gd name="T9" fmla="*/ 63 h 106"/>
                  <a:gd name="T10" fmla="*/ 14 w 80"/>
                  <a:gd name="T11" fmla="*/ 106 h 106"/>
                  <a:gd name="T12" fmla="*/ 0 w 80"/>
                  <a:gd name="T13" fmla="*/ 106 h 106"/>
                  <a:gd name="T14" fmla="*/ 0 w 80"/>
                  <a:gd name="T15" fmla="*/ 0 h 106"/>
                  <a:gd name="T16" fmla="*/ 14 w 80"/>
                  <a:gd name="T17" fmla="*/ 51 h 106"/>
                  <a:gd name="T18" fmla="*/ 42 w 80"/>
                  <a:gd name="T19" fmla="*/ 51 h 106"/>
                  <a:gd name="T20" fmla="*/ 65 w 80"/>
                  <a:gd name="T21" fmla="*/ 31 h 106"/>
                  <a:gd name="T22" fmla="*/ 42 w 80"/>
                  <a:gd name="T23" fmla="*/ 12 h 106"/>
                  <a:gd name="T24" fmla="*/ 14 w 80"/>
                  <a:gd name="T25" fmla="*/ 12 h 106"/>
                  <a:gd name="T26" fmla="*/ 14 w 80"/>
                  <a:gd name="T27" fmla="*/ 5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06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68" y="0"/>
                      <a:pt x="80" y="11"/>
                      <a:pt x="80" y="31"/>
                    </a:cubicBezTo>
                    <a:cubicBezTo>
                      <a:pt x="80" y="51"/>
                      <a:pt x="68" y="63"/>
                      <a:pt x="47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  <a:moveTo>
                      <a:pt x="14" y="51"/>
                    </a:moveTo>
                    <a:cubicBezTo>
                      <a:pt x="42" y="51"/>
                      <a:pt x="42" y="51"/>
                      <a:pt x="42" y="51"/>
                    </a:cubicBezTo>
                    <a:cubicBezTo>
                      <a:pt x="58" y="51"/>
                      <a:pt x="65" y="44"/>
                      <a:pt x="65" y="31"/>
                    </a:cubicBezTo>
                    <a:cubicBezTo>
                      <a:pt x="65" y="18"/>
                      <a:pt x="58" y="12"/>
                      <a:pt x="42" y="12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14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9" name="Freeform 55"/>
              <p:cNvSpPr>
                <a:spLocks noEditPoints="1"/>
              </p:cNvSpPr>
              <p:nvPr userDrawn="1"/>
            </p:nvSpPr>
            <p:spPr bwMode="auto">
              <a:xfrm>
                <a:off x="1260" y="836"/>
                <a:ext cx="111" cy="120"/>
              </a:xfrm>
              <a:custGeom>
                <a:avLst/>
                <a:gdLst>
                  <a:gd name="T0" fmla="*/ 38 w 75"/>
                  <a:gd name="T1" fmla="*/ 0 h 81"/>
                  <a:gd name="T2" fmla="*/ 75 w 75"/>
                  <a:gd name="T3" fmla="*/ 41 h 81"/>
                  <a:gd name="T4" fmla="*/ 38 w 75"/>
                  <a:gd name="T5" fmla="*/ 81 h 81"/>
                  <a:gd name="T6" fmla="*/ 0 w 75"/>
                  <a:gd name="T7" fmla="*/ 41 h 81"/>
                  <a:gd name="T8" fmla="*/ 38 w 75"/>
                  <a:gd name="T9" fmla="*/ 0 h 81"/>
                  <a:gd name="T10" fmla="*/ 38 w 75"/>
                  <a:gd name="T11" fmla="*/ 70 h 81"/>
                  <a:gd name="T12" fmla="*/ 62 w 75"/>
                  <a:gd name="T13" fmla="*/ 41 h 81"/>
                  <a:gd name="T14" fmla="*/ 38 w 75"/>
                  <a:gd name="T15" fmla="*/ 11 h 81"/>
                  <a:gd name="T16" fmla="*/ 14 w 75"/>
                  <a:gd name="T17" fmla="*/ 41 h 81"/>
                  <a:gd name="T18" fmla="*/ 38 w 75"/>
                  <a:gd name="T19" fmla="*/ 7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81">
                    <a:moveTo>
                      <a:pt x="38" y="0"/>
                    </a:moveTo>
                    <a:cubicBezTo>
                      <a:pt x="62" y="0"/>
                      <a:pt x="75" y="18"/>
                      <a:pt x="75" y="41"/>
                    </a:cubicBezTo>
                    <a:cubicBezTo>
                      <a:pt x="75" y="63"/>
                      <a:pt x="62" y="81"/>
                      <a:pt x="38" y="81"/>
                    </a:cubicBezTo>
                    <a:cubicBezTo>
                      <a:pt x="13" y="81"/>
                      <a:pt x="0" y="63"/>
                      <a:pt x="0" y="41"/>
                    </a:cubicBezTo>
                    <a:cubicBezTo>
                      <a:pt x="0" y="18"/>
                      <a:pt x="13" y="0"/>
                      <a:pt x="38" y="0"/>
                    </a:cubicBezTo>
                    <a:close/>
                    <a:moveTo>
                      <a:pt x="38" y="70"/>
                    </a:moveTo>
                    <a:cubicBezTo>
                      <a:pt x="51" y="70"/>
                      <a:pt x="62" y="59"/>
                      <a:pt x="62" y="41"/>
                    </a:cubicBezTo>
                    <a:cubicBezTo>
                      <a:pt x="62" y="22"/>
                      <a:pt x="51" y="11"/>
                      <a:pt x="38" y="11"/>
                    </a:cubicBezTo>
                    <a:cubicBezTo>
                      <a:pt x="24" y="11"/>
                      <a:pt x="14" y="22"/>
                      <a:pt x="14" y="41"/>
                    </a:cubicBezTo>
                    <a:cubicBezTo>
                      <a:pt x="14" y="59"/>
                      <a:pt x="24" y="70"/>
                      <a:pt x="38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0" name="Freeform 56"/>
              <p:cNvSpPr>
                <a:spLocks noEditPoints="1"/>
              </p:cNvSpPr>
              <p:nvPr userDrawn="1"/>
            </p:nvSpPr>
            <p:spPr bwMode="auto">
              <a:xfrm>
                <a:off x="1390" y="796"/>
                <a:ext cx="18" cy="157"/>
              </a:xfrm>
              <a:custGeom>
                <a:avLst/>
                <a:gdLst>
                  <a:gd name="T0" fmla="*/ 18 w 18"/>
                  <a:gd name="T1" fmla="*/ 22 h 157"/>
                  <a:gd name="T2" fmla="*/ 0 w 18"/>
                  <a:gd name="T3" fmla="*/ 22 h 157"/>
                  <a:gd name="T4" fmla="*/ 0 w 18"/>
                  <a:gd name="T5" fmla="*/ 0 h 157"/>
                  <a:gd name="T6" fmla="*/ 18 w 18"/>
                  <a:gd name="T7" fmla="*/ 0 h 157"/>
                  <a:gd name="T8" fmla="*/ 18 w 18"/>
                  <a:gd name="T9" fmla="*/ 22 h 157"/>
                  <a:gd name="T10" fmla="*/ 0 w 18"/>
                  <a:gd name="T11" fmla="*/ 42 h 157"/>
                  <a:gd name="T12" fmla="*/ 18 w 18"/>
                  <a:gd name="T13" fmla="*/ 42 h 157"/>
                  <a:gd name="T14" fmla="*/ 18 w 18"/>
                  <a:gd name="T15" fmla="*/ 157 h 157"/>
                  <a:gd name="T16" fmla="*/ 0 w 18"/>
                  <a:gd name="T17" fmla="*/ 157 h 157"/>
                  <a:gd name="T18" fmla="*/ 0 w 18"/>
                  <a:gd name="T19" fmla="*/ 4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57">
                    <a:moveTo>
                      <a:pt x="18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22"/>
                    </a:lnTo>
                    <a:close/>
                    <a:moveTo>
                      <a:pt x="0" y="42"/>
                    </a:moveTo>
                    <a:lnTo>
                      <a:pt x="18" y="42"/>
                    </a:lnTo>
                    <a:lnTo>
                      <a:pt x="18" y="157"/>
                    </a:lnTo>
                    <a:lnTo>
                      <a:pt x="0" y="15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 userDrawn="1"/>
            </p:nvSpPr>
            <p:spPr bwMode="auto">
              <a:xfrm>
                <a:off x="1432" y="836"/>
                <a:ext cx="95" cy="117"/>
              </a:xfrm>
              <a:custGeom>
                <a:avLst/>
                <a:gdLst>
                  <a:gd name="T0" fmla="*/ 0 w 64"/>
                  <a:gd name="T1" fmla="*/ 2 h 79"/>
                  <a:gd name="T2" fmla="*/ 12 w 64"/>
                  <a:gd name="T3" fmla="*/ 2 h 79"/>
                  <a:gd name="T4" fmla="*/ 12 w 64"/>
                  <a:gd name="T5" fmla="*/ 14 h 79"/>
                  <a:gd name="T6" fmla="*/ 13 w 64"/>
                  <a:gd name="T7" fmla="*/ 14 h 79"/>
                  <a:gd name="T8" fmla="*/ 38 w 64"/>
                  <a:gd name="T9" fmla="*/ 0 h 79"/>
                  <a:gd name="T10" fmla="*/ 64 w 64"/>
                  <a:gd name="T11" fmla="*/ 29 h 79"/>
                  <a:gd name="T12" fmla="*/ 64 w 64"/>
                  <a:gd name="T13" fmla="*/ 79 h 79"/>
                  <a:gd name="T14" fmla="*/ 52 w 64"/>
                  <a:gd name="T15" fmla="*/ 79 h 79"/>
                  <a:gd name="T16" fmla="*/ 52 w 64"/>
                  <a:gd name="T17" fmla="*/ 27 h 79"/>
                  <a:gd name="T18" fmla="*/ 36 w 64"/>
                  <a:gd name="T19" fmla="*/ 11 h 79"/>
                  <a:gd name="T20" fmla="*/ 13 w 64"/>
                  <a:gd name="T21" fmla="*/ 36 h 79"/>
                  <a:gd name="T22" fmla="*/ 13 w 64"/>
                  <a:gd name="T23" fmla="*/ 79 h 79"/>
                  <a:gd name="T24" fmla="*/ 0 w 64"/>
                  <a:gd name="T25" fmla="*/ 79 h 79"/>
                  <a:gd name="T26" fmla="*/ 0 w 64"/>
                  <a:gd name="T2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79">
                    <a:moveTo>
                      <a:pt x="0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8" y="5"/>
                      <a:pt x="27" y="0"/>
                      <a:pt x="38" y="0"/>
                    </a:cubicBezTo>
                    <a:cubicBezTo>
                      <a:pt x="58" y="0"/>
                      <a:pt x="64" y="12"/>
                      <a:pt x="64" y="2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18"/>
                      <a:pt x="46" y="11"/>
                      <a:pt x="36" y="11"/>
                    </a:cubicBezTo>
                    <a:cubicBezTo>
                      <a:pt x="20" y="11"/>
                      <a:pt x="13" y="22"/>
                      <a:pt x="13" y="3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 userDrawn="1"/>
            </p:nvSpPr>
            <p:spPr bwMode="auto">
              <a:xfrm>
                <a:off x="1537" y="804"/>
                <a:ext cx="62" cy="149"/>
              </a:xfrm>
              <a:custGeom>
                <a:avLst/>
                <a:gdLst>
                  <a:gd name="T0" fmla="*/ 26 w 42"/>
                  <a:gd name="T1" fmla="*/ 23 h 100"/>
                  <a:gd name="T2" fmla="*/ 42 w 42"/>
                  <a:gd name="T3" fmla="*/ 23 h 100"/>
                  <a:gd name="T4" fmla="*/ 42 w 42"/>
                  <a:gd name="T5" fmla="*/ 34 h 100"/>
                  <a:gd name="T6" fmla="*/ 26 w 42"/>
                  <a:gd name="T7" fmla="*/ 34 h 100"/>
                  <a:gd name="T8" fmla="*/ 26 w 42"/>
                  <a:gd name="T9" fmla="*/ 82 h 100"/>
                  <a:gd name="T10" fmla="*/ 36 w 42"/>
                  <a:gd name="T11" fmla="*/ 89 h 100"/>
                  <a:gd name="T12" fmla="*/ 42 w 42"/>
                  <a:gd name="T13" fmla="*/ 89 h 100"/>
                  <a:gd name="T14" fmla="*/ 42 w 42"/>
                  <a:gd name="T15" fmla="*/ 100 h 100"/>
                  <a:gd name="T16" fmla="*/ 32 w 42"/>
                  <a:gd name="T17" fmla="*/ 100 h 100"/>
                  <a:gd name="T18" fmla="*/ 14 w 42"/>
                  <a:gd name="T19" fmla="*/ 83 h 100"/>
                  <a:gd name="T20" fmla="*/ 14 w 42"/>
                  <a:gd name="T21" fmla="*/ 34 h 100"/>
                  <a:gd name="T22" fmla="*/ 0 w 42"/>
                  <a:gd name="T23" fmla="*/ 34 h 100"/>
                  <a:gd name="T24" fmla="*/ 0 w 42"/>
                  <a:gd name="T25" fmla="*/ 23 h 100"/>
                  <a:gd name="T26" fmla="*/ 14 w 42"/>
                  <a:gd name="T27" fmla="*/ 23 h 100"/>
                  <a:gd name="T28" fmla="*/ 14 w 42"/>
                  <a:gd name="T29" fmla="*/ 0 h 100"/>
                  <a:gd name="T30" fmla="*/ 26 w 42"/>
                  <a:gd name="T31" fmla="*/ 0 h 100"/>
                  <a:gd name="T32" fmla="*/ 26 w 42"/>
                  <a:gd name="T33" fmla="*/ 2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100">
                    <a:moveTo>
                      <a:pt x="26" y="2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8"/>
                      <a:pt x="28" y="89"/>
                      <a:pt x="36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19" y="100"/>
                      <a:pt x="14" y="98"/>
                      <a:pt x="14" y="8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 userDrawn="1"/>
            </p:nvSpPr>
            <p:spPr bwMode="auto">
              <a:xfrm>
                <a:off x="470" y="991"/>
                <a:ext cx="40" cy="52"/>
              </a:xfrm>
              <a:custGeom>
                <a:avLst/>
                <a:gdLst>
                  <a:gd name="T0" fmla="*/ 21 w 27"/>
                  <a:gd name="T1" fmla="*/ 11 h 35"/>
                  <a:gd name="T2" fmla="*/ 13 w 27"/>
                  <a:gd name="T3" fmla="*/ 4 h 35"/>
                  <a:gd name="T4" fmla="*/ 5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3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2 w 27"/>
                  <a:gd name="T19" fmla="*/ 25 h 35"/>
                  <a:gd name="T20" fmla="*/ 11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5 w 27"/>
                  <a:gd name="T27" fmla="*/ 11 h 35"/>
                  <a:gd name="T28" fmla="*/ 21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1" y="11"/>
                    </a:moveTo>
                    <a:cubicBezTo>
                      <a:pt x="20" y="6"/>
                      <a:pt x="17" y="4"/>
                      <a:pt x="13" y="4"/>
                    </a:cubicBezTo>
                    <a:cubicBezTo>
                      <a:pt x="9" y="4"/>
                      <a:pt x="5" y="5"/>
                      <a:pt x="5" y="10"/>
                    </a:cubicBezTo>
                    <a:cubicBezTo>
                      <a:pt x="5" y="14"/>
                      <a:pt x="10" y="14"/>
                      <a:pt x="16" y="16"/>
                    </a:cubicBezTo>
                    <a:cubicBezTo>
                      <a:pt x="21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3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2" y="30"/>
                      <a:pt x="22" y="25"/>
                    </a:cubicBezTo>
                    <a:cubicBezTo>
                      <a:pt x="22" y="21"/>
                      <a:pt x="17" y="20"/>
                      <a:pt x="11" y="19"/>
                    </a:cubicBezTo>
                    <a:cubicBezTo>
                      <a:pt x="6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5" y="3"/>
                      <a:pt x="25" y="11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4" name="Freeform 60"/>
              <p:cNvSpPr>
                <a:spLocks noEditPoints="1"/>
              </p:cNvSpPr>
              <p:nvPr userDrawn="1"/>
            </p:nvSpPr>
            <p:spPr bwMode="auto">
              <a:xfrm>
                <a:off x="517" y="991"/>
                <a:ext cx="47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 userDrawn="1"/>
            </p:nvSpPr>
            <p:spPr bwMode="auto">
              <a:xfrm>
                <a:off x="575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32 w 32"/>
                  <a:gd name="T3" fmla="*/ 0 h 50"/>
                  <a:gd name="T4" fmla="*/ 32 w 32"/>
                  <a:gd name="T5" fmla="*/ 5 h 50"/>
                  <a:gd name="T6" fmla="*/ 7 w 32"/>
                  <a:gd name="T7" fmla="*/ 5 h 50"/>
                  <a:gd name="T8" fmla="*/ 7 w 32"/>
                  <a:gd name="T9" fmla="*/ 20 h 50"/>
                  <a:gd name="T10" fmla="*/ 29 w 32"/>
                  <a:gd name="T11" fmla="*/ 20 h 50"/>
                  <a:gd name="T12" fmla="*/ 29 w 32"/>
                  <a:gd name="T13" fmla="*/ 26 h 50"/>
                  <a:gd name="T14" fmla="*/ 7 w 32"/>
                  <a:gd name="T15" fmla="*/ 26 h 50"/>
                  <a:gd name="T16" fmla="*/ 7 w 32"/>
                  <a:gd name="T17" fmla="*/ 50 h 50"/>
                  <a:gd name="T18" fmla="*/ 0 w 32"/>
                  <a:gd name="T19" fmla="*/ 50 h 50"/>
                  <a:gd name="T20" fmla="*/ 0 w 32"/>
                  <a:gd name="T2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32" y="0"/>
                    </a:lnTo>
                    <a:lnTo>
                      <a:pt x="32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29" y="20"/>
                    </a:lnTo>
                    <a:lnTo>
                      <a:pt x="29" y="26"/>
                    </a:lnTo>
                    <a:lnTo>
                      <a:pt x="7" y="26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 userDrawn="1"/>
            </p:nvSpPr>
            <p:spPr bwMode="auto">
              <a:xfrm>
                <a:off x="6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7" name="Freeform 63"/>
              <p:cNvSpPr>
                <a:spLocks/>
              </p:cNvSpPr>
              <p:nvPr userDrawn="1"/>
            </p:nvSpPr>
            <p:spPr bwMode="auto">
              <a:xfrm>
                <a:off x="659" y="993"/>
                <a:ext cx="63" cy="50"/>
              </a:xfrm>
              <a:custGeom>
                <a:avLst/>
                <a:gdLst>
                  <a:gd name="T0" fmla="*/ 49 w 63"/>
                  <a:gd name="T1" fmla="*/ 50 h 50"/>
                  <a:gd name="T2" fmla="*/ 43 w 63"/>
                  <a:gd name="T3" fmla="*/ 50 h 50"/>
                  <a:gd name="T4" fmla="*/ 31 w 63"/>
                  <a:gd name="T5" fmla="*/ 7 h 50"/>
                  <a:gd name="T6" fmla="*/ 31 w 63"/>
                  <a:gd name="T7" fmla="*/ 7 h 50"/>
                  <a:gd name="T8" fmla="*/ 20 w 63"/>
                  <a:gd name="T9" fmla="*/ 50 h 50"/>
                  <a:gd name="T10" fmla="*/ 12 w 63"/>
                  <a:gd name="T11" fmla="*/ 50 h 50"/>
                  <a:gd name="T12" fmla="*/ 0 w 63"/>
                  <a:gd name="T13" fmla="*/ 0 h 50"/>
                  <a:gd name="T14" fmla="*/ 6 w 63"/>
                  <a:gd name="T15" fmla="*/ 0 h 50"/>
                  <a:gd name="T16" fmla="*/ 17 w 63"/>
                  <a:gd name="T17" fmla="*/ 41 h 50"/>
                  <a:gd name="T18" fmla="*/ 17 w 63"/>
                  <a:gd name="T19" fmla="*/ 41 h 50"/>
                  <a:gd name="T20" fmla="*/ 28 w 63"/>
                  <a:gd name="T21" fmla="*/ 0 h 50"/>
                  <a:gd name="T22" fmla="*/ 36 w 63"/>
                  <a:gd name="T23" fmla="*/ 0 h 50"/>
                  <a:gd name="T24" fmla="*/ 46 w 63"/>
                  <a:gd name="T25" fmla="*/ 41 h 50"/>
                  <a:gd name="T26" fmla="*/ 46 w 63"/>
                  <a:gd name="T27" fmla="*/ 41 h 50"/>
                  <a:gd name="T28" fmla="*/ 57 w 63"/>
                  <a:gd name="T29" fmla="*/ 0 h 50"/>
                  <a:gd name="T30" fmla="*/ 63 w 63"/>
                  <a:gd name="T31" fmla="*/ 0 h 50"/>
                  <a:gd name="T32" fmla="*/ 49 w 63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50">
                    <a:moveTo>
                      <a:pt x="49" y="50"/>
                    </a:moveTo>
                    <a:lnTo>
                      <a:pt x="43" y="5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20" y="50"/>
                    </a:lnTo>
                    <a:lnTo>
                      <a:pt x="12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49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8" name="Freeform 64"/>
              <p:cNvSpPr>
                <a:spLocks noEditPoints="1"/>
              </p:cNvSpPr>
              <p:nvPr userDrawn="1"/>
            </p:nvSpPr>
            <p:spPr bwMode="auto">
              <a:xfrm>
                <a:off x="722" y="993"/>
                <a:ext cx="45" cy="50"/>
              </a:xfrm>
              <a:custGeom>
                <a:avLst/>
                <a:gdLst>
                  <a:gd name="T0" fmla="*/ 19 w 45"/>
                  <a:gd name="T1" fmla="*/ 0 h 50"/>
                  <a:gd name="T2" fmla="*/ 26 w 45"/>
                  <a:gd name="T3" fmla="*/ 0 h 50"/>
                  <a:gd name="T4" fmla="*/ 45 w 45"/>
                  <a:gd name="T5" fmla="*/ 50 h 50"/>
                  <a:gd name="T6" fmla="*/ 38 w 45"/>
                  <a:gd name="T7" fmla="*/ 50 h 50"/>
                  <a:gd name="T8" fmla="*/ 32 w 45"/>
                  <a:gd name="T9" fmla="*/ 34 h 50"/>
                  <a:gd name="T10" fmla="*/ 11 w 45"/>
                  <a:gd name="T11" fmla="*/ 34 h 50"/>
                  <a:gd name="T12" fmla="*/ 5 w 45"/>
                  <a:gd name="T13" fmla="*/ 50 h 50"/>
                  <a:gd name="T14" fmla="*/ 0 w 45"/>
                  <a:gd name="T15" fmla="*/ 50 h 50"/>
                  <a:gd name="T16" fmla="*/ 19 w 45"/>
                  <a:gd name="T17" fmla="*/ 0 h 50"/>
                  <a:gd name="T18" fmla="*/ 13 w 45"/>
                  <a:gd name="T19" fmla="*/ 29 h 50"/>
                  <a:gd name="T20" fmla="*/ 31 w 45"/>
                  <a:gd name="T21" fmla="*/ 29 h 50"/>
                  <a:gd name="T22" fmla="*/ 22 w 45"/>
                  <a:gd name="T23" fmla="*/ 5 h 50"/>
                  <a:gd name="T24" fmla="*/ 22 w 45"/>
                  <a:gd name="T25" fmla="*/ 5 h 50"/>
                  <a:gd name="T26" fmla="*/ 13 w 45"/>
                  <a:gd name="T2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0">
                    <a:moveTo>
                      <a:pt x="19" y="0"/>
                    </a:moveTo>
                    <a:lnTo>
                      <a:pt x="26" y="0"/>
                    </a:lnTo>
                    <a:lnTo>
                      <a:pt x="45" y="50"/>
                    </a:lnTo>
                    <a:lnTo>
                      <a:pt x="38" y="50"/>
                    </a:lnTo>
                    <a:lnTo>
                      <a:pt x="32" y="34"/>
                    </a:lnTo>
                    <a:lnTo>
                      <a:pt x="11" y="34"/>
                    </a:lnTo>
                    <a:lnTo>
                      <a:pt x="5" y="50"/>
                    </a:lnTo>
                    <a:lnTo>
                      <a:pt x="0" y="50"/>
                    </a:lnTo>
                    <a:lnTo>
                      <a:pt x="19" y="0"/>
                    </a:lnTo>
                    <a:close/>
                    <a:moveTo>
                      <a:pt x="13" y="29"/>
                    </a:moveTo>
                    <a:lnTo>
                      <a:pt x="31" y="29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9" name="Freeform 65"/>
              <p:cNvSpPr>
                <a:spLocks noEditPoints="1"/>
              </p:cNvSpPr>
              <p:nvPr userDrawn="1"/>
            </p:nvSpPr>
            <p:spPr bwMode="auto">
              <a:xfrm>
                <a:off x="775" y="993"/>
                <a:ext cx="40" cy="50"/>
              </a:xfrm>
              <a:custGeom>
                <a:avLst/>
                <a:gdLst>
                  <a:gd name="T0" fmla="*/ 0 w 27"/>
                  <a:gd name="T1" fmla="*/ 0 h 34"/>
                  <a:gd name="T2" fmla="*/ 16 w 27"/>
                  <a:gd name="T3" fmla="*/ 0 h 34"/>
                  <a:gd name="T4" fmla="*/ 26 w 27"/>
                  <a:gd name="T5" fmla="*/ 9 h 34"/>
                  <a:gd name="T6" fmla="*/ 20 w 27"/>
                  <a:gd name="T7" fmla="*/ 17 h 34"/>
                  <a:gd name="T8" fmla="*/ 20 w 27"/>
                  <a:gd name="T9" fmla="*/ 17 h 34"/>
                  <a:gd name="T10" fmla="*/ 25 w 27"/>
                  <a:gd name="T11" fmla="*/ 24 h 34"/>
                  <a:gd name="T12" fmla="*/ 27 w 27"/>
                  <a:gd name="T13" fmla="*/ 34 h 34"/>
                  <a:gd name="T14" fmla="*/ 22 w 27"/>
                  <a:gd name="T15" fmla="*/ 34 h 34"/>
                  <a:gd name="T16" fmla="*/ 21 w 27"/>
                  <a:gd name="T17" fmla="*/ 25 h 34"/>
                  <a:gd name="T18" fmla="*/ 16 w 27"/>
                  <a:gd name="T19" fmla="*/ 19 h 34"/>
                  <a:gd name="T20" fmla="*/ 5 w 27"/>
                  <a:gd name="T21" fmla="*/ 19 h 34"/>
                  <a:gd name="T22" fmla="*/ 5 w 27"/>
                  <a:gd name="T23" fmla="*/ 34 h 34"/>
                  <a:gd name="T24" fmla="*/ 0 w 27"/>
                  <a:gd name="T25" fmla="*/ 34 h 34"/>
                  <a:gd name="T26" fmla="*/ 0 w 27"/>
                  <a:gd name="T27" fmla="*/ 0 h 34"/>
                  <a:gd name="T28" fmla="*/ 14 w 27"/>
                  <a:gd name="T29" fmla="*/ 15 h 34"/>
                  <a:gd name="T30" fmla="*/ 22 w 27"/>
                  <a:gd name="T31" fmla="*/ 9 h 34"/>
                  <a:gd name="T32" fmla="*/ 16 w 27"/>
                  <a:gd name="T33" fmla="*/ 4 h 34"/>
                  <a:gd name="T34" fmla="*/ 5 w 27"/>
                  <a:gd name="T35" fmla="*/ 4 h 34"/>
                  <a:gd name="T36" fmla="*/ 5 w 27"/>
                  <a:gd name="T37" fmla="*/ 15 h 34"/>
                  <a:gd name="T38" fmla="*/ 14 w 27"/>
                  <a:gd name="T3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34">
                    <a:moveTo>
                      <a:pt x="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22" y="0"/>
                      <a:pt x="26" y="3"/>
                      <a:pt x="26" y="9"/>
                    </a:cubicBezTo>
                    <a:cubicBezTo>
                      <a:pt x="26" y="13"/>
                      <a:pt x="24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4" y="18"/>
                      <a:pt x="25" y="21"/>
                      <a:pt x="25" y="24"/>
                    </a:cubicBezTo>
                    <a:cubicBezTo>
                      <a:pt x="26" y="28"/>
                      <a:pt x="25" y="31"/>
                      <a:pt x="27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1" y="32"/>
                      <a:pt x="22" y="29"/>
                      <a:pt x="21" y="25"/>
                    </a:cubicBezTo>
                    <a:cubicBezTo>
                      <a:pt x="21" y="22"/>
                      <a:pt x="20" y="19"/>
                      <a:pt x="1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14" y="15"/>
                    </a:moveTo>
                    <a:cubicBezTo>
                      <a:pt x="18" y="15"/>
                      <a:pt x="22" y="14"/>
                      <a:pt x="22" y="9"/>
                    </a:cubicBezTo>
                    <a:cubicBezTo>
                      <a:pt x="22" y="6"/>
                      <a:pt x="20" y="4"/>
                      <a:pt x="1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 userDrawn="1"/>
            </p:nvSpPr>
            <p:spPr bwMode="auto">
              <a:xfrm>
                <a:off x="82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4 w 36"/>
                  <a:gd name="T3" fmla="*/ 0 h 50"/>
                  <a:gd name="T4" fmla="*/ 34 w 36"/>
                  <a:gd name="T5" fmla="*/ 5 h 50"/>
                  <a:gd name="T6" fmla="*/ 8 w 36"/>
                  <a:gd name="T7" fmla="*/ 5 h 50"/>
                  <a:gd name="T8" fmla="*/ 8 w 36"/>
                  <a:gd name="T9" fmla="*/ 20 h 50"/>
                  <a:gd name="T10" fmla="*/ 33 w 36"/>
                  <a:gd name="T11" fmla="*/ 20 h 50"/>
                  <a:gd name="T12" fmla="*/ 33 w 36"/>
                  <a:gd name="T13" fmla="*/ 26 h 50"/>
                  <a:gd name="T14" fmla="*/ 8 w 36"/>
                  <a:gd name="T15" fmla="*/ 26 h 50"/>
                  <a:gd name="T16" fmla="*/ 8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4" y="0"/>
                    </a:lnTo>
                    <a:lnTo>
                      <a:pt x="34" y="5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8" y="26"/>
                    </a:lnTo>
                    <a:lnTo>
                      <a:pt x="8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 userDrawn="1"/>
            </p:nvSpPr>
            <p:spPr bwMode="auto">
              <a:xfrm>
                <a:off x="888" y="993"/>
                <a:ext cx="40" cy="50"/>
              </a:xfrm>
              <a:custGeom>
                <a:avLst/>
                <a:gdLst>
                  <a:gd name="T0" fmla="*/ 16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3 w 40"/>
                  <a:gd name="T11" fmla="*/ 5 h 50"/>
                  <a:gd name="T12" fmla="*/ 23 w 40"/>
                  <a:gd name="T13" fmla="*/ 50 h 50"/>
                  <a:gd name="T14" fmla="*/ 16 w 40"/>
                  <a:gd name="T15" fmla="*/ 50 h 50"/>
                  <a:gd name="T16" fmla="*/ 16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3" y="5"/>
                    </a:lnTo>
                    <a:lnTo>
                      <a:pt x="23" y="50"/>
                    </a:lnTo>
                    <a:lnTo>
                      <a:pt x="16" y="50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 userDrawn="1"/>
            </p:nvSpPr>
            <p:spPr bwMode="auto">
              <a:xfrm>
                <a:off x="93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6 w 36"/>
                  <a:gd name="T3" fmla="*/ 0 h 50"/>
                  <a:gd name="T4" fmla="*/ 36 w 36"/>
                  <a:gd name="T5" fmla="*/ 5 h 50"/>
                  <a:gd name="T6" fmla="*/ 7 w 36"/>
                  <a:gd name="T7" fmla="*/ 5 h 50"/>
                  <a:gd name="T8" fmla="*/ 7 w 36"/>
                  <a:gd name="T9" fmla="*/ 20 h 50"/>
                  <a:gd name="T10" fmla="*/ 34 w 36"/>
                  <a:gd name="T11" fmla="*/ 20 h 50"/>
                  <a:gd name="T12" fmla="*/ 34 w 36"/>
                  <a:gd name="T13" fmla="*/ 26 h 50"/>
                  <a:gd name="T14" fmla="*/ 7 w 36"/>
                  <a:gd name="T15" fmla="*/ 26 h 50"/>
                  <a:gd name="T16" fmla="*/ 7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6" y="0"/>
                    </a:lnTo>
                    <a:lnTo>
                      <a:pt x="36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4" y="20"/>
                    </a:lnTo>
                    <a:lnTo>
                      <a:pt x="34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 userDrawn="1"/>
            </p:nvSpPr>
            <p:spPr bwMode="auto">
              <a:xfrm>
                <a:off x="978" y="991"/>
                <a:ext cx="46" cy="52"/>
              </a:xfrm>
              <a:custGeom>
                <a:avLst/>
                <a:gdLst>
                  <a:gd name="T0" fmla="*/ 26 w 31"/>
                  <a:gd name="T1" fmla="*/ 11 h 35"/>
                  <a:gd name="T2" fmla="*/ 16 w 31"/>
                  <a:gd name="T3" fmla="*/ 4 h 35"/>
                  <a:gd name="T4" fmla="*/ 5 w 31"/>
                  <a:gd name="T5" fmla="*/ 17 h 35"/>
                  <a:gd name="T6" fmla="*/ 16 w 31"/>
                  <a:gd name="T7" fmla="*/ 32 h 35"/>
                  <a:gd name="T8" fmla="*/ 26 w 31"/>
                  <a:gd name="T9" fmla="*/ 22 h 35"/>
                  <a:gd name="T10" fmla="*/ 31 w 31"/>
                  <a:gd name="T11" fmla="*/ 22 h 35"/>
                  <a:gd name="T12" fmla="*/ 16 w 31"/>
                  <a:gd name="T13" fmla="*/ 35 h 35"/>
                  <a:gd name="T14" fmla="*/ 0 w 31"/>
                  <a:gd name="T15" fmla="*/ 18 h 35"/>
                  <a:gd name="T16" fmla="*/ 16 w 31"/>
                  <a:gd name="T17" fmla="*/ 0 h 35"/>
                  <a:gd name="T18" fmla="*/ 30 w 31"/>
                  <a:gd name="T19" fmla="*/ 11 h 35"/>
                  <a:gd name="T20" fmla="*/ 26 w 31"/>
                  <a:gd name="T21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35">
                    <a:moveTo>
                      <a:pt x="26" y="11"/>
                    </a:move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0"/>
                      <a:pt x="5" y="17"/>
                    </a:cubicBezTo>
                    <a:cubicBezTo>
                      <a:pt x="5" y="25"/>
                      <a:pt x="8" y="32"/>
                      <a:pt x="16" y="32"/>
                    </a:cubicBezTo>
                    <a:cubicBezTo>
                      <a:pt x="22" y="32"/>
                      <a:pt x="26" y="27"/>
                      <a:pt x="26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30"/>
                      <a:pt x="25" y="35"/>
                      <a:pt x="16" y="35"/>
                    </a:cubicBezTo>
                    <a:cubicBezTo>
                      <a:pt x="6" y="35"/>
                      <a:pt x="0" y="28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3" y="0"/>
                      <a:pt x="29" y="4"/>
                      <a:pt x="30" y="11"/>
                    </a:cubicBez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 userDrawn="1"/>
            </p:nvSpPr>
            <p:spPr bwMode="auto">
              <a:xfrm>
                <a:off x="1034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6 w 40"/>
                  <a:gd name="T3" fmla="*/ 0 h 50"/>
                  <a:gd name="T4" fmla="*/ 6 w 40"/>
                  <a:gd name="T5" fmla="*/ 20 h 50"/>
                  <a:gd name="T6" fmla="*/ 33 w 40"/>
                  <a:gd name="T7" fmla="*/ 20 h 50"/>
                  <a:gd name="T8" fmla="*/ 33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3 w 40"/>
                  <a:gd name="T15" fmla="*/ 50 h 50"/>
                  <a:gd name="T16" fmla="*/ 33 w 40"/>
                  <a:gd name="T17" fmla="*/ 26 h 50"/>
                  <a:gd name="T18" fmla="*/ 6 w 40"/>
                  <a:gd name="T19" fmla="*/ 26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20"/>
                    </a:lnTo>
                    <a:lnTo>
                      <a:pt x="33" y="20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3" y="50"/>
                    </a:lnTo>
                    <a:lnTo>
                      <a:pt x="33" y="26"/>
                    </a:lnTo>
                    <a:lnTo>
                      <a:pt x="6" y="26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 userDrawn="1"/>
            </p:nvSpPr>
            <p:spPr bwMode="auto">
              <a:xfrm>
                <a:off x="1088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7 w 40"/>
                  <a:gd name="T3" fmla="*/ 0 h 50"/>
                  <a:gd name="T4" fmla="*/ 32 w 40"/>
                  <a:gd name="T5" fmla="*/ 40 h 50"/>
                  <a:gd name="T6" fmla="*/ 32 w 40"/>
                  <a:gd name="T7" fmla="*/ 40 h 50"/>
                  <a:gd name="T8" fmla="*/ 32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2 w 40"/>
                  <a:gd name="T15" fmla="*/ 50 h 50"/>
                  <a:gd name="T16" fmla="*/ 6 w 40"/>
                  <a:gd name="T17" fmla="*/ 8 h 50"/>
                  <a:gd name="T18" fmla="*/ 6 w 40"/>
                  <a:gd name="T19" fmla="*/ 8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7" y="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2" y="50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 userDrawn="1"/>
            </p:nvSpPr>
            <p:spPr bwMode="auto">
              <a:xfrm>
                <a:off x="1138" y="991"/>
                <a:ext cx="48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 userDrawn="1"/>
            </p:nvSpPr>
            <p:spPr bwMode="auto">
              <a:xfrm>
                <a:off x="1196" y="993"/>
                <a:ext cx="33" cy="50"/>
              </a:xfrm>
              <a:custGeom>
                <a:avLst/>
                <a:gdLst>
                  <a:gd name="T0" fmla="*/ 0 w 33"/>
                  <a:gd name="T1" fmla="*/ 0 h 50"/>
                  <a:gd name="T2" fmla="*/ 6 w 33"/>
                  <a:gd name="T3" fmla="*/ 0 h 50"/>
                  <a:gd name="T4" fmla="*/ 6 w 33"/>
                  <a:gd name="T5" fmla="*/ 44 h 50"/>
                  <a:gd name="T6" fmla="*/ 33 w 33"/>
                  <a:gd name="T7" fmla="*/ 44 h 50"/>
                  <a:gd name="T8" fmla="*/ 33 w 33"/>
                  <a:gd name="T9" fmla="*/ 50 h 50"/>
                  <a:gd name="T10" fmla="*/ 0 w 33"/>
                  <a:gd name="T11" fmla="*/ 50 h 50"/>
                  <a:gd name="T12" fmla="*/ 0 w 33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33" y="44"/>
                    </a:lnTo>
                    <a:lnTo>
                      <a:pt x="33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 userDrawn="1"/>
            </p:nvSpPr>
            <p:spPr bwMode="auto">
              <a:xfrm>
                <a:off x="1233" y="991"/>
                <a:ext cx="49" cy="52"/>
              </a:xfrm>
              <a:custGeom>
                <a:avLst/>
                <a:gdLst>
                  <a:gd name="T0" fmla="*/ 16 w 33"/>
                  <a:gd name="T1" fmla="*/ 0 h 35"/>
                  <a:gd name="T2" fmla="*/ 33 w 33"/>
                  <a:gd name="T3" fmla="*/ 18 h 35"/>
                  <a:gd name="T4" fmla="*/ 16 w 33"/>
                  <a:gd name="T5" fmla="*/ 35 h 35"/>
                  <a:gd name="T6" fmla="*/ 0 w 33"/>
                  <a:gd name="T7" fmla="*/ 18 h 35"/>
                  <a:gd name="T8" fmla="*/ 16 w 33"/>
                  <a:gd name="T9" fmla="*/ 0 h 35"/>
                  <a:gd name="T10" fmla="*/ 16 w 33"/>
                  <a:gd name="T11" fmla="*/ 32 h 35"/>
                  <a:gd name="T12" fmla="*/ 28 w 33"/>
                  <a:gd name="T13" fmla="*/ 18 h 35"/>
                  <a:gd name="T14" fmla="*/ 16 w 33"/>
                  <a:gd name="T15" fmla="*/ 4 h 35"/>
                  <a:gd name="T16" fmla="*/ 5 w 33"/>
                  <a:gd name="T17" fmla="*/ 18 h 35"/>
                  <a:gd name="T18" fmla="*/ 16 w 33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5">
                    <a:moveTo>
                      <a:pt x="16" y="0"/>
                    </a:moveTo>
                    <a:cubicBezTo>
                      <a:pt x="27" y="0"/>
                      <a:pt x="33" y="8"/>
                      <a:pt x="33" y="18"/>
                    </a:cubicBezTo>
                    <a:cubicBezTo>
                      <a:pt x="33" y="27"/>
                      <a:pt x="27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5" y="32"/>
                      <a:pt x="28" y="24"/>
                      <a:pt x="28" y="18"/>
                    </a:cubicBezTo>
                    <a:cubicBezTo>
                      <a:pt x="28" y="11"/>
                      <a:pt x="25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 userDrawn="1"/>
            </p:nvSpPr>
            <p:spPr bwMode="auto">
              <a:xfrm>
                <a:off x="1289" y="991"/>
                <a:ext cx="46" cy="52"/>
              </a:xfrm>
              <a:custGeom>
                <a:avLst/>
                <a:gdLst>
                  <a:gd name="T0" fmla="*/ 27 w 31"/>
                  <a:gd name="T1" fmla="*/ 30 h 35"/>
                  <a:gd name="T2" fmla="*/ 16 w 31"/>
                  <a:gd name="T3" fmla="*/ 35 h 35"/>
                  <a:gd name="T4" fmla="*/ 0 w 31"/>
                  <a:gd name="T5" fmla="*/ 18 h 35"/>
                  <a:gd name="T6" fmla="*/ 16 w 31"/>
                  <a:gd name="T7" fmla="*/ 0 h 35"/>
                  <a:gd name="T8" fmla="*/ 31 w 31"/>
                  <a:gd name="T9" fmla="*/ 11 h 35"/>
                  <a:gd name="T10" fmla="*/ 26 w 31"/>
                  <a:gd name="T11" fmla="*/ 11 h 35"/>
                  <a:gd name="T12" fmla="*/ 16 w 31"/>
                  <a:gd name="T13" fmla="*/ 4 h 35"/>
                  <a:gd name="T14" fmla="*/ 5 w 31"/>
                  <a:gd name="T15" fmla="*/ 18 h 35"/>
                  <a:gd name="T16" fmla="*/ 16 w 31"/>
                  <a:gd name="T17" fmla="*/ 32 h 35"/>
                  <a:gd name="T18" fmla="*/ 27 w 31"/>
                  <a:gd name="T19" fmla="*/ 21 h 35"/>
                  <a:gd name="T20" fmla="*/ 16 w 31"/>
                  <a:gd name="T21" fmla="*/ 21 h 35"/>
                  <a:gd name="T22" fmla="*/ 16 w 31"/>
                  <a:gd name="T23" fmla="*/ 17 h 35"/>
                  <a:gd name="T24" fmla="*/ 31 w 31"/>
                  <a:gd name="T25" fmla="*/ 17 h 35"/>
                  <a:gd name="T26" fmla="*/ 31 w 31"/>
                  <a:gd name="T27" fmla="*/ 35 h 35"/>
                  <a:gd name="T28" fmla="*/ 28 w 31"/>
                  <a:gd name="T29" fmla="*/ 35 h 35"/>
                  <a:gd name="T30" fmla="*/ 27 w 31"/>
                  <a:gd name="T3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5">
                    <a:moveTo>
                      <a:pt x="27" y="30"/>
                    </a:moveTo>
                    <a:cubicBezTo>
                      <a:pt x="25" y="34"/>
                      <a:pt x="20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4" y="0"/>
                      <a:pt x="30" y="3"/>
                      <a:pt x="31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5"/>
                      <a:pt x="9" y="32"/>
                      <a:pt x="16" y="32"/>
                    </a:cubicBezTo>
                    <a:cubicBezTo>
                      <a:pt x="23" y="32"/>
                      <a:pt x="27" y="27"/>
                      <a:pt x="2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8" y="35"/>
                      <a:pt x="28" y="35"/>
                      <a:pt x="28" y="35"/>
                    </a:cubicBezTo>
                    <a:lnTo>
                      <a:pt x="27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0" name="Rectangle 76"/>
              <p:cNvSpPr>
                <a:spLocks noChangeArrowheads="1"/>
              </p:cNvSpPr>
              <p:nvPr userDrawn="1"/>
            </p:nvSpPr>
            <p:spPr bwMode="auto">
              <a:xfrm>
                <a:off x="1349" y="993"/>
                <a:ext cx="6" cy="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 userDrawn="1"/>
            </p:nvSpPr>
            <p:spPr bwMode="auto">
              <a:xfrm>
                <a:off x="1368" y="993"/>
                <a:ext cx="35" cy="50"/>
              </a:xfrm>
              <a:custGeom>
                <a:avLst/>
                <a:gdLst>
                  <a:gd name="T0" fmla="*/ 0 w 35"/>
                  <a:gd name="T1" fmla="*/ 0 h 50"/>
                  <a:gd name="T2" fmla="*/ 35 w 35"/>
                  <a:gd name="T3" fmla="*/ 0 h 50"/>
                  <a:gd name="T4" fmla="*/ 35 w 35"/>
                  <a:gd name="T5" fmla="*/ 5 h 50"/>
                  <a:gd name="T6" fmla="*/ 7 w 35"/>
                  <a:gd name="T7" fmla="*/ 5 h 50"/>
                  <a:gd name="T8" fmla="*/ 7 w 35"/>
                  <a:gd name="T9" fmla="*/ 20 h 50"/>
                  <a:gd name="T10" fmla="*/ 33 w 35"/>
                  <a:gd name="T11" fmla="*/ 20 h 50"/>
                  <a:gd name="T12" fmla="*/ 33 w 35"/>
                  <a:gd name="T13" fmla="*/ 26 h 50"/>
                  <a:gd name="T14" fmla="*/ 7 w 35"/>
                  <a:gd name="T15" fmla="*/ 26 h 50"/>
                  <a:gd name="T16" fmla="*/ 7 w 35"/>
                  <a:gd name="T17" fmla="*/ 44 h 50"/>
                  <a:gd name="T18" fmla="*/ 35 w 35"/>
                  <a:gd name="T19" fmla="*/ 44 h 50"/>
                  <a:gd name="T20" fmla="*/ 35 w 35"/>
                  <a:gd name="T21" fmla="*/ 50 h 50"/>
                  <a:gd name="T22" fmla="*/ 0 w 35"/>
                  <a:gd name="T23" fmla="*/ 50 h 50"/>
                  <a:gd name="T24" fmla="*/ 0 w 35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50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5" y="44"/>
                    </a:lnTo>
                    <a:lnTo>
                      <a:pt x="35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2" name="Freeform 78"/>
              <p:cNvSpPr>
                <a:spLocks/>
              </p:cNvSpPr>
              <p:nvPr userDrawn="1"/>
            </p:nvSpPr>
            <p:spPr bwMode="auto">
              <a:xfrm>
                <a:off x="1411" y="991"/>
                <a:ext cx="40" cy="52"/>
              </a:xfrm>
              <a:custGeom>
                <a:avLst/>
                <a:gdLst>
                  <a:gd name="T0" fmla="*/ 22 w 27"/>
                  <a:gd name="T1" fmla="*/ 11 h 35"/>
                  <a:gd name="T2" fmla="*/ 13 w 27"/>
                  <a:gd name="T3" fmla="*/ 4 h 35"/>
                  <a:gd name="T4" fmla="*/ 6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4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3 w 27"/>
                  <a:gd name="T19" fmla="*/ 25 h 35"/>
                  <a:gd name="T20" fmla="*/ 12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6 w 27"/>
                  <a:gd name="T27" fmla="*/ 11 h 35"/>
                  <a:gd name="T28" fmla="*/ 22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2" y="11"/>
                    </a:moveTo>
                    <a:cubicBezTo>
                      <a:pt x="21" y="6"/>
                      <a:pt x="18" y="4"/>
                      <a:pt x="13" y="4"/>
                    </a:cubicBezTo>
                    <a:cubicBezTo>
                      <a:pt x="9" y="4"/>
                      <a:pt x="6" y="5"/>
                      <a:pt x="6" y="10"/>
                    </a:cubicBezTo>
                    <a:cubicBezTo>
                      <a:pt x="6" y="14"/>
                      <a:pt x="11" y="14"/>
                      <a:pt x="16" y="16"/>
                    </a:cubicBezTo>
                    <a:cubicBezTo>
                      <a:pt x="22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4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3" y="30"/>
                      <a:pt x="23" y="25"/>
                    </a:cubicBezTo>
                    <a:cubicBezTo>
                      <a:pt x="23" y="21"/>
                      <a:pt x="17" y="20"/>
                      <a:pt x="12" y="19"/>
                    </a:cubicBezTo>
                    <a:cubicBezTo>
                      <a:pt x="7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6" y="3"/>
                      <a:pt x="26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 userDrawn="1"/>
            </p:nvSpPr>
            <p:spPr bwMode="auto">
              <a:xfrm>
                <a:off x="1484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5 w 32"/>
                  <a:gd name="T3" fmla="*/ 0 h 50"/>
                  <a:gd name="T4" fmla="*/ 5 w 32"/>
                  <a:gd name="T5" fmla="*/ 44 h 50"/>
                  <a:gd name="T6" fmla="*/ 32 w 32"/>
                  <a:gd name="T7" fmla="*/ 44 h 50"/>
                  <a:gd name="T8" fmla="*/ 32 w 32"/>
                  <a:gd name="T9" fmla="*/ 50 h 50"/>
                  <a:gd name="T10" fmla="*/ 0 w 32"/>
                  <a:gd name="T11" fmla="*/ 50 h 50"/>
                  <a:gd name="T12" fmla="*/ 0 w 32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5" y="0"/>
                    </a:lnTo>
                    <a:lnTo>
                      <a:pt x="5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 userDrawn="1"/>
            </p:nvSpPr>
            <p:spPr bwMode="auto">
              <a:xfrm>
                <a:off x="15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 userDrawn="1"/>
            </p:nvSpPr>
            <p:spPr bwMode="auto">
              <a:xfrm>
                <a:off x="1561" y="993"/>
                <a:ext cx="41" cy="50"/>
              </a:xfrm>
              <a:custGeom>
                <a:avLst/>
                <a:gdLst>
                  <a:gd name="T0" fmla="*/ 0 w 28"/>
                  <a:gd name="T1" fmla="*/ 0 h 34"/>
                  <a:gd name="T2" fmla="*/ 12 w 28"/>
                  <a:gd name="T3" fmla="*/ 0 h 34"/>
                  <a:gd name="T4" fmla="*/ 28 w 28"/>
                  <a:gd name="T5" fmla="*/ 16 h 34"/>
                  <a:gd name="T6" fmla="*/ 12 w 28"/>
                  <a:gd name="T7" fmla="*/ 34 h 34"/>
                  <a:gd name="T8" fmla="*/ 0 w 28"/>
                  <a:gd name="T9" fmla="*/ 34 h 34"/>
                  <a:gd name="T10" fmla="*/ 0 w 28"/>
                  <a:gd name="T11" fmla="*/ 0 h 34"/>
                  <a:gd name="T12" fmla="*/ 5 w 28"/>
                  <a:gd name="T13" fmla="*/ 30 h 34"/>
                  <a:gd name="T14" fmla="*/ 12 w 28"/>
                  <a:gd name="T15" fmla="*/ 30 h 34"/>
                  <a:gd name="T16" fmla="*/ 24 w 28"/>
                  <a:gd name="T17" fmla="*/ 16 h 34"/>
                  <a:gd name="T18" fmla="*/ 12 w 28"/>
                  <a:gd name="T19" fmla="*/ 4 h 34"/>
                  <a:gd name="T20" fmla="*/ 5 w 28"/>
                  <a:gd name="T21" fmla="*/ 4 h 34"/>
                  <a:gd name="T22" fmla="*/ 5 w 28"/>
                  <a:gd name="T23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4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2" y="0"/>
                      <a:pt x="28" y="5"/>
                      <a:pt x="28" y="16"/>
                    </a:cubicBezTo>
                    <a:cubicBezTo>
                      <a:pt x="28" y="27"/>
                      <a:pt x="23" y="34"/>
                      <a:pt x="12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5" y="3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24" y="29"/>
                      <a:pt x="24" y="16"/>
                    </a:cubicBezTo>
                    <a:cubicBezTo>
                      <a:pt x="24" y="8"/>
                      <a:pt x="21" y="4"/>
                      <a:pt x="12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 userDrawn="1"/>
            </p:nvSpPr>
            <p:spPr bwMode="auto">
              <a:xfrm>
                <a:off x="1589" y="803"/>
                <a:ext cx="25" cy="25"/>
              </a:xfrm>
              <a:custGeom>
                <a:avLst/>
                <a:gdLst>
                  <a:gd name="T0" fmla="*/ 8 w 17"/>
                  <a:gd name="T1" fmla="*/ 0 h 17"/>
                  <a:gd name="T2" fmla="*/ 17 w 17"/>
                  <a:gd name="T3" fmla="*/ 8 h 17"/>
                  <a:gd name="T4" fmla="*/ 8 w 17"/>
                  <a:gd name="T5" fmla="*/ 17 h 17"/>
                  <a:gd name="T6" fmla="*/ 0 w 17"/>
                  <a:gd name="T7" fmla="*/ 8 h 17"/>
                  <a:gd name="T8" fmla="*/ 8 w 17"/>
                  <a:gd name="T9" fmla="*/ 0 h 17"/>
                  <a:gd name="T10" fmla="*/ 8 w 17"/>
                  <a:gd name="T11" fmla="*/ 16 h 17"/>
                  <a:gd name="T12" fmla="*/ 15 w 17"/>
                  <a:gd name="T13" fmla="*/ 8 h 17"/>
                  <a:gd name="T14" fmla="*/ 8 w 17"/>
                  <a:gd name="T15" fmla="*/ 1 h 17"/>
                  <a:gd name="T16" fmla="*/ 1 w 17"/>
                  <a:gd name="T17" fmla="*/ 8 h 17"/>
                  <a:gd name="T18" fmla="*/ 8 w 17"/>
                  <a:gd name="T19" fmla="*/ 16 h 17"/>
                  <a:gd name="T20" fmla="*/ 5 w 17"/>
                  <a:gd name="T21" fmla="*/ 3 h 17"/>
                  <a:gd name="T22" fmla="*/ 9 w 17"/>
                  <a:gd name="T23" fmla="*/ 3 h 17"/>
                  <a:gd name="T24" fmla="*/ 12 w 17"/>
                  <a:gd name="T25" fmla="*/ 6 h 17"/>
                  <a:gd name="T26" fmla="*/ 10 w 17"/>
                  <a:gd name="T27" fmla="*/ 9 h 17"/>
                  <a:gd name="T28" fmla="*/ 13 w 17"/>
                  <a:gd name="T29" fmla="*/ 13 h 17"/>
                  <a:gd name="T30" fmla="*/ 11 w 17"/>
                  <a:gd name="T31" fmla="*/ 13 h 17"/>
                  <a:gd name="T32" fmla="*/ 8 w 17"/>
                  <a:gd name="T33" fmla="*/ 9 h 17"/>
                  <a:gd name="T34" fmla="*/ 7 w 17"/>
                  <a:gd name="T35" fmla="*/ 9 h 17"/>
                  <a:gd name="T36" fmla="*/ 7 w 17"/>
                  <a:gd name="T37" fmla="*/ 13 h 17"/>
                  <a:gd name="T38" fmla="*/ 5 w 17"/>
                  <a:gd name="T39" fmla="*/ 13 h 17"/>
                  <a:gd name="T40" fmla="*/ 5 w 17"/>
                  <a:gd name="T41" fmla="*/ 3 h 17"/>
                  <a:gd name="T42" fmla="*/ 7 w 17"/>
                  <a:gd name="T43" fmla="*/ 8 h 17"/>
                  <a:gd name="T44" fmla="*/ 8 w 17"/>
                  <a:gd name="T45" fmla="*/ 8 h 17"/>
                  <a:gd name="T46" fmla="*/ 11 w 17"/>
                  <a:gd name="T47" fmla="*/ 6 h 17"/>
                  <a:gd name="T48" fmla="*/ 9 w 17"/>
                  <a:gd name="T49" fmla="*/ 4 h 17"/>
                  <a:gd name="T50" fmla="*/ 7 w 17"/>
                  <a:gd name="T51" fmla="*/ 4 h 17"/>
                  <a:gd name="T52" fmla="*/ 7 w 17"/>
                  <a:gd name="T5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3" y="0"/>
                      <a:pt x="17" y="3"/>
                      <a:pt x="17" y="8"/>
                    </a:cubicBezTo>
                    <a:cubicBezTo>
                      <a:pt x="17" y="13"/>
                      <a:pt x="13" y="17"/>
                      <a:pt x="8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lose/>
                    <a:moveTo>
                      <a:pt x="8" y="16"/>
                    </a:moveTo>
                    <a:cubicBezTo>
                      <a:pt x="12" y="16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1"/>
                      <a:pt x="1" y="4"/>
                      <a:pt x="1" y="8"/>
                    </a:cubicBezTo>
                    <a:cubicBezTo>
                      <a:pt x="1" y="12"/>
                      <a:pt x="4" y="16"/>
                      <a:pt x="8" y="16"/>
                    </a:cubicBezTo>
                    <a:close/>
                    <a:moveTo>
                      <a:pt x="5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2" y="4"/>
                      <a:pt x="12" y="6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5" y="3"/>
                    </a:lnTo>
                    <a:close/>
                    <a:moveTo>
                      <a:pt x="7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1" y="8"/>
                      <a:pt x="11" y="6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</p:grpSp>
      </p:grpSp>
      <p:sp>
        <p:nvSpPr>
          <p:cNvPr id="89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>
                    <a:lumMod val="75000"/>
                  </a:srgbClr>
                </a:solidFill>
              </a:rPr>
              <a:t>©2017 Check Point Software Technologies Ltd. </a:t>
            </a:r>
          </a:p>
        </p:txBody>
      </p:sp>
      <p:sp>
        <p:nvSpPr>
          <p:cNvPr id="93" name="Date" hidden="1"/>
          <p:cNvSpPr>
            <a:spLocks noGrp="1"/>
          </p:cNvSpPr>
          <p:nvPr userDrawn="1">
            <p:ph type="dt" sz="half" idx="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6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365" y="3836247"/>
            <a:ext cx="4354876" cy="519446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</p:txBody>
      </p:sp>
      <p:sp>
        <p:nvSpPr>
          <p:cNvPr id="15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648" y="2422249"/>
            <a:ext cx="4354876" cy="726636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  <a:lvl2pPr marL="406319" indent="0">
              <a:buNone/>
              <a:defRPr/>
            </a:lvl2pPr>
            <a:lvl3pPr marL="569792" indent="0">
              <a:buNone/>
              <a:defRPr/>
            </a:lvl3pPr>
            <a:lvl4pPr marL="688833" indent="0">
              <a:buNone/>
              <a:defRPr/>
            </a:lvl4pPr>
            <a:lvl5pPr marL="801521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7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8648" y="1618839"/>
            <a:ext cx="4354876" cy="80341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buClrTx/>
              <a:buSzTx/>
            </a:pPr>
            <a:r>
              <a:rPr lang="en-US" kern="0" dirty="0"/>
              <a:t>PRESENTATION TITLE</a:t>
            </a:r>
          </a:p>
        </p:txBody>
      </p:sp>
      <p:sp>
        <p:nvSpPr>
          <p:cNvPr id="91" name="Footer_security classification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US">
                <a:solidFill>
                  <a:srgbClr val="FFFFFF">
                    <a:lumMod val="75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3627"/>
      </p:ext>
    </p:extLst>
  </p:cSld>
  <p:clrMapOvr>
    <a:masterClrMapping/>
  </p:clrMapOvr>
  <p:transition>
    <p:fade/>
  </p:transition>
  <p:hf sldNum="0" hd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6" name="Agenda list"/>
          <p:cNvSpPr>
            <a:spLocks noGrp="1"/>
          </p:cNvSpPr>
          <p:nvPr>
            <p:ph sz="quarter" idx="12"/>
          </p:nvPr>
        </p:nvSpPr>
        <p:spPr>
          <a:xfrm>
            <a:off x="1683273" y="1314673"/>
            <a:ext cx="6910515" cy="3122432"/>
          </a:xfrm>
          <a:prstGeom prst="rect">
            <a:avLst/>
          </a:prstGeom>
        </p:spPr>
        <p:txBody>
          <a:bodyPr/>
          <a:lstStyle>
            <a:lvl1pPr marL="171473" indent="-171473">
              <a:lnSpc>
                <a:spcPct val="120000"/>
              </a:lnSpc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32112" indent="-171473">
              <a:buFont typeface="Calibri" panose="020F0502020204030204" pitchFamily="34" charset="0"/>
              <a:buChar char="̶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875338" y="732510"/>
            <a:ext cx="6364155" cy="530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28370"/>
      </p:ext>
    </p:extLst>
  </p:cSld>
  <p:clrMapOvr>
    <a:masterClrMapping/>
  </p:clrMapOvr>
  <p:transition>
    <p:fade/>
  </p:transition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Date" hidden="1"/>
          <p:cNvSpPr>
            <a:spLocks noGrp="1"/>
          </p:cNvSpPr>
          <p:nvPr>
            <p:ph type="dt" sz="quarter" idx="1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1C396E99-728E-4BC1-9827-5FA2D157E6FB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3" name="Bullet text"/>
          <p:cNvSpPr>
            <a:spLocks noGrp="1"/>
          </p:cNvSpPr>
          <p:nvPr>
            <p:ph sz="quarter" idx="11"/>
          </p:nvPr>
        </p:nvSpPr>
        <p:spPr>
          <a:xfrm>
            <a:off x="437419" y="1093470"/>
            <a:ext cx="8252835" cy="35071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6" y="345414"/>
            <a:ext cx="7394930" cy="6928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43949"/>
      </p:ext>
    </p:extLst>
  </p:cSld>
  <p:clrMapOvr>
    <a:masterClrMapping/>
  </p:clrMapOvr>
  <p:transition>
    <p:fade/>
  </p:transition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Bullets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6" y="345414"/>
            <a:ext cx="739493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Bullet text_left"/>
          <p:cNvSpPr>
            <a:spLocks noGrp="1"/>
          </p:cNvSpPr>
          <p:nvPr>
            <p:ph sz="half" idx="2"/>
          </p:nvPr>
        </p:nvSpPr>
        <p:spPr>
          <a:xfrm>
            <a:off x="437996" y="1144191"/>
            <a:ext cx="3841480" cy="3400035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bg1"/>
                </a:solidFill>
              </a:defRPr>
            </a:lvl2pPr>
            <a:lvl3pPr marL="528136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bg1"/>
                </a:solidFill>
              </a:defRPr>
            </a:lvl3pPr>
            <a:lvl4pPr marL="679033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Bullet text_left"/>
          <p:cNvSpPr>
            <a:spLocks noGrp="1"/>
          </p:cNvSpPr>
          <p:nvPr>
            <p:ph sz="half" idx="12"/>
          </p:nvPr>
        </p:nvSpPr>
        <p:spPr>
          <a:xfrm>
            <a:off x="4876880" y="1144191"/>
            <a:ext cx="3841480" cy="3400035"/>
          </a:xfrm>
          <a:prstGeom prst="rect">
            <a:avLst/>
          </a:prstGeom>
        </p:spPr>
        <p:txBody>
          <a:bodyPr lIns="68589" tIns="34295" rIns="68589" bIns="34295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bg1"/>
                </a:solidFill>
              </a:defRPr>
            </a:lvl2pPr>
            <a:lvl3pPr marL="528136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bg1"/>
                </a:solidFill>
              </a:defRPr>
            </a:lvl3pPr>
            <a:lvl4pPr marL="679033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1974469"/>
      </p:ext>
    </p:extLst>
  </p:cSld>
  <p:clrMapOvr>
    <a:masterClrMapping/>
  </p:clrMapOvr>
  <p:transition>
    <p:fade/>
  </p:transition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Subtitle+ Bullets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3" name="Sub-title_column 3"/>
          <p:cNvSpPr>
            <a:spLocks noGrp="1"/>
          </p:cNvSpPr>
          <p:nvPr userDrawn="1">
            <p:ph type="body" sz="quarter" idx="16"/>
          </p:nvPr>
        </p:nvSpPr>
        <p:spPr>
          <a:xfrm>
            <a:off x="6218371" y="1144281"/>
            <a:ext cx="2509491" cy="582374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-title_column 2"/>
          <p:cNvSpPr>
            <a:spLocks noGrp="1"/>
          </p:cNvSpPr>
          <p:nvPr userDrawn="1">
            <p:ph type="body" sz="quarter" idx="14"/>
          </p:nvPr>
        </p:nvSpPr>
        <p:spPr>
          <a:xfrm>
            <a:off x="3329854" y="1144281"/>
            <a:ext cx="2531246" cy="582374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ub-title_column 1"/>
          <p:cNvSpPr>
            <a:spLocks noGrp="1"/>
          </p:cNvSpPr>
          <p:nvPr>
            <p:ph type="body" sz="quarter" idx="12"/>
          </p:nvPr>
        </p:nvSpPr>
        <p:spPr>
          <a:xfrm>
            <a:off x="438667" y="1144281"/>
            <a:ext cx="2552174" cy="582374"/>
          </a:xfrm>
          <a:prstGeom prst="rect">
            <a:avLst/>
          </a:prstGeom>
        </p:spPr>
        <p:txBody>
          <a:bodyPr lIns="68589" tIns="34295" rIns="68589" bIns="34295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9027" y="345414"/>
            <a:ext cx="739493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_column 2"/>
          <p:cNvSpPr>
            <a:spLocks noGrp="1"/>
          </p:cNvSpPr>
          <p:nvPr>
            <p:ph sz="half" idx="20"/>
          </p:nvPr>
        </p:nvSpPr>
        <p:spPr>
          <a:xfrm>
            <a:off x="437250" y="1920730"/>
            <a:ext cx="2503822" cy="2700923"/>
          </a:xfrm>
          <a:prstGeom prst="rect">
            <a:avLst/>
          </a:prstGeom>
        </p:spPr>
        <p:txBody>
          <a:bodyPr lIns="68589" tIns="68589" rIns="68589" bIns="68589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419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800" algn="l"/>
              </a:tabLst>
              <a:defRPr sz="1200">
                <a:solidFill>
                  <a:schemeClr val="bg1"/>
                </a:solidFill>
              </a:defRPr>
            </a:lvl3pPr>
            <a:lvl4pPr marL="665315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_column 2"/>
          <p:cNvSpPr>
            <a:spLocks noGrp="1"/>
          </p:cNvSpPr>
          <p:nvPr>
            <p:ph sz="half" idx="21"/>
          </p:nvPr>
        </p:nvSpPr>
        <p:spPr>
          <a:xfrm>
            <a:off x="3326482" y="1920730"/>
            <a:ext cx="2503822" cy="2700923"/>
          </a:xfrm>
          <a:prstGeom prst="rect">
            <a:avLst/>
          </a:prstGeom>
        </p:spPr>
        <p:txBody>
          <a:bodyPr lIns="68589" tIns="68589" rIns="68589" bIns="68589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419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800" algn="l"/>
              </a:tabLst>
              <a:defRPr sz="1200">
                <a:solidFill>
                  <a:schemeClr val="bg1"/>
                </a:solidFill>
              </a:defRPr>
            </a:lvl3pPr>
            <a:lvl4pPr marL="665315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_column 2"/>
          <p:cNvSpPr>
            <a:spLocks noGrp="1"/>
          </p:cNvSpPr>
          <p:nvPr>
            <p:ph sz="half" idx="22"/>
          </p:nvPr>
        </p:nvSpPr>
        <p:spPr>
          <a:xfrm>
            <a:off x="6214146" y="1920730"/>
            <a:ext cx="2503822" cy="2700923"/>
          </a:xfrm>
          <a:prstGeom prst="rect">
            <a:avLst/>
          </a:prstGeom>
        </p:spPr>
        <p:txBody>
          <a:bodyPr lIns="68589" tIns="68589" rIns="68589" bIns="68589">
            <a:noAutofit/>
          </a:bodyPr>
          <a:lstStyle>
            <a:lvl1pPr marL="171473" indent="-17147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664" indent="-17147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419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800" algn="l"/>
              </a:tabLst>
              <a:defRPr sz="1200">
                <a:solidFill>
                  <a:schemeClr val="bg1"/>
                </a:solidFill>
              </a:defRPr>
            </a:lvl3pPr>
            <a:lvl4pPr marL="665315" indent="-11660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81910403"/>
      </p:ext>
    </p:extLst>
  </p:cSld>
  <p:clrMapOvr>
    <a:masterClrMapping/>
  </p:clrMapOvr>
  <p:transition>
    <p:fade/>
  </p:transition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26DD-0286-40FC-B3E1-AE889DDE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AFD96-2178-413D-9E18-FE9F84A44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5FA1D-8BC8-42A8-8E77-6745D3FF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4786-7551-4249-BFCF-4A369CD2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0FB5D-65ED-4DE3-8B08-2B391887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727060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Date" hidden="1"/>
          <p:cNvSpPr>
            <a:spLocks noGrp="1"/>
          </p:cNvSpPr>
          <p:nvPr>
            <p:ph type="dt" sz="quarter" idx="1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1C396E99-728E-4BC1-9827-5FA2D157E6FB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6" y="345414"/>
            <a:ext cx="7394930" cy="6928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99362"/>
      </p:ext>
    </p:extLst>
  </p:cSld>
  <p:clrMapOvr>
    <a:masterClrMapping/>
  </p:clrMapOvr>
  <p:transition>
    <p:fade/>
  </p:transition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3" name="Footer_security classification"/>
          <p:cNvSpPr>
            <a:spLocks noGrp="1"/>
          </p:cNvSpPr>
          <p:nvPr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US">
                <a:solidFill>
                  <a:srgbClr val="E45785"/>
                </a:solidFill>
              </a:rPr>
              <a:t> [Internal Use] for Check Point employees​</a:t>
            </a:r>
            <a:endParaRPr lang="en-US" dirty="0">
              <a:solidFill>
                <a:srgbClr val="E45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49775"/>
      </p:ext>
    </p:extLst>
  </p:cSld>
  <p:clrMapOvr>
    <a:masterClrMapping/>
  </p:clrMapOvr>
  <p:transition>
    <p:fade/>
  </p:transition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Bullets+Half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ink Background"/>
          <p:cNvGrpSpPr/>
          <p:nvPr userDrawn="1"/>
        </p:nvGrpSpPr>
        <p:grpSpPr>
          <a:xfrm>
            <a:off x="4597009" y="1229803"/>
            <a:ext cx="4551519" cy="2857613"/>
            <a:chOff x="6127749" y="1639737"/>
            <a:chExt cx="6067112" cy="3785633"/>
          </a:xfrm>
        </p:grpSpPr>
        <p:sp>
          <p:nvSpPr>
            <p:cNvPr id="12" name="Pink: 43%"/>
            <p:cNvSpPr/>
            <p:nvPr userDrawn="1"/>
          </p:nvSpPr>
          <p:spPr bwMode="gray">
            <a:xfrm>
              <a:off x="10782300" y="1639737"/>
              <a:ext cx="689705" cy="3783164"/>
            </a:xfrm>
            <a:prstGeom prst="rect">
              <a:avLst/>
            </a:prstGeom>
            <a:solidFill>
              <a:srgbClr val="E45785">
                <a:alpha val="56863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4" name="Background pink"/>
            <p:cNvSpPr/>
            <p:nvPr userDrawn="1"/>
          </p:nvSpPr>
          <p:spPr bwMode="auto">
            <a:xfrm>
              <a:off x="6127749" y="1639737"/>
              <a:ext cx="4991355" cy="3783164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5" name="Pink: 54%"/>
            <p:cNvSpPr/>
            <p:nvPr userDrawn="1"/>
          </p:nvSpPr>
          <p:spPr bwMode="gray">
            <a:xfrm>
              <a:off x="10782300" y="1639737"/>
              <a:ext cx="1049449" cy="3783164"/>
            </a:xfrm>
            <a:prstGeom prst="rect">
              <a:avLst/>
            </a:prstGeom>
            <a:solidFill>
              <a:srgbClr val="E45785">
                <a:alpha val="4549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8" name="Pink:65%"/>
            <p:cNvSpPr/>
            <p:nvPr userDrawn="1"/>
          </p:nvSpPr>
          <p:spPr bwMode="gray">
            <a:xfrm>
              <a:off x="11017189" y="1642206"/>
              <a:ext cx="1177672" cy="3783164"/>
            </a:xfrm>
            <a:prstGeom prst="rect">
              <a:avLst/>
            </a:prstGeom>
            <a:solidFill>
              <a:srgbClr val="E45785">
                <a:alpha val="34902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r>
                <a:rPr lang="en-US" sz="2400" dirty="0">
                  <a:solidFill>
                    <a:srgbClr val="4D4D4F"/>
                  </a:solidFill>
                  <a:latin typeface="Calibri"/>
                </a:rPr>
                <a:t> </a:t>
              </a:r>
            </a:p>
          </p:txBody>
        </p:sp>
      </p:grpSp>
      <p:sp>
        <p:nvSpPr>
          <p:cNvPr id="3" name="Footer_security classification"/>
          <p:cNvSpPr>
            <a:spLocks noGrp="1"/>
          </p:cNvSpPr>
          <p:nvPr userDrawn="1"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7" name="Date" hidden="1"/>
          <p:cNvSpPr>
            <a:spLocks noGrp="1"/>
          </p:cNvSpPr>
          <p:nvPr userDrawn="1">
            <p:ph type="dt" sz="quarter" idx="17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631CED19-27F7-4D05-847C-E59ED2A84874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7" name="Credit text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4859817" y="3552444"/>
            <a:ext cx="3297851" cy="253746"/>
          </a:xfrm>
          <a:prstGeom prst="rect">
            <a:avLst/>
          </a:prstGeom>
          <a:noFill/>
        </p:spPr>
        <p:txBody>
          <a:bodyPr wrap="square" lIns="68589" tIns="34295" rIns="68589" bIns="34295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6" name="Quote text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4739962" y="1508760"/>
            <a:ext cx="3423185" cy="1830001"/>
          </a:xfrm>
          <a:prstGeom prst="rect">
            <a:avLst/>
          </a:prstGeom>
        </p:spPr>
        <p:txBody>
          <a:bodyPr lIns="68589" tIns="34295" rIns="68589" bIns="34295" anchor="ctr">
            <a:noAutofit/>
          </a:bodyPr>
          <a:lstStyle>
            <a:lvl1pPr marL="114274" indent="-114274" algn="l" defTabSz="914171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100" b="1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4" indent="-114274" algn="l" defTabSz="91417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Title"/>
          <p:cNvSpPr>
            <a:spLocks noGrp="1"/>
          </p:cNvSpPr>
          <p:nvPr userDrawn="1">
            <p:ph type="title"/>
          </p:nvPr>
        </p:nvSpPr>
        <p:spPr>
          <a:xfrm>
            <a:off x="437996" y="345414"/>
            <a:ext cx="739493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Bullet text"/>
          <p:cNvSpPr>
            <a:spLocks noGrp="1"/>
          </p:cNvSpPr>
          <p:nvPr>
            <p:ph type="body" sz="quarter" idx="16"/>
          </p:nvPr>
        </p:nvSpPr>
        <p:spPr>
          <a:xfrm>
            <a:off x="437996" y="1229803"/>
            <a:ext cx="3806497" cy="2837372"/>
          </a:xfrm>
          <a:prstGeom prst="rect">
            <a:avLst/>
          </a:prstGeom>
        </p:spPr>
        <p:txBody>
          <a:bodyPr>
            <a:noAutofit/>
          </a:bodyPr>
          <a:lstStyle>
            <a:lvl1pPr marL="168268" indent="-168268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44137" indent="-171473">
              <a:lnSpc>
                <a:spcPct val="95000"/>
              </a:lnSpc>
              <a:buFont typeface="Calibri" panose="020F0502020204030204" pitchFamily="34" charset="0"/>
              <a:buChar char="−"/>
              <a:defRPr sz="15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9333366"/>
      </p:ext>
    </p:extLst>
  </p:cSld>
  <p:clrMapOvr>
    <a:masterClrMapping/>
  </p:clrMapOvr>
  <p:transition>
    <p:fade/>
  </p:transition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nk: 43%"/>
          <p:cNvSpPr/>
          <p:nvPr userDrawn="1"/>
        </p:nvSpPr>
        <p:spPr bwMode="gray">
          <a:xfrm>
            <a:off x="8088832" y="0"/>
            <a:ext cx="517413" cy="5143500"/>
          </a:xfrm>
          <a:prstGeom prst="rect">
            <a:avLst/>
          </a:prstGeom>
          <a:solidFill>
            <a:srgbClr val="E45785">
              <a:alpha val="56863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5" name="Background pink"/>
          <p:cNvSpPr/>
          <p:nvPr userDrawn="1"/>
        </p:nvSpPr>
        <p:spPr bwMode="auto">
          <a:xfrm>
            <a:off x="1" y="0"/>
            <a:ext cx="8341500" cy="51435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7" name="Pink: 54%"/>
          <p:cNvSpPr/>
          <p:nvPr userDrawn="1"/>
        </p:nvSpPr>
        <p:spPr bwMode="gray">
          <a:xfrm>
            <a:off x="8088832" y="0"/>
            <a:ext cx="787292" cy="5143500"/>
          </a:xfrm>
          <a:prstGeom prst="rect">
            <a:avLst/>
          </a:prstGeom>
          <a:solidFill>
            <a:srgbClr val="E45785">
              <a:alpha val="45490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8" name="Pink:65%"/>
          <p:cNvSpPr/>
          <p:nvPr userDrawn="1"/>
        </p:nvSpPr>
        <p:spPr bwMode="gray">
          <a:xfrm>
            <a:off x="8265044" y="1852"/>
            <a:ext cx="883484" cy="5143500"/>
          </a:xfrm>
          <a:prstGeom prst="rect">
            <a:avLst/>
          </a:prstGeom>
          <a:solidFill>
            <a:srgbClr val="E45785">
              <a:alpha val="34902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r>
              <a:rPr lang="en-US" sz="2400" dirty="0">
                <a:solidFill>
                  <a:srgbClr val="4D4D4F"/>
                </a:solidFill>
                <a:latin typeface="Calibri"/>
              </a:rPr>
              <a:t> </a:t>
            </a:r>
          </a:p>
        </p:txBody>
      </p:sp>
      <p:cxnSp>
        <p:nvCxnSpPr>
          <p:cNvPr id="19" name="Footer_line"/>
          <p:cNvCxnSpPr/>
          <p:nvPr userDrawn="1"/>
        </p:nvCxnSpPr>
        <p:spPr bwMode="auto">
          <a:xfrm>
            <a:off x="1" y="4906280"/>
            <a:ext cx="8337551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/>
                </a:solidFill>
              </a:rPr>
              <a:t>©2017 Check Point Software Technologies Ltd. </a:t>
            </a:r>
          </a:p>
        </p:txBody>
      </p:sp>
      <p:sp>
        <p:nvSpPr>
          <p:cNvPr id="2" name="Date" hidden="1"/>
          <p:cNvSpPr>
            <a:spLocks noGrp="1"/>
          </p:cNvSpPr>
          <p:nvPr userDrawn="1">
            <p:ph type="dt" sz="quarter" idx="17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04122083-5F1C-4B60-A9EF-EE0A01B04516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Section title"/>
          <p:cNvSpPr>
            <a:spLocks noGrp="1"/>
          </p:cNvSpPr>
          <p:nvPr userDrawn="1">
            <p:ph type="body" sz="quarter" idx="12"/>
          </p:nvPr>
        </p:nvSpPr>
        <p:spPr bwMode="white">
          <a:xfrm>
            <a:off x="478009" y="1628427"/>
            <a:ext cx="7263645" cy="227083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cap="all" baseline="0">
                <a:solidFill>
                  <a:schemeClr val="bg1"/>
                </a:solidFill>
              </a:defRPr>
            </a:lvl1pPr>
            <a:lvl5pPr marL="10286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ction number"/>
          <p:cNvSpPr>
            <a:spLocks noGrp="1"/>
          </p:cNvSpPr>
          <p:nvPr userDrawn="1">
            <p:ph type="body" sz="quarter" idx="16" hasCustomPrompt="1"/>
          </p:nvPr>
        </p:nvSpPr>
        <p:spPr bwMode="white">
          <a:xfrm>
            <a:off x="460859" y="979716"/>
            <a:ext cx="7263645" cy="6683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1" baseline="0">
                <a:solidFill>
                  <a:schemeClr val="tx1">
                    <a:lumMod val="50000"/>
                  </a:schemeClr>
                </a:solidFill>
              </a:defRPr>
            </a:lvl1pPr>
            <a:lvl5pPr marL="1028657" indent="0">
              <a:buNone/>
              <a:defRPr/>
            </a:lvl5pPr>
          </a:lstStyle>
          <a:p>
            <a:pPr lvl="0"/>
            <a:r>
              <a:rPr lang="en-US" dirty="0"/>
              <a:t>Edit #</a:t>
            </a:r>
          </a:p>
        </p:txBody>
      </p:sp>
      <p:sp>
        <p:nvSpPr>
          <p:cNvPr id="13" name="Footer_security classification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US">
                <a:solidFill>
                  <a:srgbClr val="FFFFFF"/>
                </a:solidFill>
              </a:rPr>
              <a:t> [Internal Use] for Check Point employees​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97178"/>
      </p:ext>
    </p:extLst>
  </p:cSld>
  <p:clrMapOvr>
    <a:masterClrMapping/>
  </p:clrMapOvr>
  <p:transition>
    <p:fade/>
  </p:transition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y gradient"/>
          <p:cNvSpPr/>
          <p:nvPr userDrawn="1"/>
        </p:nvSpPr>
        <p:spPr bwMode="auto">
          <a:xfrm>
            <a:off x="3113026" y="-942"/>
            <a:ext cx="6030974" cy="49059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0" scaled="1"/>
            <a:tileRect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89" tIns="34295" rIns="68589" bIns="342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>
              <a:solidFill>
                <a:srgbClr val="4D4D4F"/>
              </a:solidFill>
              <a:latin typeface="Calibri"/>
            </a:endParaRPr>
          </a:p>
        </p:txBody>
      </p:sp>
      <p:cxnSp>
        <p:nvCxnSpPr>
          <p:cNvPr id="16" name="Pink vertical line"/>
          <p:cNvCxnSpPr/>
          <p:nvPr userDrawn="1"/>
        </p:nvCxnSpPr>
        <p:spPr bwMode="auto">
          <a:xfrm>
            <a:off x="3092850" y="590142"/>
            <a:ext cx="0" cy="3723774"/>
          </a:xfrm>
          <a:prstGeom prst="line">
            <a:avLst/>
          </a:prstGeom>
          <a:solidFill>
            <a:schemeClr val="bg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Footer_security classification"/>
          <p:cNvSpPr>
            <a:spLocks noGrp="1"/>
          </p:cNvSpPr>
          <p:nvPr userDrawn="1"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2" name="Date" hidden="1"/>
          <p:cNvSpPr>
            <a:spLocks noGrp="1"/>
          </p:cNvSpPr>
          <p:nvPr userDrawn="1">
            <p:ph type="dt" sz="quarter" idx="12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00C1096B-9679-429B-9328-0AF82824D437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Key points"/>
          <p:cNvSpPr>
            <a:spLocks noGrp="1"/>
          </p:cNvSpPr>
          <p:nvPr userDrawn="1">
            <p:ph type="body" sz="quarter" idx="11"/>
          </p:nvPr>
        </p:nvSpPr>
        <p:spPr>
          <a:xfrm>
            <a:off x="3657600" y="1049274"/>
            <a:ext cx="5049327" cy="3332861"/>
          </a:xfrm>
          <a:prstGeom prst="rect">
            <a:avLst/>
          </a:prstGeom>
        </p:spPr>
        <p:txBody>
          <a:bodyPr lIns="68589" tIns="34295" rIns="68589" bIns="34295" anchor="ctr" anchorCtr="0">
            <a:noAutofit/>
          </a:bodyPr>
          <a:lstStyle>
            <a:lvl1pPr marL="240062" indent="-240062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2400" baseline="0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95000"/>
              </a:lnSpc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Title"/>
          <p:cNvSpPr>
            <a:spLocks noGrp="1"/>
          </p:cNvSpPr>
          <p:nvPr userDrawn="1">
            <p:ph type="title"/>
          </p:nvPr>
        </p:nvSpPr>
        <p:spPr>
          <a:xfrm>
            <a:off x="276297" y="1460754"/>
            <a:ext cx="2529783" cy="2265389"/>
          </a:xfrm>
          <a:prstGeom prst="rect">
            <a:avLst/>
          </a:prstGeom>
        </p:spPr>
        <p:txBody>
          <a:bodyPr vert="horz" lIns="68589" tIns="34295" rIns="68589" bIns="34295" rtlCol="0" anchor="ctr" anchorCtr="0">
            <a:noAutofit/>
          </a:bodyPr>
          <a:lstStyle>
            <a:lvl1pPr marL="0" indent="0" algn="r" defTabSz="91420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30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30198"/>
      </p:ext>
    </p:extLst>
  </p:cSld>
  <p:clrMapOvr>
    <a:masterClrMapping/>
  </p:clrMapOvr>
  <p:transition>
    <p:fade/>
  </p:transition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37327" y="4917186"/>
            <a:ext cx="2850292" cy="22631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1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33FC4BA2-9B04-405F-B121-EE2996EF628E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4182"/>
      </p:ext>
    </p:extLst>
  </p:cSld>
  <p:clrMapOvr>
    <a:masterClrMapping/>
  </p:clrMapOvr>
  <p:transition>
    <p:fade/>
  </p:transition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657600" y="4917186"/>
            <a:ext cx="2850292" cy="226314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8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>
              <a:buClr>
                <a:srgbClr val="72183E"/>
              </a:buClr>
            </a:pPr>
            <a:r>
              <a:rPr lang="en-US">
                <a:solidFill>
                  <a:srgbClr val="72183E"/>
                </a:solidFill>
              </a:rPr>
              <a:t> [Internal Use] for Check Point employees​</a:t>
            </a:r>
            <a:endParaRPr lang="en-US" dirty="0">
              <a:solidFill>
                <a:srgbClr val="72183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D5124213-0CA2-43DD-91F7-0E9D7C47D36C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49063"/>
      </p:ext>
    </p:extLst>
  </p:cSld>
  <p:clrMapOvr>
    <a:masterClrMapping/>
  </p:clrMapOvr>
  <p:transition>
    <p:fade/>
  </p:transition>
  <p:hf sldNum="0" hd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 userDrawn="1"/>
        </p:nvGrpSpPr>
        <p:grpSpPr>
          <a:xfrm>
            <a:off x="0" y="29"/>
            <a:ext cx="9144000" cy="5143447"/>
            <a:chOff x="-1" y="35"/>
            <a:chExt cx="12188825" cy="6857929"/>
          </a:xfrm>
        </p:grpSpPr>
        <p:pic>
          <p:nvPicPr>
            <p:cNvPr id="86" name="Picture 8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5"/>
              <a:ext cx="12188825" cy="6857929"/>
            </a:xfrm>
            <a:prstGeom prst="rect">
              <a:avLst/>
            </a:prstGeom>
          </p:spPr>
        </p:pic>
        <p:grpSp>
          <p:nvGrpSpPr>
            <p:cNvPr id="2" name="Group 4"/>
            <p:cNvGrpSpPr>
              <a:grpSpLocks noChangeAspect="1"/>
            </p:cNvGrpSpPr>
            <p:nvPr userDrawn="1"/>
          </p:nvGrpSpPr>
          <p:grpSpPr bwMode="auto">
            <a:xfrm>
              <a:off x="600692" y="223091"/>
              <a:ext cx="1644584" cy="1026974"/>
              <a:chOff x="464" y="323"/>
              <a:chExt cx="1153" cy="720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65" y="323"/>
                <a:ext cx="115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" name="Rectangle 5"/>
              <p:cNvSpPr>
                <a:spLocks noChangeArrowheads="1"/>
              </p:cNvSpPr>
              <p:nvPr userDrawn="1"/>
            </p:nvSpPr>
            <p:spPr bwMode="auto">
              <a:xfrm>
                <a:off x="819" y="324"/>
                <a:ext cx="442" cy="389"/>
              </a:xfrm>
              <a:prstGeom prst="rect">
                <a:avLst/>
              </a:prstGeom>
              <a:solidFill>
                <a:srgbClr val="F48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" name="Freeform 6"/>
              <p:cNvSpPr>
                <a:spLocks/>
              </p:cNvSpPr>
              <p:nvPr userDrawn="1"/>
            </p:nvSpPr>
            <p:spPr bwMode="auto">
              <a:xfrm>
                <a:off x="904" y="344"/>
                <a:ext cx="292" cy="225"/>
              </a:xfrm>
              <a:custGeom>
                <a:avLst/>
                <a:gdLst>
                  <a:gd name="T0" fmla="*/ 136 w 197"/>
                  <a:gd name="T1" fmla="*/ 148 h 152"/>
                  <a:gd name="T2" fmla="*/ 112 w 197"/>
                  <a:gd name="T3" fmla="*/ 151 h 152"/>
                  <a:gd name="T4" fmla="*/ 95 w 197"/>
                  <a:gd name="T5" fmla="*/ 152 h 152"/>
                  <a:gd name="T6" fmla="*/ 79 w 197"/>
                  <a:gd name="T7" fmla="*/ 152 h 152"/>
                  <a:gd name="T8" fmla="*/ 62 w 197"/>
                  <a:gd name="T9" fmla="*/ 151 h 152"/>
                  <a:gd name="T10" fmla="*/ 44 w 197"/>
                  <a:gd name="T11" fmla="*/ 148 h 152"/>
                  <a:gd name="T12" fmla="*/ 28 w 197"/>
                  <a:gd name="T13" fmla="*/ 145 h 152"/>
                  <a:gd name="T14" fmla="*/ 16 w 197"/>
                  <a:gd name="T15" fmla="*/ 143 h 152"/>
                  <a:gd name="T16" fmla="*/ 14 w 197"/>
                  <a:gd name="T17" fmla="*/ 140 h 152"/>
                  <a:gd name="T18" fmla="*/ 9 w 197"/>
                  <a:gd name="T19" fmla="*/ 124 h 152"/>
                  <a:gd name="T20" fmla="*/ 4 w 197"/>
                  <a:gd name="T21" fmla="*/ 102 h 152"/>
                  <a:gd name="T22" fmla="*/ 2 w 197"/>
                  <a:gd name="T23" fmla="*/ 94 h 152"/>
                  <a:gd name="T24" fmla="*/ 1 w 197"/>
                  <a:gd name="T25" fmla="*/ 80 h 152"/>
                  <a:gd name="T26" fmla="*/ 0 w 197"/>
                  <a:gd name="T27" fmla="*/ 55 h 152"/>
                  <a:gd name="T28" fmla="*/ 3 w 197"/>
                  <a:gd name="T29" fmla="*/ 40 h 152"/>
                  <a:gd name="T30" fmla="*/ 9 w 197"/>
                  <a:gd name="T31" fmla="*/ 24 h 152"/>
                  <a:gd name="T32" fmla="*/ 15 w 197"/>
                  <a:gd name="T33" fmla="*/ 12 h 152"/>
                  <a:gd name="T34" fmla="*/ 21 w 197"/>
                  <a:gd name="T35" fmla="*/ 4 h 152"/>
                  <a:gd name="T36" fmla="*/ 23 w 197"/>
                  <a:gd name="T37" fmla="*/ 3 h 152"/>
                  <a:gd name="T38" fmla="*/ 33 w 197"/>
                  <a:gd name="T39" fmla="*/ 1 h 152"/>
                  <a:gd name="T40" fmla="*/ 36 w 197"/>
                  <a:gd name="T41" fmla="*/ 1 h 152"/>
                  <a:gd name="T42" fmla="*/ 52 w 197"/>
                  <a:gd name="T43" fmla="*/ 1 h 152"/>
                  <a:gd name="T44" fmla="*/ 68 w 197"/>
                  <a:gd name="T45" fmla="*/ 2 h 152"/>
                  <a:gd name="T46" fmla="*/ 85 w 197"/>
                  <a:gd name="T47" fmla="*/ 2 h 152"/>
                  <a:gd name="T48" fmla="*/ 102 w 197"/>
                  <a:gd name="T49" fmla="*/ 2 h 152"/>
                  <a:gd name="T50" fmla="*/ 117 w 197"/>
                  <a:gd name="T51" fmla="*/ 3 h 152"/>
                  <a:gd name="T52" fmla="*/ 133 w 197"/>
                  <a:gd name="T53" fmla="*/ 2 h 152"/>
                  <a:gd name="T54" fmla="*/ 148 w 197"/>
                  <a:gd name="T55" fmla="*/ 2 h 152"/>
                  <a:gd name="T56" fmla="*/ 162 w 197"/>
                  <a:gd name="T57" fmla="*/ 1 h 152"/>
                  <a:gd name="T58" fmla="*/ 175 w 197"/>
                  <a:gd name="T59" fmla="*/ 0 h 152"/>
                  <a:gd name="T60" fmla="*/ 177 w 197"/>
                  <a:gd name="T61" fmla="*/ 1 h 152"/>
                  <a:gd name="T62" fmla="*/ 184 w 197"/>
                  <a:gd name="T63" fmla="*/ 5 h 152"/>
                  <a:gd name="T64" fmla="*/ 184 w 197"/>
                  <a:gd name="T65" fmla="*/ 28 h 152"/>
                  <a:gd name="T66" fmla="*/ 187 w 197"/>
                  <a:gd name="T67" fmla="*/ 45 h 152"/>
                  <a:gd name="T68" fmla="*/ 188 w 197"/>
                  <a:gd name="T69" fmla="*/ 60 h 152"/>
                  <a:gd name="T70" fmla="*/ 192 w 197"/>
                  <a:gd name="T71" fmla="*/ 78 h 152"/>
                  <a:gd name="T72" fmla="*/ 194 w 197"/>
                  <a:gd name="T73" fmla="*/ 88 h 152"/>
                  <a:gd name="T74" fmla="*/ 196 w 197"/>
                  <a:gd name="T75" fmla="*/ 105 h 152"/>
                  <a:gd name="T76" fmla="*/ 195 w 197"/>
                  <a:gd name="T77" fmla="*/ 128 h 152"/>
                  <a:gd name="T78" fmla="*/ 190 w 197"/>
                  <a:gd name="T79" fmla="*/ 139 h 152"/>
                  <a:gd name="T80" fmla="*/ 176 w 197"/>
                  <a:gd name="T81" fmla="*/ 142 h 152"/>
                  <a:gd name="T82" fmla="*/ 166 w 197"/>
                  <a:gd name="T83" fmla="*/ 143 h 152"/>
                  <a:gd name="T84" fmla="*/ 147 w 197"/>
                  <a:gd name="T85" fmla="*/ 145 h 152"/>
                  <a:gd name="T86" fmla="*/ 138 w 197"/>
                  <a:gd name="T87" fmla="*/ 147 h 152"/>
                  <a:gd name="T88" fmla="*/ 136 w 197"/>
                  <a:gd name="T8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7" h="152">
                    <a:moveTo>
                      <a:pt x="136" y="148"/>
                    </a:moveTo>
                    <a:cubicBezTo>
                      <a:pt x="130" y="149"/>
                      <a:pt x="118" y="150"/>
                      <a:pt x="112" y="151"/>
                    </a:cubicBezTo>
                    <a:cubicBezTo>
                      <a:pt x="107" y="151"/>
                      <a:pt x="101" y="152"/>
                      <a:pt x="95" y="152"/>
                    </a:cubicBezTo>
                    <a:cubicBezTo>
                      <a:pt x="90" y="152"/>
                      <a:pt x="84" y="152"/>
                      <a:pt x="79" y="152"/>
                    </a:cubicBezTo>
                    <a:cubicBezTo>
                      <a:pt x="73" y="152"/>
                      <a:pt x="67" y="152"/>
                      <a:pt x="62" y="151"/>
                    </a:cubicBezTo>
                    <a:cubicBezTo>
                      <a:pt x="50" y="150"/>
                      <a:pt x="48" y="148"/>
                      <a:pt x="44" y="148"/>
                    </a:cubicBezTo>
                    <a:cubicBezTo>
                      <a:pt x="38" y="147"/>
                      <a:pt x="33" y="146"/>
                      <a:pt x="28" y="145"/>
                    </a:cubicBezTo>
                    <a:cubicBezTo>
                      <a:pt x="23" y="144"/>
                      <a:pt x="19" y="143"/>
                      <a:pt x="16" y="143"/>
                    </a:cubicBezTo>
                    <a:cubicBezTo>
                      <a:pt x="16" y="142"/>
                      <a:pt x="15" y="140"/>
                      <a:pt x="14" y="140"/>
                    </a:cubicBezTo>
                    <a:cubicBezTo>
                      <a:pt x="12" y="133"/>
                      <a:pt x="12" y="134"/>
                      <a:pt x="9" y="124"/>
                    </a:cubicBezTo>
                    <a:cubicBezTo>
                      <a:pt x="7" y="119"/>
                      <a:pt x="5" y="109"/>
                      <a:pt x="4" y="102"/>
                    </a:cubicBezTo>
                    <a:cubicBezTo>
                      <a:pt x="3" y="97"/>
                      <a:pt x="2" y="95"/>
                      <a:pt x="2" y="94"/>
                    </a:cubicBezTo>
                    <a:cubicBezTo>
                      <a:pt x="0" y="89"/>
                      <a:pt x="1" y="86"/>
                      <a:pt x="1" y="80"/>
                    </a:cubicBezTo>
                    <a:cubicBezTo>
                      <a:pt x="0" y="75"/>
                      <a:pt x="0" y="61"/>
                      <a:pt x="0" y="55"/>
                    </a:cubicBezTo>
                    <a:cubicBezTo>
                      <a:pt x="1" y="46"/>
                      <a:pt x="1" y="45"/>
                      <a:pt x="3" y="40"/>
                    </a:cubicBezTo>
                    <a:cubicBezTo>
                      <a:pt x="4" y="34"/>
                      <a:pt x="7" y="29"/>
                      <a:pt x="9" y="24"/>
                    </a:cubicBezTo>
                    <a:cubicBezTo>
                      <a:pt x="11" y="20"/>
                      <a:pt x="12" y="16"/>
                      <a:pt x="15" y="12"/>
                    </a:cubicBezTo>
                    <a:cubicBezTo>
                      <a:pt x="18" y="7"/>
                      <a:pt x="19" y="5"/>
                      <a:pt x="21" y="4"/>
                    </a:cubicBezTo>
                    <a:cubicBezTo>
                      <a:pt x="21" y="3"/>
                      <a:pt x="22" y="3"/>
                      <a:pt x="23" y="3"/>
                    </a:cubicBezTo>
                    <a:cubicBezTo>
                      <a:pt x="27" y="2"/>
                      <a:pt x="31" y="1"/>
                      <a:pt x="33" y="1"/>
                    </a:cubicBezTo>
                    <a:cubicBezTo>
                      <a:pt x="33" y="1"/>
                      <a:pt x="36" y="1"/>
                      <a:pt x="36" y="1"/>
                    </a:cubicBezTo>
                    <a:cubicBezTo>
                      <a:pt x="37" y="1"/>
                      <a:pt x="43" y="1"/>
                      <a:pt x="52" y="1"/>
                    </a:cubicBezTo>
                    <a:cubicBezTo>
                      <a:pt x="57" y="1"/>
                      <a:pt x="62" y="2"/>
                      <a:pt x="68" y="2"/>
                    </a:cubicBezTo>
                    <a:cubicBezTo>
                      <a:pt x="74" y="2"/>
                      <a:pt x="79" y="2"/>
                      <a:pt x="85" y="2"/>
                    </a:cubicBezTo>
                    <a:cubicBezTo>
                      <a:pt x="91" y="2"/>
                      <a:pt x="96" y="2"/>
                      <a:pt x="102" y="2"/>
                    </a:cubicBezTo>
                    <a:cubicBezTo>
                      <a:pt x="107" y="2"/>
                      <a:pt x="112" y="3"/>
                      <a:pt x="117" y="3"/>
                    </a:cubicBezTo>
                    <a:cubicBezTo>
                      <a:pt x="123" y="3"/>
                      <a:pt x="128" y="2"/>
                      <a:pt x="133" y="2"/>
                    </a:cubicBezTo>
                    <a:cubicBezTo>
                      <a:pt x="138" y="2"/>
                      <a:pt x="143" y="2"/>
                      <a:pt x="148" y="2"/>
                    </a:cubicBezTo>
                    <a:cubicBezTo>
                      <a:pt x="154" y="2"/>
                      <a:pt x="160" y="2"/>
                      <a:pt x="162" y="1"/>
                    </a:cubicBezTo>
                    <a:cubicBezTo>
                      <a:pt x="168" y="0"/>
                      <a:pt x="172" y="0"/>
                      <a:pt x="175" y="0"/>
                    </a:cubicBezTo>
                    <a:cubicBezTo>
                      <a:pt x="176" y="0"/>
                      <a:pt x="176" y="0"/>
                      <a:pt x="177" y="1"/>
                    </a:cubicBezTo>
                    <a:cubicBezTo>
                      <a:pt x="180" y="2"/>
                      <a:pt x="184" y="5"/>
                      <a:pt x="184" y="5"/>
                    </a:cubicBezTo>
                    <a:cubicBezTo>
                      <a:pt x="184" y="7"/>
                      <a:pt x="183" y="20"/>
                      <a:pt x="184" y="28"/>
                    </a:cubicBezTo>
                    <a:cubicBezTo>
                      <a:pt x="185" y="33"/>
                      <a:pt x="186" y="39"/>
                      <a:pt x="187" y="45"/>
                    </a:cubicBezTo>
                    <a:cubicBezTo>
                      <a:pt x="187" y="50"/>
                      <a:pt x="188" y="55"/>
                      <a:pt x="188" y="60"/>
                    </a:cubicBezTo>
                    <a:cubicBezTo>
                      <a:pt x="189" y="66"/>
                      <a:pt x="191" y="73"/>
                      <a:pt x="192" y="78"/>
                    </a:cubicBezTo>
                    <a:cubicBezTo>
                      <a:pt x="193" y="85"/>
                      <a:pt x="193" y="81"/>
                      <a:pt x="194" y="88"/>
                    </a:cubicBezTo>
                    <a:cubicBezTo>
                      <a:pt x="196" y="96"/>
                      <a:pt x="195" y="95"/>
                      <a:pt x="196" y="105"/>
                    </a:cubicBezTo>
                    <a:cubicBezTo>
                      <a:pt x="197" y="111"/>
                      <a:pt x="196" y="122"/>
                      <a:pt x="195" y="128"/>
                    </a:cubicBezTo>
                    <a:cubicBezTo>
                      <a:pt x="194" y="134"/>
                      <a:pt x="191" y="138"/>
                      <a:pt x="190" y="139"/>
                    </a:cubicBezTo>
                    <a:cubicBezTo>
                      <a:pt x="186" y="141"/>
                      <a:pt x="173" y="142"/>
                      <a:pt x="176" y="142"/>
                    </a:cubicBezTo>
                    <a:cubicBezTo>
                      <a:pt x="169" y="143"/>
                      <a:pt x="170" y="142"/>
                      <a:pt x="166" y="143"/>
                    </a:cubicBezTo>
                    <a:cubicBezTo>
                      <a:pt x="156" y="145"/>
                      <a:pt x="154" y="145"/>
                      <a:pt x="147" y="145"/>
                    </a:cubicBezTo>
                    <a:cubicBezTo>
                      <a:pt x="141" y="146"/>
                      <a:pt x="146" y="146"/>
                      <a:pt x="138" y="147"/>
                    </a:cubicBezTo>
                    <a:cubicBezTo>
                      <a:pt x="138" y="147"/>
                      <a:pt x="137" y="148"/>
                      <a:pt x="136" y="148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 userDrawn="1"/>
            </p:nvSpPr>
            <p:spPr bwMode="auto">
              <a:xfrm>
                <a:off x="935" y="356"/>
                <a:ext cx="230" cy="195"/>
              </a:xfrm>
              <a:custGeom>
                <a:avLst/>
                <a:gdLst>
                  <a:gd name="T0" fmla="*/ 11 w 155"/>
                  <a:gd name="T1" fmla="*/ 5 h 132"/>
                  <a:gd name="T2" fmla="*/ 19 w 155"/>
                  <a:gd name="T3" fmla="*/ 0 h 132"/>
                  <a:gd name="T4" fmla="*/ 30 w 155"/>
                  <a:gd name="T5" fmla="*/ 1 h 132"/>
                  <a:gd name="T6" fmla="*/ 37 w 155"/>
                  <a:gd name="T7" fmla="*/ 2 h 132"/>
                  <a:gd name="T8" fmla="*/ 45 w 155"/>
                  <a:gd name="T9" fmla="*/ 3 h 132"/>
                  <a:gd name="T10" fmla="*/ 63 w 155"/>
                  <a:gd name="T11" fmla="*/ 6 h 132"/>
                  <a:gd name="T12" fmla="*/ 74 w 155"/>
                  <a:gd name="T13" fmla="*/ 9 h 132"/>
                  <a:gd name="T14" fmla="*/ 86 w 155"/>
                  <a:gd name="T15" fmla="*/ 10 h 132"/>
                  <a:gd name="T16" fmla="*/ 97 w 155"/>
                  <a:gd name="T17" fmla="*/ 10 h 132"/>
                  <a:gd name="T18" fmla="*/ 109 w 155"/>
                  <a:gd name="T19" fmla="*/ 9 h 132"/>
                  <a:gd name="T20" fmla="*/ 120 w 155"/>
                  <a:gd name="T21" fmla="*/ 8 h 132"/>
                  <a:gd name="T22" fmla="*/ 131 w 155"/>
                  <a:gd name="T23" fmla="*/ 7 h 132"/>
                  <a:gd name="T24" fmla="*/ 142 w 155"/>
                  <a:gd name="T25" fmla="*/ 6 h 132"/>
                  <a:gd name="T26" fmla="*/ 151 w 155"/>
                  <a:gd name="T27" fmla="*/ 12 h 132"/>
                  <a:gd name="T28" fmla="*/ 152 w 155"/>
                  <a:gd name="T29" fmla="*/ 23 h 132"/>
                  <a:gd name="T30" fmla="*/ 151 w 155"/>
                  <a:gd name="T31" fmla="*/ 35 h 132"/>
                  <a:gd name="T32" fmla="*/ 151 w 155"/>
                  <a:gd name="T33" fmla="*/ 46 h 132"/>
                  <a:gd name="T34" fmla="*/ 152 w 155"/>
                  <a:gd name="T35" fmla="*/ 58 h 132"/>
                  <a:gd name="T36" fmla="*/ 152 w 155"/>
                  <a:gd name="T37" fmla="*/ 69 h 132"/>
                  <a:gd name="T38" fmla="*/ 153 w 155"/>
                  <a:gd name="T39" fmla="*/ 81 h 132"/>
                  <a:gd name="T40" fmla="*/ 153 w 155"/>
                  <a:gd name="T41" fmla="*/ 92 h 132"/>
                  <a:gd name="T42" fmla="*/ 154 w 155"/>
                  <a:gd name="T43" fmla="*/ 103 h 132"/>
                  <a:gd name="T44" fmla="*/ 150 w 155"/>
                  <a:gd name="T45" fmla="*/ 114 h 132"/>
                  <a:gd name="T46" fmla="*/ 139 w 155"/>
                  <a:gd name="T47" fmla="*/ 118 h 132"/>
                  <a:gd name="T48" fmla="*/ 129 w 155"/>
                  <a:gd name="T49" fmla="*/ 121 h 132"/>
                  <a:gd name="T50" fmla="*/ 118 w 155"/>
                  <a:gd name="T51" fmla="*/ 124 h 132"/>
                  <a:gd name="T52" fmla="*/ 108 w 155"/>
                  <a:gd name="T53" fmla="*/ 126 h 132"/>
                  <a:gd name="T54" fmla="*/ 97 w 155"/>
                  <a:gd name="T55" fmla="*/ 127 h 132"/>
                  <a:gd name="T56" fmla="*/ 86 w 155"/>
                  <a:gd name="T57" fmla="*/ 128 h 132"/>
                  <a:gd name="T58" fmla="*/ 76 w 155"/>
                  <a:gd name="T59" fmla="*/ 129 h 132"/>
                  <a:gd name="T60" fmla="*/ 66 w 155"/>
                  <a:gd name="T61" fmla="*/ 129 h 132"/>
                  <a:gd name="T62" fmla="*/ 64 w 155"/>
                  <a:gd name="T63" fmla="*/ 131 h 132"/>
                  <a:gd name="T64" fmla="*/ 53 w 155"/>
                  <a:gd name="T65" fmla="*/ 131 h 132"/>
                  <a:gd name="T66" fmla="*/ 43 w 155"/>
                  <a:gd name="T67" fmla="*/ 131 h 132"/>
                  <a:gd name="T68" fmla="*/ 32 w 155"/>
                  <a:gd name="T69" fmla="*/ 130 h 132"/>
                  <a:gd name="T70" fmla="*/ 22 w 155"/>
                  <a:gd name="T71" fmla="*/ 128 h 132"/>
                  <a:gd name="T72" fmla="*/ 11 w 155"/>
                  <a:gd name="T73" fmla="*/ 126 h 132"/>
                  <a:gd name="T74" fmla="*/ 3 w 155"/>
                  <a:gd name="T75" fmla="*/ 121 h 132"/>
                  <a:gd name="T76" fmla="*/ 1 w 155"/>
                  <a:gd name="T77" fmla="*/ 109 h 132"/>
                  <a:gd name="T78" fmla="*/ 1 w 155"/>
                  <a:gd name="T79" fmla="*/ 98 h 132"/>
                  <a:gd name="T80" fmla="*/ 0 w 155"/>
                  <a:gd name="T81" fmla="*/ 88 h 132"/>
                  <a:gd name="T82" fmla="*/ 1 w 155"/>
                  <a:gd name="T83" fmla="*/ 77 h 132"/>
                  <a:gd name="T84" fmla="*/ 1 w 155"/>
                  <a:gd name="T85" fmla="*/ 66 h 132"/>
                  <a:gd name="T86" fmla="*/ 3 w 155"/>
                  <a:gd name="T87" fmla="*/ 55 h 132"/>
                  <a:gd name="T88" fmla="*/ 4 w 155"/>
                  <a:gd name="T89" fmla="*/ 45 h 132"/>
                  <a:gd name="T90" fmla="*/ 5 w 155"/>
                  <a:gd name="T91" fmla="*/ 34 h 132"/>
                  <a:gd name="T92" fmla="*/ 7 w 155"/>
                  <a:gd name="T93" fmla="*/ 24 h 132"/>
                  <a:gd name="T94" fmla="*/ 7 w 155"/>
                  <a:gd name="T95" fmla="*/ 14 h 132"/>
                  <a:gd name="T96" fmla="*/ 11 w 155"/>
                  <a:gd name="T97" fmla="*/ 5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32">
                    <a:moveTo>
                      <a:pt x="11" y="5"/>
                    </a:moveTo>
                    <a:cubicBezTo>
                      <a:pt x="13" y="0"/>
                      <a:pt x="15" y="0"/>
                      <a:pt x="19" y="0"/>
                    </a:cubicBezTo>
                    <a:cubicBezTo>
                      <a:pt x="22" y="0"/>
                      <a:pt x="25" y="0"/>
                      <a:pt x="30" y="1"/>
                    </a:cubicBezTo>
                    <a:cubicBezTo>
                      <a:pt x="33" y="2"/>
                      <a:pt x="33" y="1"/>
                      <a:pt x="37" y="2"/>
                    </a:cubicBezTo>
                    <a:cubicBezTo>
                      <a:pt x="40" y="3"/>
                      <a:pt x="40" y="2"/>
                      <a:pt x="45" y="3"/>
                    </a:cubicBezTo>
                    <a:cubicBezTo>
                      <a:pt x="48" y="4"/>
                      <a:pt x="59" y="6"/>
                      <a:pt x="63" y="6"/>
                    </a:cubicBezTo>
                    <a:cubicBezTo>
                      <a:pt x="67" y="7"/>
                      <a:pt x="70" y="9"/>
                      <a:pt x="74" y="9"/>
                    </a:cubicBezTo>
                    <a:cubicBezTo>
                      <a:pt x="78" y="9"/>
                      <a:pt x="82" y="10"/>
                      <a:pt x="86" y="10"/>
                    </a:cubicBezTo>
                    <a:cubicBezTo>
                      <a:pt x="90" y="10"/>
                      <a:pt x="94" y="10"/>
                      <a:pt x="97" y="10"/>
                    </a:cubicBezTo>
                    <a:cubicBezTo>
                      <a:pt x="101" y="10"/>
                      <a:pt x="105" y="9"/>
                      <a:pt x="109" y="9"/>
                    </a:cubicBezTo>
                    <a:cubicBezTo>
                      <a:pt x="113" y="9"/>
                      <a:pt x="117" y="9"/>
                      <a:pt x="120" y="8"/>
                    </a:cubicBezTo>
                    <a:cubicBezTo>
                      <a:pt x="125" y="8"/>
                      <a:pt x="128" y="7"/>
                      <a:pt x="131" y="7"/>
                    </a:cubicBezTo>
                    <a:cubicBezTo>
                      <a:pt x="135" y="5"/>
                      <a:pt x="139" y="6"/>
                      <a:pt x="142" y="6"/>
                    </a:cubicBezTo>
                    <a:cubicBezTo>
                      <a:pt x="146" y="7"/>
                      <a:pt x="149" y="9"/>
                      <a:pt x="151" y="12"/>
                    </a:cubicBezTo>
                    <a:cubicBezTo>
                      <a:pt x="152" y="15"/>
                      <a:pt x="151" y="18"/>
                      <a:pt x="152" y="23"/>
                    </a:cubicBezTo>
                    <a:cubicBezTo>
                      <a:pt x="152" y="25"/>
                      <a:pt x="151" y="30"/>
                      <a:pt x="151" y="35"/>
                    </a:cubicBezTo>
                    <a:cubicBezTo>
                      <a:pt x="151" y="38"/>
                      <a:pt x="151" y="42"/>
                      <a:pt x="151" y="46"/>
                    </a:cubicBezTo>
                    <a:cubicBezTo>
                      <a:pt x="151" y="50"/>
                      <a:pt x="152" y="54"/>
                      <a:pt x="152" y="58"/>
                    </a:cubicBezTo>
                    <a:cubicBezTo>
                      <a:pt x="152" y="62"/>
                      <a:pt x="152" y="66"/>
                      <a:pt x="152" y="69"/>
                    </a:cubicBezTo>
                    <a:cubicBezTo>
                      <a:pt x="152" y="74"/>
                      <a:pt x="153" y="77"/>
                      <a:pt x="153" y="81"/>
                    </a:cubicBezTo>
                    <a:cubicBezTo>
                      <a:pt x="153" y="85"/>
                      <a:pt x="153" y="89"/>
                      <a:pt x="153" y="92"/>
                    </a:cubicBezTo>
                    <a:cubicBezTo>
                      <a:pt x="153" y="99"/>
                      <a:pt x="154" y="97"/>
                      <a:pt x="154" y="103"/>
                    </a:cubicBezTo>
                    <a:cubicBezTo>
                      <a:pt x="153" y="109"/>
                      <a:pt x="155" y="110"/>
                      <a:pt x="150" y="114"/>
                    </a:cubicBezTo>
                    <a:cubicBezTo>
                      <a:pt x="147" y="116"/>
                      <a:pt x="144" y="118"/>
                      <a:pt x="139" y="118"/>
                    </a:cubicBezTo>
                    <a:cubicBezTo>
                      <a:pt x="138" y="119"/>
                      <a:pt x="134" y="120"/>
                      <a:pt x="129" y="121"/>
                    </a:cubicBezTo>
                    <a:cubicBezTo>
                      <a:pt x="126" y="122"/>
                      <a:pt x="122" y="123"/>
                      <a:pt x="118" y="124"/>
                    </a:cubicBezTo>
                    <a:cubicBezTo>
                      <a:pt x="115" y="124"/>
                      <a:pt x="111" y="125"/>
                      <a:pt x="108" y="126"/>
                    </a:cubicBezTo>
                    <a:cubicBezTo>
                      <a:pt x="104" y="126"/>
                      <a:pt x="101" y="127"/>
                      <a:pt x="97" y="127"/>
                    </a:cubicBezTo>
                    <a:cubicBezTo>
                      <a:pt x="94" y="128"/>
                      <a:pt x="90" y="128"/>
                      <a:pt x="86" y="128"/>
                    </a:cubicBezTo>
                    <a:cubicBezTo>
                      <a:pt x="83" y="129"/>
                      <a:pt x="79" y="128"/>
                      <a:pt x="76" y="129"/>
                    </a:cubicBezTo>
                    <a:cubicBezTo>
                      <a:pt x="72" y="129"/>
                      <a:pt x="69" y="129"/>
                      <a:pt x="66" y="129"/>
                    </a:cubicBezTo>
                    <a:cubicBezTo>
                      <a:pt x="63" y="130"/>
                      <a:pt x="66" y="130"/>
                      <a:pt x="64" y="131"/>
                    </a:cubicBezTo>
                    <a:cubicBezTo>
                      <a:pt x="61" y="132"/>
                      <a:pt x="60" y="132"/>
                      <a:pt x="53" y="131"/>
                    </a:cubicBezTo>
                    <a:cubicBezTo>
                      <a:pt x="50" y="131"/>
                      <a:pt x="47" y="131"/>
                      <a:pt x="43" y="131"/>
                    </a:cubicBezTo>
                    <a:cubicBezTo>
                      <a:pt x="40" y="131"/>
                      <a:pt x="36" y="131"/>
                      <a:pt x="32" y="130"/>
                    </a:cubicBezTo>
                    <a:cubicBezTo>
                      <a:pt x="29" y="130"/>
                      <a:pt x="25" y="129"/>
                      <a:pt x="22" y="128"/>
                    </a:cubicBezTo>
                    <a:cubicBezTo>
                      <a:pt x="18" y="127"/>
                      <a:pt x="14" y="127"/>
                      <a:pt x="11" y="126"/>
                    </a:cubicBezTo>
                    <a:cubicBezTo>
                      <a:pt x="7" y="125"/>
                      <a:pt x="4" y="123"/>
                      <a:pt x="3" y="121"/>
                    </a:cubicBezTo>
                    <a:cubicBezTo>
                      <a:pt x="2" y="119"/>
                      <a:pt x="1" y="114"/>
                      <a:pt x="1" y="109"/>
                    </a:cubicBezTo>
                    <a:cubicBezTo>
                      <a:pt x="1" y="106"/>
                      <a:pt x="1" y="102"/>
                      <a:pt x="1" y="98"/>
                    </a:cubicBezTo>
                    <a:cubicBezTo>
                      <a:pt x="1" y="95"/>
                      <a:pt x="0" y="91"/>
                      <a:pt x="0" y="88"/>
                    </a:cubicBezTo>
                    <a:cubicBezTo>
                      <a:pt x="0" y="84"/>
                      <a:pt x="0" y="81"/>
                      <a:pt x="1" y="77"/>
                    </a:cubicBezTo>
                    <a:cubicBezTo>
                      <a:pt x="1" y="73"/>
                      <a:pt x="1" y="70"/>
                      <a:pt x="1" y="66"/>
                    </a:cubicBezTo>
                    <a:cubicBezTo>
                      <a:pt x="1" y="62"/>
                      <a:pt x="2" y="59"/>
                      <a:pt x="3" y="55"/>
                    </a:cubicBezTo>
                    <a:cubicBezTo>
                      <a:pt x="3" y="52"/>
                      <a:pt x="4" y="48"/>
                      <a:pt x="4" y="45"/>
                    </a:cubicBezTo>
                    <a:cubicBezTo>
                      <a:pt x="4" y="41"/>
                      <a:pt x="4" y="38"/>
                      <a:pt x="5" y="34"/>
                    </a:cubicBezTo>
                    <a:cubicBezTo>
                      <a:pt x="5" y="31"/>
                      <a:pt x="6" y="27"/>
                      <a:pt x="7" y="24"/>
                    </a:cubicBezTo>
                    <a:cubicBezTo>
                      <a:pt x="7" y="20"/>
                      <a:pt x="7" y="17"/>
                      <a:pt x="7" y="14"/>
                    </a:cubicBezTo>
                    <a:cubicBezTo>
                      <a:pt x="8" y="9"/>
                      <a:pt x="10" y="5"/>
                      <a:pt x="1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 userDrawn="1"/>
            </p:nvSpPr>
            <p:spPr bwMode="auto">
              <a:xfrm>
                <a:off x="831" y="567"/>
                <a:ext cx="401" cy="137"/>
              </a:xfrm>
              <a:custGeom>
                <a:avLst/>
                <a:gdLst>
                  <a:gd name="T0" fmla="*/ 263 w 270"/>
                  <a:gd name="T1" fmla="*/ 65 h 92"/>
                  <a:gd name="T2" fmla="*/ 245 w 270"/>
                  <a:gd name="T3" fmla="*/ 68 h 92"/>
                  <a:gd name="T4" fmla="*/ 229 w 270"/>
                  <a:gd name="T5" fmla="*/ 69 h 92"/>
                  <a:gd name="T6" fmla="*/ 213 w 270"/>
                  <a:gd name="T7" fmla="*/ 68 h 92"/>
                  <a:gd name="T8" fmla="*/ 197 w 270"/>
                  <a:gd name="T9" fmla="*/ 69 h 92"/>
                  <a:gd name="T10" fmla="*/ 180 w 270"/>
                  <a:gd name="T11" fmla="*/ 70 h 92"/>
                  <a:gd name="T12" fmla="*/ 166 w 270"/>
                  <a:gd name="T13" fmla="*/ 71 h 92"/>
                  <a:gd name="T14" fmla="*/ 151 w 270"/>
                  <a:gd name="T15" fmla="*/ 70 h 92"/>
                  <a:gd name="T16" fmla="*/ 131 w 270"/>
                  <a:gd name="T17" fmla="*/ 71 h 92"/>
                  <a:gd name="T18" fmla="*/ 115 w 270"/>
                  <a:gd name="T19" fmla="*/ 74 h 92"/>
                  <a:gd name="T20" fmla="*/ 100 w 270"/>
                  <a:gd name="T21" fmla="*/ 75 h 92"/>
                  <a:gd name="T22" fmla="*/ 84 w 270"/>
                  <a:gd name="T23" fmla="*/ 78 h 92"/>
                  <a:gd name="T24" fmla="*/ 69 w 270"/>
                  <a:gd name="T25" fmla="*/ 81 h 92"/>
                  <a:gd name="T26" fmla="*/ 54 w 270"/>
                  <a:gd name="T27" fmla="*/ 83 h 92"/>
                  <a:gd name="T28" fmla="*/ 44 w 270"/>
                  <a:gd name="T29" fmla="*/ 87 h 92"/>
                  <a:gd name="T30" fmla="*/ 26 w 270"/>
                  <a:gd name="T31" fmla="*/ 91 h 92"/>
                  <a:gd name="T32" fmla="*/ 9 w 270"/>
                  <a:gd name="T33" fmla="*/ 86 h 92"/>
                  <a:gd name="T34" fmla="*/ 5 w 270"/>
                  <a:gd name="T35" fmla="*/ 72 h 92"/>
                  <a:gd name="T36" fmla="*/ 3 w 270"/>
                  <a:gd name="T37" fmla="*/ 64 h 92"/>
                  <a:gd name="T38" fmla="*/ 5 w 270"/>
                  <a:gd name="T39" fmla="*/ 45 h 92"/>
                  <a:gd name="T40" fmla="*/ 17 w 270"/>
                  <a:gd name="T41" fmla="*/ 37 h 92"/>
                  <a:gd name="T42" fmla="*/ 33 w 270"/>
                  <a:gd name="T43" fmla="*/ 29 h 92"/>
                  <a:gd name="T44" fmla="*/ 48 w 270"/>
                  <a:gd name="T45" fmla="*/ 24 h 92"/>
                  <a:gd name="T46" fmla="*/ 64 w 270"/>
                  <a:gd name="T47" fmla="*/ 20 h 92"/>
                  <a:gd name="T48" fmla="*/ 80 w 270"/>
                  <a:gd name="T49" fmla="*/ 16 h 92"/>
                  <a:gd name="T50" fmla="*/ 96 w 270"/>
                  <a:gd name="T51" fmla="*/ 12 h 92"/>
                  <a:gd name="T52" fmla="*/ 113 w 270"/>
                  <a:gd name="T53" fmla="*/ 9 h 92"/>
                  <a:gd name="T54" fmla="*/ 130 w 270"/>
                  <a:gd name="T55" fmla="*/ 7 h 92"/>
                  <a:gd name="T56" fmla="*/ 147 w 270"/>
                  <a:gd name="T57" fmla="*/ 5 h 92"/>
                  <a:gd name="T58" fmla="*/ 163 w 270"/>
                  <a:gd name="T59" fmla="*/ 3 h 92"/>
                  <a:gd name="T60" fmla="*/ 182 w 270"/>
                  <a:gd name="T61" fmla="*/ 3 h 92"/>
                  <a:gd name="T62" fmla="*/ 195 w 270"/>
                  <a:gd name="T63" fmla="*/ 1 h 92"/>
                  <a:gd name="T64" fmla="*/ 211 w 270"/>
                  <a:gd name="T65" fmla="*/ 0 h 92"/>
                  <a:gd name="T66" fmla="*/ 228 w 270"/>
                  <a:gd name="T67" fmla="*/ 0 h 92"/>
                  <a:gd name="T68" fmla="*/ 242 w 270"/>
                  <a:gd name="T69" fmla="*/ 0 h 92"/>
                  <a:gd name="T70" fmla="*/ 261 w 270"/>
                  <a:gd name="T71" fmla="*/ 3 h 92"/>
                  <a:gd name="T72" fmla="*/ 267 w 270"/>
                  <a:gd name="T73" fmla="*/ 16 h 92"/>
                  <a:gd name="T74" fmla="*/ 268 w 270"/>
                  <a:gd name="T75" fmla="*/ 29 h 92"/>
                  <a:gd name="T76" fmla="*/ 270 w 270"/>
                  <a:gd name="T77" fmla="*/ 54 h 92"/>
                  <a:gd name="T78" fmla="*/ 263 w 270"/>
                  <a:gd name="T7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0" h="92">
                    <a:moveTo>
                      <a:pt x="263" y="65"/>
                    </a:moveTo>
                    <a:cubicBezTo>
                      <a:pt x="261" y="66"/>
                      <a:pt x="252" y="68"/>
                      <a:pt x="245" y="68"/>
                    </a:cubicBezTo>
                    <a:cubicBezTo>
                      <a:pt x="241" y="68"/>
                      <a:pt x="236" y="68"/>
                      <a:pt x="229" y="69"/>
                    </a:cubicBezTo>
                    <a:cubicBezTo>
                      <a:pt x="224" y="69"/>
                      <a:pt x="219" y="68"/>
                      <a:pt x="213" y="68"/>
                    </a:cubicBezTo>
                    <a:cubicBezTo>
                      <a:pt x="208" y="69"/>
                      <a:pt x="203" y="69"/>
                      <a:pt x="197" y="69"/>
                    </a:cubicBezTo>
                    <a:cubicBezTo>
                      <a:pt x="192" y="69"/>
                      <a:pt x="186" y="70"/>
                      <a:pt x="180" y="70"/>
                    </a:cubicBezTo>
                    <a:cubicBezTo>
                      <a:pt x="175" y="71"/>
                      <a:pt x="172" y="70"/>
                      <a:pt x="166" y="71"/>
                    </a:cubicBezTo>
                    <a:cubicBezTo>
                      <a:pt x="161" y="71"/>
                      <a:pt x="156" y="69"/>
                      <a:pt x="151" y="70"/>
                    </a:cubicBezTo>
                    <a:cubicBezTo>
                      <a:pt x="146" y="70"/>
                      <a:pt x="137" y="71"/>
                      <a:pt x="131" y="71"/>
                    </a:cubicBezTo>
                    <a:cubicBezTo>
                      <a:pt x="126" y="72"/>
                      <a:pt x="120" y="74"/>
                      <a:pt x="115" y="74"/>
                    </a:cubicBezTo>
                    <a:cubicBezTo>
                      <a:pt x="110" y="75"/>
                      <a:pt x="105" y="75"/>
                      <a:pt x="100" y="75"/>
                    </a:cubicBezTo>
                    <a:cubicBezTo>
                      <a:pt x="95" y="76"/>
                      <a:pt x="89" y="78"/>
                      <a:pt x="84" y="78"/>
                    </a:cubicBezTo>
                    <a:cubicBezTo>
                      <a:pt x="78" y="79"/>
                      <a:pt x="73" y="80"/>
                      <a:pt x="69" y="81"/>
                    </a:cubicBezTo>
                    <a:cubicBezTo>
                      <a:pt x="63" y="82"/>
                      <a:pt x="59" y="82"/>
                      <a:pt x="54" y="83"/>
                    </a:cubicBezTo>
                    <a:cubicBezTo>
                      <a:pt x="50" y="84"/>
                      <a:pt x="47" y="86"/>
                      <a:pt x="44" y="87"/>
                    </a:cubicBezTo>
                    <a:cubicBezTo>
                      <a:pt x="36" y="89"/>
                      <a:pt x="30" y="90"/>
                      <a:pt x="26" y="91"/>
                    </a:cubicBezTo>
                    <a:cubicBezTo>
                      <a:pt x="16" y="92"/>
                      <a:pt x="11" y="90"/>
                      <a:pt x="9" y="86"/>
                    </a:cubicBezTo>
                    <a:cubicBezTo>
                      <a:pt x="6" y="83"/>
                      <a:pt x="5" y="77"/>
                      <a:pt x="5" y="72"/>
                    </a:cubicBezTo>
                    <a:cubicBezTo>
                      <a:pt x="4" y="66"/>
                      <a:pt x="4" y="69"/>
                      <a:pt x="3" y="64"/>
                    </a:cubicBezTo>
                    <a:cubicBezTo>
                      <a:pt x="2" y="56"/>
                      <a:pt x="0" y="50"/>
                      <a:pt x="5" y="45"/>
                    </a:cubicBezTo>
                    <a:cubicBezTo>
                      <a:pt x="8" y="43"/>
                      <a:pt x="12" y="40"/>
                      <a:pt x="17" y="37"/>
                    </a:cubicBezTo>
                    <a:cubicBezTo>
                      <a:pt x="25" y="33"/>
                      <a:pt x="22" y="34"/>
                      <a:pt x="33" y="29"/>
                    </a:cubicBezTo>
                    <a:cubicBezTo>
                      <a:pt x="37" y="28"/>
                      <a:pt x="42" y="26"/>
                      <a:pt x="48" y="24"/>
                    </a:cubicBezTo>
                    <a:cubicBezTo>
                      <a:pt x="53" y="22"/>
                      <a:pt x="58" y="21"/>
                      <a:pt x="64" y="20"/>
                    </a:cubicBezTo>
                    <a:cubicBezTo>
                      <a:pt x="69" y="18"/>
                      <a:pt x="74" y="17"/>
                      <a:pt x="80" y="16"/>
                    </a:cubicBezTo>
                    <a:cubicBezTo>
                      <a:pt x="85" y="15"/>
                      <a:pt x="91" y="13"/>
                      <a:pt x="96" y="12"/>
                    </a:cubicBezTo>
                    <a:cubicBezTo>
                      <a:pt x="102" y="11"/>
                      <a:pt x="107" y="10"/>
                      <a:pt x="113" y="9"/>
                    </a:cubicBezTo>
                    <a:cubicBezTo>
                      <a:pt x="118" y="8"/>
                      <a:pt x="124" y="8"/>
                      <a:pt x="130" y="7"/>
                    </a:cubicBezTo>
                    <a:cubicBezTo>
                      <a:pt x="136" y="6"/>
                      <a:pt x="141" y="6"/>
                      <a:pt x="147" y="5"/>
                    </a:cubicBezTo>
                    <a:cubicBezTo>
                      <a:pt x="152" y="4"/>
                      <a:pt x="158" y="3"/>
                      <a:pt x="163" y="3"/>
                    </a:cubicBezTo>
                    <a:cubicBezTo>
                      <a:pt x="168" y="2"/>
                      <a:pt x="176" y="3"/>
                      <a:pt x="182" y="3"/>
                    </a:cubicBezTo>
                    <a:cubicBezTo>
                      <a:pt x="187" y="2"/>
                      <a:pt x="190" y="1"/>
                      <a:pt x="195" y="1"/>
                    </a:cubicBezTo>
                    <a:cubicBezTo>
                      <a:pt x="200" y="1"/>
                      <a:pt x="206" y="1"/>
                      <a:pt x="211" y="0"/>
                    </a:cubicBezTo>
                    <a:cubicBezTo>
                      <a:pt x="217" y="0"/>
                      <a:pt x="222" y="0"/>
                      <a:pt x="228" y="0"/>
                    </a:cubicBezTo>
                    <a:cubicBezTo>
                      <a:pt x="232" y="0"/>
                      <a:pt x="237" y="0"/>
                      <a:pt x="242" y="0"/>
                    </a:cubicBezTo>
                    <a:cubicBezTo>
                      <a:pt x="250" y="0"/>
                      <a:pt x="257" y="0"/>
                      <a:pt x="261" y="3"/>
                    </a:cubicBezTo>
                    <a:cubicBezTo>
                      <a:pt x="267" y="7"/>
                      <a:pt x="267" y="9"/>
                      <a:pt x="267" y="16"/>
                    </a:cubicBezTo>
                    <a:cubicBezTo>
                      <a:pt x="267" y="25"/>
                      <a:pt x="266" y="21"/>
                      <a:pt x="268" y="29"/>
                    </a:cubicBezTo>
                    <a:cubicBezTo>
                      <a:pt x="269" y="38"/>
                      <a:pt x="269" y="46"/>
                      <a:pt x="270" y="54"/>
                    </a:cubicBezTo>
                    <a:cubicBezTo>
                      <a:pt x="270" y="58"/>
                      <a:pt x="268" y="61"/>
                      <a:pt x="263" y="65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9" name="Oval 9"/>
              <p:cNvSpPr>
                <a:spLocks noChangeArrowheads="1"/>
              </p:cNvSpPr>
              <p:nvPr userDrawn="1"/>
            </p:nvSpPr>
            <p:spPr bwMode="auto">
              <a:xfrm>
                <a:off x="893" y="628"/>
                <a:ext cx="15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938" y="652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"/>
                      <a:pt x="4" y="10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1" name="Oval 11"/>
              <p:cNvSpPr>
                <a:spLocks noChangeArrowheads="1"/>
              </p:cNvSpPr>
              <p:nvPr userDrawn="1"/>
            </p:nvSpPr>
            <p:spPr bwMode="auto">
              <a:xfrm>
                <a:off x="913" y="656"/>
                <a:ext cx="15" cy="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1011" y="625"/>
                <a:ext cx="16" cy="15"/>
              </a:xfrm>
              <a:custGeom>
                <a:avLst/>
                <a:gdLst>
                  <a:gd name="T0" fmla="*/ 6 w 11"/>
                  <a:gd name="T1" fmla="*/ 10 h 10"/>
                  <a:gd name="T2" fmla="*/ 11 w 11"/>
                  <a:gd name="T3" fmla="*/ 4 h 10"/>
                  <a:gd name="T4" fmla="*/ 6 w 11"/>
                  <a:gd name="T5" fmla="*/ 0 h 10"/>
                  <a:gd name="T6" fmla="*/ 1 w 11"/>
                  <a:gd name="T7" fmla="*/ 5 h 10"/>
                  <a:gd name="T8" fmla="*/ 6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10"/>
                      <a:pt x="11" y="7"/>
                      <a:pt x="11" y="4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1"/>
                      <a:pt x="1" y="5"/>
                    </a:cubicBezTo>
                    <a:cubicBezTo>
                      <a:pt x="2" y="7"/>
                      <a:pt x="3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3" name="Oval 13"/>
              <p:cNvSpPr>
                <a:spLocks noChangeArrowheads="1"/>
              </p:cNvSpPr>
              <p:nvPr userDrawn="1"/>
            </p:nvSpPr>
            <p:spPr bwMode="auto">
              <a:xfrm>
                <a:off x="971" y="636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 userDrawn="1"/>
            </p:nvSpPr>
            <p:spPr bwMode="auto">
              <a:xfrm>
                <a:off x="948" y="628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0" y="9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 userDrawn="1"/>
            </p:nvSpPr>
            <p:spPr bwMode="auto">
              <a:xfrm>
                <a:off x="993" y="603"/>
                <a:ext cx="15" cy="13"/>
              </a:xfrm>
              <a:custGeom>
                <a:avLst/>
                <a:gdLst>
                  <a:gd name="T0" fmla="*/ 5 w 10"/>
                  <a:gd name="T1" fmla="*/ 9 h 9"/>
                  <a:gd name="T2" fmla="*/ 10 w 10"/>
                  <a:gd name="T3" fmla="*/ 5 h 9"/>
                  <a:gd name="T4" fmla="*/ 5 w 10"/>
                  <a:gd name="T5" fmla="*/ 0 h 9"/>
                  <a:gd name="T6" fmla="*/ 0 w 10"/>
                  <a:gd name="T7" fmla="*/ 5 h 9"/>
                  <a:gd name="T8" fmla="*/ 5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8" y="9"/>
                      <a:pt x="10" y="8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3" y="9"/>
                      <a:pt x="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 userDrawn="1"/>
            </p:nvSpPr>
            <p:spPr bwMode="auto">
              <a:xfrm>
                <a:off x="1015" y="591"/>
                <a:ext cx="15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 userDrawn="1"/>
            </p:nvSpPr>
            <p:spPr bwMode="auto">
              <a:xfrm>
                <a:off x="889" y="661"/>
                <a:ext cx="10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 userDrawn="1"/>
            </p:nvSpPr>
            <p:spPr bwMode="auto">
              <a:xfrm>
                <a:off x="954" y="601"/>
                <a:ext cx="11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rrowheads="1"/>
              </p:cNvSpPr>
              <p:nvPr userDrawn="1"/>
            </p:nvSpPr>
            <p:spPr bwMode="auto">
              <a:xfrm>
                <a:off x="928" y="630"/>
                <a:ext cx="11" cy="8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4" name="Oval 20"/>
              <p:cNvSpPr>
                <a:spLocks noChangeArrowheads="1"/>
              </p:cNvSpPr>
              <p:nvPr userDrawn="1"/>
            </p:nvSpPr>
            <p:spPr bwMode="auto">
              <a:xfrm>
                <a:off x="994" y="641"/>
                <a:ext cx="12" cy="1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 userDrawn="1"/>
            </p:nvSpPr>
            <p:spPr bwMode="auto">
              <a:xfrm>
                <a:off x="1098" y="633"/>
                <a:ext cx="21" cy="22"/>
              </a:xfrm>
              <a:custGeom>
                <a:avLst/>
                <a:gdLst>
                  <a:gd name="T0" fmla="*/ 7 w 14"/>
                  <a:gd name="T1" fmla="*/ 15 h 15"/>
                  <a:gd name="T2" fmla="*/ 14 w 14"/>
                  <a:gd name="T3" fmla="*/ 7 h 15"/>
                  <a:gd name="T4" fmla="*/ 6 w 14"/>
                  <a:gd name="T5" fmla="*/ 0 h 15"/>
                  <a:gd name="T6" fmla="*/ 0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10" y="15"/>
                      <a:pt x="14" y="11"/>
                      <a:pt x="14" y="7"/>
                    </a:cubicBezTo>
                    <a:cubicBezTo>
                      <a:pt x="14" y="4"/>
                      <a:pt x="10" y="0"/>
                      <a:pt x="6" y="0"/>
                    </a:cubicBezTo>
                    <a:cubicBezTo>
                      <a:pt x="2" y="0"/>
                      <a:pt x="0" y="4"/>
                      <a:pt x="0" y="8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6" name="Oval 22"/>
              <p:cNvSpPr>
                <a:spLocks noChangeArrowheads="1"/>
              </p:cNvSpPr>
              <p:nvPr userDrawn="1"/>
            </p:nvSpPr>
            <p:spPr bwMode="auto">
              <a:xfrm>
                <a:off x="1085" y="597"/>
                <a:ext cx="22" cy="2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 userDrawn="1"/>
            </p:nvSpPr>
            <p:spPr bwMode="auto">
              <a:xfrm>
                <a:off x="1147" y="601"/>
                <a:ext cx="21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 userDrawn="1"/>
            </p:nvSpPr>
            <p:spPr bwMode="auto">
              <a:xfrm>
                <a:off x="1123" y="621"/>
                <a:ext cx="23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 userDrawn="1"/>
            </p:nvSpPr>
            <p:spPr bwMode="auto">
              <a:xfrm>
                <a:off x="988" y="399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 userDrawn="1"/>
            </p:nvSpPr>
            <p:spPr bwMode="auto">
              <a:xfrm>
                <a:off x="1111" y="385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 userDrawn="1"/>
            </p:nvSpPr>
            <p:spPr bwMode="auto">
              <a:xfrm>
                <a:off x="1135" y="461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 userDrawn="1"/>
            </p:nvSpPr>
            <p:spPr bwMode="auto">
              <a:xfrm>
                <a:off x="1061" y="477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 userDrawn="1"/>
            </p:nvSpPr>
            <p:spPr bwMode="auto">
              <a:xfrm>
                <a:off x="1025" y="473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 userDrawn="1"/>
            </p:nvSpPr>
            <p:spPr bwMode="auto">
              <a:xfrm>
                <a:off x="951" y="489"/>
                <a:ext cx="23" cy="22"/>
              </a:xfrm>
              <a:custGeom>
                <a:avLst/>
                <a:gdLst>
                  <a:gd name="T0" fmla="*/ 15 w 23"/>
                  <a:gd name="T1" fmla="*/ 22 h 22"/>
                  <a:gd name="T2" fmla="*/ 23 w 23"/>
                  <a:gd name="T3" fmla="*/ 7 h 22"/>
                  <a:gd name="T4" fmla="*/ 8 w 23"/>
                  <a:gd name="T5" fmla="*/ 0 h 22"/>
                  <a:gd name="T6" fmla="*/ 0 w 23"/>
                  <a:gd name="T7" fmla="*/ 15 h 22"/>
                  <a:gd name="T8" fmla="*/ 15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5" y="22"/>
                    </a:moveTo>
                    <a:lnTo>
                      <a:pt x="23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15" y="2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5" name="Freeform 31"/>
              <p:cNvSpPr>
                <a:spLocks/>
              </p:cNvSpPr>
              <p:nvPr userDrawn="1"/>
            </p:nvSpPr>
            <p:spPr bwMode="auto">
              <a:xfrm>
                <a:off x="971" y="401"/>
                <a:ext cx="149" cy="79"/>
              </a:xfrm>
              <a:custGeom>
                <a:avLst/>
                <a:gdLst>
                  <a:gd name="T0" fmla="*/ 22 w 149"/>
                  <a:gd name="T1" fmla="*/ 27 h 79"/>
                  <a:gd name="T2" fmla="*/ 0 w 149"/>
                  <a:gd name="T3" fmla="*/ 79 h 79"/>
                  <a:gd name="T4" fmla="*/ 63 w 149"/>
                  <a:gd name="T5" fmla="*/ 58 h 79"/>
                  <a:gd name="T6" fmla="*/ 149 w 149"/>
                  <a:gd name="T7" fmla="*/ 9 h 79"/>
                  <a:gd name="T8" fmla="*/ 149 w 149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79">
                    <a:moveTo>
                      <a:pt x="22" y="27"/>
                    </a:moveTo>
                    <a:lnTo>
                      <a:pt x="0" y="79"/>
                    </a:lnTo>
                    <a:lnTo>
                      <a:pt x="63" y="58"/>
                    </a:lnTo>
                    <a:lnTo>
                      <a:pt x="149" y="9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 userDrawn="1"/>
            </p:nvSpPr>
            <p:spPr bwMode="auto">
              <a:xfrm>
                <a:off x="997" y="413"/>
                <a:ext cx="147" cy="36"/>
              </a:xfrm>
              <a:custGeom>
                <a:avLst/>
                <a:gdLst>
                  <a:gd name="T0" fmla="*/ 0 w 147"/>
                  <a:gd name="T1" fmla="*/ 11 h 36"/>
                  <a:gd name="T2" fmla="*/ 60 w 147"/>
                  <a:gd name="T3" fmla="*/ 20 h 36"/>
                  <a:gd name="T4" fmla="*/ 122 w 147"/>
                  <a:gd name="T5" fmla="*/ 0 h 36"/>
                  <a:gd name="T6" fmla="*/ 147 w 147"/>
                  <a:gd name="T7" fmla="*/ 30 h 36"/>
                  <a:gd name="T8" fmla="*/ 113 w 14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36">
                    <a:moveTo>
                      <a:pt x="0" y="11"/>
                    </a:moveTo>
                    <a:lnTo>
                      <a:pt x="60" y="20"/>
                    </a:lnTo>
                    <a:lnTo>
                      <a:pt x="122" y="0"/>
                    </a:lnTo>
                    <a:lnTo>
                      <a:pt x="147" y="30"/>
                    </a:lnTo>
                    <a:lnTo>
                      <a:pt x="113" y="36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 userDrawn="1"/>
            </p:nvSpPr>
            <p:spPr bwMode="auto">
              <a:xfrm>
                <a:off x="1057" y="441"/>
                <a:ext cx="50" cy="27"/>
              </a:xfrm>
              <a:custGeom>
                <a:avLst/>
                <a:gdLst>
                  <a:gd name="T0" fmla="*/ 50 w 50"/>
                  <a:gd name="T1" fmla="*/ 6 h 27"/>
                  <a:gd name="T2" fmla="*/ 10 w 50"/>
                  <a:gd name="T3" fmla="*/ 27 h 27"/>
                  <a:gd name="T4" fmla="*/ 0 w 5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7">
                    <a:moveTo>
                      <a:pt x="50" y="6"/>
                    </a:moveTo>
                    <a:lnTo>
                      <a:pt x="10" y="2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 userDrawn="1"/>
            </p:nvSpPr>
            <p:spPr bwMode="auto">
              <a:xfrm>
                <a:off x="1036" y="461"/>
                <a:ext cx="31" cy="3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 userDrawn="1"/>
            </p:nvSpPr>
            <p:spPr bwMode="auto">
              <a:xfrm>
                <a:off x="996" y="415"/>
                <a:ext cx="71" cy="49"/>
              </a:xfrm>
              <a:custGeom>
                <a:avLst/>
                <a:gdLst>
                  <a:gd name="T0" fmla="*/ 71 w 71"/>
                  <a:gd name="T1" fmla="*/ 49 h 49"/>
                  <a:gd name="T2" fmla="*/ 0 w 71"/>
                  <a:gd name="T3" fmla="*/ 9 h 49"/>
                  <a:gd name="T4" fmla="*/ 0 w 71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49">
                    <a:moveTo>
                      <a:pt x="71" y="4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0" name="Line 36"/>
              <p:cNvSpPr>
                <a:spLocks noChangeShapeType="1"/>
              </p:cNvSpPr>
              <p:nvPr userDrawn="1"/>
            </p:nvSpPr>
            <p:spPr bwMode="auto">
              <a:xfrm flipH="1">
                <a:off x="1110" y="409"/>
                <a:ext cx="9" cy="32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1" name="Line 37"/>
              <p:cNvSpPr>
                <a:spLocks noChangeShapeType="1"/>
              </p:cNvSpPr>
              <p:nvPr userDrawn="1"/>
            </p:nvSpPr>
            <p:spPr bwMode="auto">
              <a:xfrm>
                <a:off x="1143" y="453"/>
                <a:ext cx="0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 userDrawn="1"/>
            </p:nvSpPr>
            <p:spPr bwMode="auto">
              <a:xfrm flipH="1">
                <a:off x="965" y="487"/>
                <a:ext cx="4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 userDrawn="1"/>
            </p:nvSpPr>
            <p:spPr bwMode="auto">
              <a:xfrm>
                <a:off x="1033" y="468"/>
                <a:ext cx="0" cy="5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4" name="Line 40"/>
              <p:cNvSpPr>
                <a:spLocks noChangeShapeType="1"/>
              </p:cNvSpPr>
              <p:nvPr userDrawn="1"/>
            </p:nvSpPr>
            <p:spPr bwMode="auto">
              <a:xfrm>
                <a:off x="1068" y="473"/>
                <a:ext cx="0" cy="6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 userDrawn="1"/>
            </p:nvSpPr>
            <p:spPr bwMode="auto">
              <a:xfrm>
                <a:off x="1111" y="407"/>
                <a:ext cx="17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 userDrawn="1"/>
            </p:nvSpPr>
            <p:spPr bwMode="auto">
              <a:xfrm>
                <a:off x="1025" y="453"/>
                <a:ext cx="17" cy="17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 userDrawn="1"/>
            </p:nvSpPr>
            <p:spPr bwMode="auto">
              <a:xfrm>
                <a:off x="1049" y="428"/>
                <a:ext cx="16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 userDrawn="1"/>
            </p:nvSpPr>
            <p:spPr bwMode="auto">
              <a:xfrm>
                <a:off x="965" y="474"/>
                <a:ext cx="14" cy="16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 userDrawn="1"/>
            </p:nvSpPr>
            <p:spPr bwMode="auto">
              <a:xfrm>
                <a:off x="1101" y="440"/>
                <a:ext cx="16" cy="15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 userDrawn="1"/>
            </p:nvSpPr>
            <p:spPr bwMode="auto">
              <a:xfrm>
                <a:off x="988" y="419"/>
                <a:ext cx="15" cy="15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 userDrawn="1"/>
            </p:nvSpPr>
            <p:spPr bwMode="auto">
              <a:xfrm>
                <a:off x="1134" y="439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 userDrawn="1"/>
            </p:nvSpPr>
            <p:spPr bwMode="auto">
              <a:xfrm>
                <a:off x="1061" y="458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 userDrawn="1"/>
            </p:nvSpPr>
            <p:spPr bwMode="auto">
              <a:xfrm>
                <a:off x="464" y="791"/>
                <a:ext cx="142" cy="166"/>
              </a:xfrm>
              <a:custGeom>
                <a:avLst/>
                <a:gdLst>
                  <a:gd name="T0" fmla="*/ 81 w 96"/>
                  <a:gd name="T1" fmla="*/ 35 h 112"/>
                  <a:gd name="T2" fmla="*/ 51 w 96"/>
                  <a:gd name="T3" fmla="*/ 12 h 112"/>
                  <a:gd name="T4" fmla="*/ 14 w 96"/>
                  <a:gd name="T5" fmla="*/ 55 h 112"/>
                  <a:gd name="T6" fmla="*/ 51 w 96"/>
                  <a:gd name="T7" fmla="*/ 100 h 112"/>
                  <a:gd name="T8" fmla="*/ 82 w 96"/>
                  <a:gd name="T9" fmla="*/ 69 h 112"/>
                  <a:gd name="T10" fmla="*/ 96 w 96"/>
                  <a:gd name="T11" fmla="*/ 69 h 112"/>
                  <a:gd name="T12" fmla="*/ 50 w 96"/>
                  <a:gd name="T13" fmla="*/ 112 h 112"/>
                  <a:gd name="T14" fmla="*/ 0 w 96"/>
                  <a:gd name="T15" fmla="*/ 56 h 112"/>
                  <a:gd name="T16" fmla="*/ 51 w 96"/>
                  <a:gd name="T17" fmla="*/ 0 h 112"/>
                  <a:gd name="T18" fmla="*/ 95 w 96"/>
                  <a:gd name="T19" fmla="*/ 35 h 112"/>
                  <a:gd name="T20" fmla="*/ 81 w 96"/>
                  <a:gd name="T21" fmla="*/ 3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12">
                    <a:moveTo>
                      <a:pt x="81" y="35"/>
                    </a:moveTo>
                    <a:cubicBezTo>
                      <a:pt x="78" y="20"/>
                      <a:pt x="65" y="12"/>
                      <a:pt x="51" y="12"/>
                    </a:cubicBezTo>
                    <a:cubicBezTo>
                      <a:pt x="25" y="12"/>
                      <a:pt x="14" y="33"/>
                      <a:pt x="14" y="55"/>
                    </a:cubicBezTo>
                    <a:cubicBezTo>
                      <a:pt x="14" y="80"/>
                      <a:pt x="25" y="100"/>
                      <a:pt x="51" y="100"/>
                    </a:cubicBezTo>
                    <a:cubicBezTo>
                      <a:pt x="69" y="100"/>
                      <a:pt x="80" y="87"/>
                      <a:pt x="82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3" y="96"/>
                      <a:pt x="76" y="112"/>
                      <a:pt x="50" y="112"/>
                    </a:cubicBezTo>
                    <a:cubicBezTo>
                      <a:pt x="16" y="112"/>
                      <a:pt x="0" y="87"/>
                      <a:pt x="0" y="56"/>
                    </a:cubicBezTo>
                    <a:cubicBezTo>
                      <a:pt x="0" y="25"/>
                      <a:pt x="18" y="0"/>
                      <a:pt x="51" y="0"/>
                    </a:cubicBezTo>
                    <a:cubicBezTo>
                      <a:pt x="73" y="0"/>
                      <a:pt x="91" y="12"/>
                      <a:pt x="95" y="35"/>
                    </a:cubicBezTo>
                    <a:lnTo>
                      <a:pt x="81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 userDrawn="1"/>
            </p:nvSpPr>
            <p:spPr bwMode="auto">
              <a:xfrm>
                <a:off x="624" y="796"/>
                <a:ext cx="95" cy="157"/>
              </a:xfrm>
              <a:custGeom>
                <a:avLst/>
                <a:gdLst>
                  <a:gd name="T0" fmla="*/ 0 w 64"/>
                  <a:gd name="T1" fmla="*/ 0 h 106"/>
                  <a:gd name="T2" fmla="*/ 12 w 64"/>
                  <a:gd name="T3" fmla="*/ 0 h 106"/>
                  <a:gd name="T4" fmla="*/ 12 w 64"/>
                  <a:gd name="T5" fmla="*/ 40 h 106"/>
                  <a:gd name="T6" fmla="*/ 13 w 64"/>
                  <a:gd name="T7" fmla="*/ 40 h 106"/>
                  <a:gd name="T8" fmla="*/ 37 w 64"/>
                  <a:gd name="T9" fmla="*/ 27 h 106"/>
                  <a:gd name="T10" fmla="*/ 64 w 64"/>
                  <a:gd name="T11" fmla="*/ 56 h 106"/>
                  <a:gd name="T12" fmla="*/ 64 w 64"/>
                  <a:gd name="T13" fmla="*/ 106 h 106"/>
                  <a:gd name="T14" fmla="*/ 51 w 64"/>
                  <a:gd name="T15" fmla="*/ 106 h 106"/>
                  <a:gd name="T16" fmla="*/ 51 w 64"/>
                  <a:gd name="T17" fmla="*/ 54 h 106"/>
                  <a:gd name="T18" fmla="*/ 35 w 64"/>
                  <a:gd name="T19" fmla="*/ 38 h 106"/>
                  <a:gd name="T20" fmla="*/ 12 w 64"/>
                  <a:gd name="T21" fmla="*/ 63 h 106"/>
                  <a:gd name="T22" fmla="*/ 12 w 64"/>
                  <a:gd name="T23" fmla="*/ 106 h 106"/>
                  <a:gd name="T24" fmla="*/ 0 w 64"/>
                  <a:gd name="T25" fmla="*/ 106 h 106"/>
                  <a:gd name="T26" fmla="*/ 0 w 64"/>
                  <a:gd name="T2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7" y="31"/>
                      <a:pt x="28" y="27"/>
                      <a:pt x="37" y="27"/>
                    </a:cubicBezTo>
                    <a:cubicBezTo>
                      <a:pt x="57" y="27"/>
                      <a:pt x="64" y="39"/>
                      <a:pt x="64" y="5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1" y="106"/>
                      <a:pt x="51" y="106"/>
                      <a:pt x="51" y="10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45"/>
                      <a:pt x="45" y="38"/>
                      <a:pt x="35" y="38"/>
                    </a:cubicBezTo>
                    <a:cubicBezTo>
                      <a:pt x="20" y="38"/>
                      <a:pt x="12" y="49"/>
                      <a:pt x="12" y="63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5" name="Freeform 51"/>
              <p:cNvSpPr>
                <a:spLocks noEditPoints="1"/>
              </p:cNvSpPr>
              <p:nvPr userDrawn="1"/>
            </p:nvSpPr>
            <p:spPr bwMode="auto">
              <a:xfrm>
                <a:off x="730" y="836"/>
                <a:ext cx="107" cy="120"/>
              </a:xfrm>
              <a:custGeom>
                <a:avLst/>
                <a:gdLst>
                  <a:gd name="T0" fmla="*/ 71 w 72"/>
                  <a:gd name="T1" fmla="*/ 55 h 81"/>
                  <a:gd name="T2" fmla="*/ 37 w 72"/>
                  <a:gd name="T3" fmla="*/ 81 h 81"/>
                  <a:gd name="T4" fmla="*/ 0 w 72"/>
                  <a:gd name="T5" fmla="*/ 40 h 81"/>
                  <a:gd name="T6" fmla="*/ 37 w 72"/>
                  <a:gd name="T7" fmla="*/ 0 h 81"/>
                  <a:gd name="T8" fmla="*/ 72 w 72"/>
                  <a:gd name="T9" fmla="*/ 45 h 81"/>
                  <a:gd name="T10" fmla="*/ 14 w 72"/>
                  <a:gd name="T11" fmla="*/ 45 h 81"/>
                  <a:gd name="T12" fmla="*/ 38 w 72"/>
                  <a:gd name="T13" fmla="*/ 70 h 81"/>
                  <a:gd name="T14" fmla="*/ 58 w 72"/>
                  <a:gd name="T15" fmla="*/ 55 h 81"/>
                  <a:gd name="T16" fmla="*/ 71 w 72"/>
                  <a:gd name="T17" fmla="*/ 55 h 81"/>
                  <a:gd name="T18" fmla="*/ 58 w 72"/>
                  <a:gd name="T19" fmla="*/ 33 h 81"/>
                  <a:gd name="T20" fmla="*/ 36 w 72"/>
                  <a:gd name="T21" fmla="*/ 11 h 81"/>
                  <a:gd name="T22" fmla="*/ 14 w 72"/>
                  <a:gd name="T23" fmla="*/ 33 h 81"/>
                  <a:gd name="T24" fmla="*/ 58 w 72"/>
                  <a:gd name="T25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81">
                    <a:moveTo>
                      <a:pt x="71" y="55"/>
                    </a:moveTo>
                    <a:cubicBezTo>
                      <a:pt x="67" y="72"/>
                      <a:pt x="55" y="81"/>
                      <a:pt x="37" y="81"/>
                    </a:cubicBezTo>
                    <a:cubicBezTo>
                      <a:pt x="13" y="81"/>
                      <a:pt x="1" y="64"/>
                      <a:pt x="0" y="40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64" y="0"/>
                      <a:pt x="72" y="26"/>
                      <a:pt x="72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58"/>
                      <a:pt x="21" y="70"/>
                      <a:pt x="38" y="70"/>
                    </a:cubicBezTo>
                    <a:cubicBezTo>
                      <a:pt x="48" y="70"/>
                      <a:pt x="56" y="65"/>
                      <a:pt x="58" y="55"/>
                    </a:cubicBezTo>
                    <a:lnTo>
                      <a:pt x="71" y="55"/>
                    </a:lnTo>
                    <a:close/>
                    <a:moveTo>
                      <a:pt x="58" y="33"/>
                    </a:moveTo>
                    <a:cubicBezTo>
                      <a:pt x="58" y="21"/>
                      <a:pt x="49" y="11"/>
                      <a:pt x="36" y="11"/>
                    </a:cubicBezTo>
                    <a:cubicBezTo>
                      <a:pt x="23" y="11"/>
                      <a:pt x="15" y="21"/>
                      <a:pt x="14" y="33"/>
                    </a:cubicBezTo>
                    <a:lnTo>
                      <a:pt x="58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 userDrawn="1"/>
            </p:nvSpPr>
            <p:spPr bwMode="auto">
              <a:xfrm>
                <a:off x="848" y="836"/>
                <a:ext cx="105" cy="120"/>
              </a:xfrm>
              <a:custGeom>
                <a:avLst/>
                <a:gdLst>
                  <a:gd name="T0" fmla="*/ 57 w 71"/>
                  <a:gd name="T1" fmla="*/ 27 h 81"/>
                  <a:gd name="T2" fmla="*/ 38 w 71"/>
                  <a:gd name="T3" fmla="*/ 11 h 81"/>
                  <a:gd name="T4" fmla="*/ 14 w 71"/>
                  <a:gd name="T5" fmla="*/ 42 h 81"/>
                  <a:gd name="T6" fmla="*/ 36 w 71"/>
                  <a:gd name="T7" fmla="*/ 70 h 81"/>
                  <a:gd name="T8" fmla="*/ 58 w 71"/>
                  <a:gd name="T9" fmla="*/ 51 h 81"/>
                  <a:gd name="T10" fmla="*/ 71 w 71"/>
                  <a:gd name="T11" fmla="*/ 51 h 81"/>
                  <a:gd name="T12" fmla="*/ 37 w 71"/>
                  <a:gd name="T13" fmla="*/ 81 h 81"/>
                  <a:gd name="T14" fmla="*/ 0 w 71"/>
                  <a:gd name="T15" fmla="*/ 42 h 81"/>
                  <a:gd name="T16" fmla="*/ 37 w 71"/>
                  <a:gd name="T17" fmla="*/ 0 h 81"/>
                  <a:gd name="T18" fmla="*/ 70 w 71"/>
                  <a:gd name="T19" fmla="*/ 27 h 81"/>
                  <a:gd name="T20" fmla="*/ 57 w 71"/>
                  <a:gd name="T21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81">
                    <a:moveTo>
                      <a:pt x="57" y="27"/>
                    </a:moveTo>
                    <a:cubicBezTo>
                      <a:pt x="55" y="17"/>
                      <a:pt x="48" y="11"/>
                      <a:pt x="38" y="11"/>
                    </a:cubicBezTo>
                    <a:cubicBezTo>
                      <a:pt x="19" y="11"/>
                      <a:pt x="14" y="26"/>
                      <a:pt x="14" y="42"/>
                    </a:cubicBezTo>
                    <a:cubicBezTo>
                      <a:pt x="14" y="56"/>
                      <a:pt x="20" y="70"/>
                      <a:pt x="36" y="70"/>
                    </a:cubicBezTo>
                    <a:cubicBezTo>
                      <a:pt x="49" y="70"/>
                      <a:pt x="56" y="63"/>
                      <a:pt x="58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68" y="70"/>
                      <a:pt x="56" y="81"/>
                      <a:pt x="37" y="81"/>
                    </a:cubicBezTo>
                    <a:cubicBezTo>
                      <a:pt x="13" y="81"/>
                      <a:pt x="0" y="65"/>
                      <a:pt x="0" y="42"/>
                    </a:cubicBezTo>
                    <a:cubicBezTo>
                      <a:pt x="0" y="18"/>
                      <a:pt x="12" y="0"/>
                      <a:pt x="37" y="0"/>
                    </a:cubicBezTo>
                    <a:cubicBezTo>
                      <a:pt x="54" y="0"/>
                      <a:pt x="68" y="8"/>
                      <a:pt x="70" y="27"/>
                    </a:cubicBez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 userDrawn="1"/>
            </p:nvSpPr>
            <p:spPr bwMode="auto">
              <a:xfrm>
                <a:off x="968" y="796"/>
                <a:ext cx="99" cy="157"/>
              </a:xfrm>
              <a:custGeom>
                <a:avLst/>
                <a:gdLst>
                  <a:gd name="T0" fmla="*/ 0 w 99"/>
                  <a:gd name="T1" fmla="*/ 0 h 157"/>
                  <a:gd name="T2" fmla="*/ 19 w 99"/>
                  <a:gd name="T3" fmla="*/ 0 h 157"/>
                  <a:gd name="T4" fmla="*/ 19 w 99"/>
                  <a:gd name="T5" fmla="*/ 93 h 157"/>
                  <a:gd name="T6" fmla="*/ 71 w 99"/>
                  <a:gd name="T7" fmla="*/ 42 h 157"/>
                  <a:gd name="T8" fmla="*/ 96 w 99"/>
                  <a:gd name="T9" fmla="*/ 42 h 157"/>
                  <a:gd name="T10" fmla="*/ 50 w 99"/>
                  <a:gd name="T11" fmla="*/ 84 h 157"/>
                  <a:gd name="T12" fmla="*/ 99 w 99"/>
                  <a:gd name="T13" fmla="*/ 157 h 157"/>
                  <a:gd name="T14" fmla="*/ 75 w 99"/>
                  <a:gd name="T15" fmla="*/ 157 h 157"/>
                  <a:gd name="T16" fmla="*/ 37 w 99"/>
                  <a:gd name="T17" fmla="*/ 97 h 157"/>
                  <a:gd name="T18" fmla="*/ 19 w 99"/>
                  <a:gd name="T19" fmla="*/ 114 h 157"/>
                  <a:gd name="T20" fmla="*/ 19 w 99"/>
                  <a:gd name="T21" fmla="*/ 157 h 157"/>
                  <a:gd name="T22" fmla="*/ 0 w 99"/>
                  <a:gd name="T23" fmla="*/ 157 h 157"/>
                  <a:gd name="T24" fmla="*/ 0 w 99"/>
                  <a:gd name="T2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57">
                    <a:moveTo>
                      <a:pt x="0" y="0"/>
                    </a:moveTo>
                    <a:lnTo>
                      <a:pt x="19" y="0"/>
                    </a:lnTo>
                    <a:lnTo>
                      <a:pt x="19" y="93"/>
                    </a:lnTo>
                    <a:lnTo>
                      <a:pt x="71" y="42"/>
                    </a:lnTo>
                    <a:lnTo>
                      <a:pt x="96" y="42"/>
                    </a:lnTo>
                    <a:lnTo>
                      <a:pt x="50" y="84"/>
                    </a:lnTo>
                    <a:lnTo>
                      <a:pt x="99" y="157"/>
                    </a:lnTo>
                    <a:lnTo>
                      <a:pt x="75" y="157"/>
                    </a:lnTo>
                    <a:lnTo>
                      <a:pt x="37" y="97"/>
                    </a:lnTo>
                    <a:lnTo>
                      <a:pt x="19" y="114"/>
                    </a:lnTo>
                    <a:lnTo>
                      <a:pt x="19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8" name="Freeform 54"/>
              <p:cNvSpPr>
                <a:spLocks noEditPoints="1"/>
              </p:cNvSpPr>
              <p:nvPr userDrawn="1"/>
            </p:nvSpPr>
            <p:spPr bwMode="auto">
              <a:xfrm>
                <a:off x="1135" y="796"/>
                <a:ext cx="119" cy="157"/>
              </a:xfrm>
              <a:custGeom>
                <a:avLst/>
                <a:gdLst>
                  <a:gd name="T0" fmla="*/ 0 w 80"/>
                  <a:gd name="T1" fmla="*/ 0 h 106"/>
                  <a:gd name="T2" fmla="*/ 47 w 80"/>
                  <a:gd name="T3" fmla="*/ 0 h 106"/>
                  <a:gd name="T4" fmla="*/ 80 w 80"/>
                  <a:gd name="T5" fmla="*/ 31 h 106"/>
                  <a:gd name="T6" fmla="*/ 47 w 80"/>
                  <a:gd name="T7" fmla="*/ 63 h 106"/>
                  <a:gd name="T8" fmla="*/ 14 w 80"/>
                  <a:gd name="T9" fmla="*/ 63 h 106"/>
                  <a:gd name="T10" fmla="*/ 14 w 80"/>
                  <a:gd name="T11" fmla="*/ 106 h 106"/>
                  <a:gd name="T12" fmla="*/ 0 w 80"/>
                  <a:gd name="T13" fmla="*/ 106 h 106"/>
                  <a:gd name="T14" fmla="*/ 0 w 80"/>
                  <a:gd name="T15" fmla="*/ 0 h 106"/>
                  <a:gd name="T16" fmla="*/ 14 w 80"/>
                  <a:gd name="T17" fmla="*/ 51 h 106"/>
                  <a:gd name="T18" fmla="*/ 42 w 80"/>
                  <a:gd name="T19" fmla="*/ 51 h 106"/>
                  <a:gd name="T20" fmla="*/ 65 w 80"/>
                  <a:gd name="T21" fmla="*/ 31 h 106"/>
                  <a:gd name="T22" fmla="*/ 42 w 80"/>
                  <a:gd name="T23" fmla="*/ 12 h 106"/>
                  <a:gd name="T24" fmla="*/ 14 w 80"/>
                  <a:gd name="T25" fmla="*/ 12 h 106"/>
                  <a:gd name="T26" fmla="*/ 14 w 80"/>
                  <a:gd name="T27" fmla="*/ 5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06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68" y="0"/>
                      <a:pt x="80" y="11"/>
                      <a:pt x="80" y="31"/>
                    </a:cubicBezTo>
                    <a:cubicBezTo>
                      <a:pt x="80" y="51"/>
                      <a:pt x="68" y="63"/>
                      <a:pt x="47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  <a:moveTo>
                      <a:pt x="14" y="51"/>
                    </a:moveTo>
                    <a:cubicBezTo>
                      <a:pt x="42" y="51"/>
                      <a:pt x="42" y="51"/>
                      <a:pt x="42" y="51"/>
                    </a:cubicBezTo>
                    <a:cubicBezTo>
                      <a:pt x="58" y="51"/>
                      <a:pt x="65" y="44"/>
                      <a:pt x="65" y="31"/>
                    </a:cubicBezTo>
                    <a:cubicBezTo>
                      <a:pt x="65" y="18"/>
                      <a:pt x="58" y="12"/>
                      <a:pt x="42" y="12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14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9" name="Freeform 55"/>
              <p:cNvSpPr>
                <a:spLocks noEditPoints="1"/>
              </p:cNvSpPr>
              <p:nvPr userDrawn="1"/>
            </p:nvSpPr>
            <p:spPr bwMode="auto">
              <a:xfrm>
                <a:off x="1260" y="836"/>
                <a:ext cx="111" cy="120"/>
              </a:xfrm>
              <a:custGeom>
                <a:avLst/>
                <a:gdLst>
                  <a:gd name="T0" fmla="*/ 38 w 75"/>
                  <a:gd name="T1" fmla="*/ 0 h 81"/>
                  <a:gd name="T2" fmla="*/ 75 w 75"/>
                  <a:gd name="T3" fmla="*/ 41 h 81"/>
                  <a:gd name="T4" fmla="*/ 38 w 75"/>
                  <a:gd name="T5" fmla="*/ 81 h 81"/>
                  <a:gd name="T6" fmla="*/ 0 w 75"/>
                  <a:gd name="T7" fmla="*/ 41 h 81"/>
                  <a:gd name="T8" fmla="*/ 38 w 75"/>
                  <a:gd name="T9" fmla="*/ 0 h 81"/>
                  <a:gd name="T10" fmla="*/ 38 w 75"/>
                  <a:gd name="T11" fmla="*/ 70 h 81"/>
                  <a:gd name="T12" fmla="*/ 62 w 75"/>
                  <a:gd name="T13" fmla="*/ 41 h 81"/>
                  <a:gd name="T14" fmla="*/ 38 w 75"/>
                  <a:gd name="T15" fmla="*/ 11 h 81"/>
                  <a:gd name="T16" fmla="*/ 14 w 75"/>
                  <a:gd name="T17" fmla="*/ 41 h 81"/>
                  <a:gd name="T18" fmla="*/ 38 w 75"/>
                  <a:gd name="T19" fmla="*/ 7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81">
                    <a:moveTo>
                      <a:pt x="38" y="0"/>
                    </a:moveTo>
                    <a:cubicBezTo>
                      <a:pt x="62" y="0"/>
                      <a:pt x="75" y="18"/>
                      <a:pt x="75" y="41"/>
                    </a:cubicBezTo>
                    <a:cubicBezTo>
                      <a:pt x="75" y="63"/>
                      <a:pt x="62" y="81"/>
                      <a:pt x="38" y="81"/>
                    </a:cubicBezTo>
                    <a:cubicBezTo>
                      <a:pt x="13" y="81"/>
                      <a:pt x="0" y="63"/>
                      <a:pt x="0" y="41"/>
                    </a:cubicBezTo>
                    <a:cubicBezTo>
                      <a:pt x="0" y="18"/>
                      <a:pt x="13" y="0"/>
                      <a:pt x="38" y="0"/>
                    </a:cubicBezTo>
                    <a:close/>
                    <a:moveTo>
                      <a:pt x="38" y="70"/>
                    </a:moveTo>
                    <a:cubicBezTo>
                      <a:pt x="51" y="70"/>
                      <a:pt x="62" y="59"/>
                      <a:pt x="62" y="41"/>
                    </a:cubicBezTo>
                    <a:cubicBezTo>
                      <a:pt x="62" y="22"/>
                      <a:pt x="51" y="11"/>
                      <a:pt x="38" y="11"/>
                    </a:cubicBezTo>
                    <a:cubicBezTo>
                      <a:pt x="24" y="11"/>
                      <a:pt x="14" y="22"/>
                      <a:pt x="14" y="41"/>
                    </a:cubicBezTo>
                    <a:cubicBezTo>
                      <a:pt x="14" y="59"/>
                      <a:pt x="24" y="70"/>
                      <a:pt x="38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0" name="Freeform 56"/>
              <p:cNvSpPr>
                <a:spLocks noEditPoints="1"/>
              </p:cNvSpPr>
              <p:nvPr userDrawn="1"/>
            </p:nvSpPr>
            <p:spPr bwMode="auto">
              <a:xfrm>
                <a:off x="1390" y="796"/>
                <a:ext cx="18" cy="157"/>
              </a:xfrm>
              <a:custGeom>
                <a:avLst/>
                <a:gdLst>
                  <a:gd name="T0" fmla="*/ 18 w 18"/>
                  <a:gd name="T1" fmla="*/ 22 h 157"/>
                  <a:gd name="T2" fmla="*/ 0 w 18"/>
                  <a:gd name="T3" fmla="*/ 22 h 157"/>
                  <a:gd name="T4" fmla="*/ 0 w 18"/>
                  <a:gd name="T5" fmla="*/ 0 h 157"/>
                  <a:gd name="T6" fmla="*/ 18 w 18"/>
                  <a:gd name="T7" fmla="*/ 0 h 157"/>
                  <a:gd name="T8" fmla="*/ 18 w 18"/>
                  <a:gd name="T9" fmla="*/ 22 h 157"/>
                  <a:gd name="T10" fmla="*/ 0 w 18"/>
                  <a:gd name="T11" fmla="*/ 42 h 157"/>
                  <a:gd name="T12" fmla="*/ 18 w 18"/>
                  <a:gd name="T13" fmla="*/ 42 h 157"/>
                  <a:gd name="T14" fmla="*/ 18 w 18"/>
                  <a:gd name="T15" fmla="*/ 157 h 157"/>
                  <a:gd name="T16" fmla="*/ 0 w 18"/>
                  <a:gd name="T17" fmla="*/ 157 h 157"/>
                  <a:gd name="T18" fmla="*/ 0 w 18"/>
                  <a:gd name="T19" fmla="*/ 4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57">
                    <a:moveTo>
                      <a:pt x="18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22"/>
                    </a:lnTo>
                    <a:close/>
                    <a:moveTo>
                      <a:pt x="0" y="42"/>
                    </a:moveTo>
                    <a:lnTo>
                      <a:pt x="18" y="42"/>
                    </a:lnTo>
                    <a:lnTo>
                      <a:pt x="18" y="157"/>
                    </a:lnTo>
                    <a:lnTo>
                      <a:pt x="0" y="15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 userDrawn="1"/>
            </p:nvSpPr>
            <p:spPr bwMode="auto">
              <a:xfrm>
                <a:off x="1432" y="836"/>
                <a:ext cx="95" cy="117"/>
              </a:xfrm>
              <a:custGeom>
                <a:avLst/>
                <a:gdLst>
                  <a:gd name="T0" fmla="*/ 0 w 64"/>
                  <a:gd name="T1" fmla="*/ 2 h 79"/>
                  <a:gd name="T2" fmla="*/ 12 w 64"/>
                  <a:gd name="T3" fmla="*/ 2 h 79"/>
                  <a:gd name="T4" fmla="*/ 12 w 64"/>
                  <a:gd name="T5" fmla="*/ 14 h 79"/>
                  <a:gd name="T6" fmla="*/ 13 w 64"/>
                  <a:gd name="T7" fmla="*/ 14 h 79"/>
                  <a:gd name="T8" fmla="*/ 38 w 64"/>
                  <a:gd name="T9" fmla="*/ 0 h 79"/>
                  <a:gd name="T10" fmla="*/ 64 w 64"/>
                  <a:gd name="T11" fmla="*/ 29 h 79"/>
                  <a:gd name="T12" fmla="*/ 64 w 64"/>
                  <a:gd name="T13" fmla="*/ 79 h 79"/>
                  <a:gd name="T14" fmla="*/ 52 w 64"/>
                  <a:gd name="T15" fmla="*/ 79 h 79"/>
                  <a:gd name="T16" fmla="*/ 52 w 64"/>
                  <a:gd name="T17" fmla="*/ 27 h 79"/>
                  <a:gd name="T18" fmla="*/ 36 w 64"/>
                  <a:gd name="T19" fmla="*/ 11 h 79"/>
                  <a:gd name="T20" fmla="*/ 13 w 64"/>
                  <a:gd name="T21" fmla="*/ 36 h 79"/>
                  <a:gd name="T22" fmla="*/ 13 w 64"/>
                  <a:gd name="T23" fmla="*/ 79 h 79"/>
                  <a:gd name="T24" fmla="*/ 0 w 64"/>
                  <a:gd name="T25" fmla="*/ 79 h 79"/>
                  <a:gd name="T26" fmla="*/ 0 w 64"/>
                  <a:gd name="T2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79">
                    <a:moveTo>
                      <a:pt x="0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8" y="5"/>
                      <a:pt x="27" y="0"/>
                      <a:pt x="38" y="0"/>
                    </a:cubicBezTo>
                    <a:cubicBezTo>
                      <a:pt x="58" y="0"/>
                      <a:pt x="64" y="12"/>
                      <a:pt x="64" y="2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18"/>
                      <a:pt x="46" y="11"/>
                      <a:pt x="36" y="11"/>
                    </a:cubicBezTo>
                    <a:cubicBezTo>
                      <a:pt x="20" y="11"/>
                      <a:pt x="13" y="22"/>
                      <a:pt x="13" y="3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 userDrawn="1"/>
            </p:nvSpPr>
            <p:spPr bwMode="auto">
              <a:xfrm>
                <a:off x="1537" y="804"/>
                <a:ext cx="62" cy="149"/>
              </a:xfrm>
              <a:custGeom>
                <a:avLst/>
                <a:gdLst>
                  <a:gd name="T0" fmla="*/ 26 w 42"/>
                  <a:gd name="T1" fmla="*/ 23 h 100"/>
                  <a:gd name="T2" fmla="*/ 42 w 42"/>
                  <a:gd name="T3" fmla="*/ 23 h 100"/>
                  <a:gd name="T4" fmla="*/ 42 w 42"/>
                  <a:gd name="T5" fmla="*/ 34 h 100"/>
                  <a:gd name="T6" fmla="*/ 26 w 42"/>
                  <a:gd name="T7" fmla="*/ 34 h 100"/>
                  <a:gd name="T8" fmla="*/ 26 w 42"/>
                  <a:gd name="T9" fmla="*/ 82 h 100"/>
                  <a:gd name="T10" fmla="*/ 36 w 42"/>
                  <a:gd name="T11" fmla="*/ 89 h 100"/>
                  <a:gd name="T12" fmla="*/ 42 w 42"/>
                  <a:gd name="T13" fmla="*/ 89 h 100"/>
                  <a:gd name="T14" fmla="*/ 42 w 42"/>
                  <a:gd name="T15" fmla="*/ 100 h 100"/>
                  <a:gd name="T16" fmla="*/ 32 w 42"/>
                  <a:gd name="T17" fmla="*/ 100 h 100"/>
                  <a:gd name="T18" fmla="*/ 14 w 42"/>
                  <a:gd name="T19" fmla="*/ 83 h 100"/>
                  <a:gd name="T20" fmla="*/ 14 w 42"/>
                  <a:gd name="T21" fmla="*/ 34 h 100"/>
                  <a:gd name="T22" fmla="*/ 0 w 42"/>
                  <a:gd name="T23" fmla="*/ 34 h 100"/>
                  <a:gd name="T24" fmla="*/ 0 w 42"/>
                  <a:gd name="T25" fmla="*/ 23 h 100"/>
                  <a:gd name="T26" fmla="*/ 14 w 42"/>
                  <a:gd name="T27" fmla="*/ 23 h 100"/>
                  <a:gd name="T28" fmla="*/ 14 w 42"/>
                  <a:gd name="T29" fmla="*/ 0 h 100"/>
                  <a:gd name="T30" fmla="*/ 26 w 42"/>
                  <a:gd name="T31" fmla="*/ 0 h 100"/>
                  <a:gd name="T32" fmla="*/ 26 w 42"/>
                  <a:gd name="T33" fmla="*/ 2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100">
                    <a:moveTo>
                      <a:pt x="26" y="2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8"/>
                      <a:pt x="28" y="89"/>
                      <a:pt x="36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19" y="100"/>
                      <a:pt x="14" y="98"/>
                      <a:pt x="14" y="8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 userDrawn="1"/>
            </p:nvSpPr>
            <p:spPr bwMode="auto">
              <a:xfrm>
                <a:off x="470" y="991"/>
                <a:ext cx="40" cy="52"/>
              </a:xfrm>
              <a:custGeom>
                <a:avLst/>
                <a:gdLst>
                  <a:gd name="T0" fmla="*/ 21 w 27"/>
                  <a:gd name="T1" fmla="*/ 11 h 35"/>
                  <a:gd name="T2" fmla="*/ 13 w 27"/>
                  <a:gd name="T3" fmla="*/ 4 h 35"/>
                  <a:gd name="T4" fmla="*/ 5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3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2 w 27"/>
                  <a:gd name="T19" fmla="*/ 25 h 35"/>
                  <a:gd name="T20" fmla="*/ 11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5 w 27"/>
                  <a:gd name="T27" fmla="*/ 11 h 35"/>
                  <a:gd name="T28" fmla="*/ 21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1" y="11"/>
                    </a:moveTo>
                    <a:cubicBezTo>
                      <a:pt x="20" y="6"/>
                      <a:pt x="17" y="4"/>
                      <a:pt x="13" y="4"/>
                    </a:cubicBezTo>
                    <a:cubicBezTo>
                      <a:pt x="9" y="4"/>
                      <a:pt x="5" y="5"/>
                      <a:pt x="5" y="10"/>
                    </a:cubicBezTo>
                    <a:cubicBezTo>
                      <a:pt x="5" y="14"/>
                      <a:pt x="10" y="14"/>
                      <a:pt x="16" y="16"/>
                    </a:cubicBezTo>
                    <a:cubicBezTo>
                      <a:pt x="21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3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2" y="30"/>
                      <a:pt x="22" y="25"/>
                    </a:cubicBezTo>
                    <a:cubicBezTo>
                      <a:pt x="22" y="21"/>
                      <a:pt x="17" y="20"/>
                      <a:pt x="11" y="19"/>
                    </a:cubicBezTo>
                    <a:cubicBezTo>
                      <a:pt x="6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5" y="3"/>
                      <a:pt x="25" y="11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4" name="Freeform 60"/>
              <p:cNvSpPr>
                <a:spLocks noEditPoints="1"/>
              </p:cNvSpPr>
              <p:nvPr userDrawn="1"/>
            </p:nvSpPr>
            <p:spPr bwMode="auto">
              <a:xfrm>
                <a:off x="517" y="991"/>
                <a:ext cx="47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 userDrawn="1"/>
            </p:nvSpPr>
            <p:spPr bwMode="auto">
              <a:xfrm>
                <a:off x="575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32 w 32"/>
                  <a:gd name="T3" fmla="*/ 0 h 50"/>
                  <a:gd name="T4" fmla="*/ 32 w 32"/>
                  <a:gd name="T5" fmla="*/ 5 h 50"/>
                  <a:gd name="T6" fmla="*/ 7 w 32"/>
                  <a:gd name="T7" fmla="*/ 5 h 50"/>
                  <a:gd name="T8" fmla="*/ 7 w 32"/>
                  <a:gd name="T9" fmla="*/ 20 h 50"/>
                  <a:gd name="T10" fmla="*/ 29 w 32"/>
                  <a:gd name="T11" fmla="*/ 20 h 50"/>
                  <a:gd name="T12" fmla="*/ 29 w 32"/>
                  <a:gd name="T13" fmla="*/ 26 h 50"/>
                  <a:gd name="T14" fmla="*/ 7 w 32"/>
                  <a:gd name="T15" fmla="*/ 26 h 50"/>
                  <a:gd name="T16" fmla="*/ 7 w 32"/>
                  <a:gd name="T17" fmla="*/ 50 h 50"/>
                  <a:gd name="T18" fmla="*/ 0 w 32"/>
                  <a:gd name="T19" fmla="*/ 50 h 50"/>
                  <a:gd name="T20" fmla="*/ 0 w 32"/>
                  <a:gd name="T2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32" y="0"/>
                    </a:lnTo>
                    <a:lnTo>
                      <a:pt x="32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29" y="20"/>
                    </a:lnTo>
                    <a:lnTo>
                      <a:pt x="29" y="26"/>
                    </a:lnTo>
                    <a:lnTo>
                      <a:pt x="7" y="26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 userDrawn="1"/>
            </p:nvSpPr>
            <p:spPr bwMode="auto">
              <a:xfrm>
                <a:off x="6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7" name="Freeform 63"/>
              <p:cNvSpPr>
                <a:spLocks/>
              </p:cNvSpPr>
              <p:nvPr userDrawn="1"/>
            </p:nvSpPr>
            <p:spPr bwMode="auto">
              <a:xfrm>
                <a:off x="659" y="993"/>
                <a:ext cx="63" cy="50"/>
              </a:xfrm>
              <a:custGeom>
                <a:avLst/>
                <a:gdLst>
                  <a:gd name="T0" fmla="*/ 49 w 63"/>
                  <a:gd name="T1" fmla="*/ 50 h 50"/>
                  <a:gd name="T2" fmla="*/ 43 w 63"/>
                  <a:gd name="T3" fmla="*/ 50 h 50"/>
                  <a:gd name="T4" fmla="*/ 31 w 63"/>
                  <a:gd name="T5" fmla="*/ 7 h 50"/>
                  <a:gd name="T6" fmla="*/ 31 w 63"/>
                  <a:gd name="T7" fmla="*/ 7 h 50"/>
                  <a:gd name="T8" fmla="*/ 20 w 63"/>
                  <a:gd name="T9" fmla="*/ 50 h 50"/>
                  <a:gd name="T10" fmla="*/ 12 w 63"/>
                  <a:gd name="T11" fmla="*/ 50 h 50"/>
                  <a:gd name="T12" fmla="*/ 0 w 63"/>
                  <a:gd name="T13" fmla="*/ 0 h 50"/>
                  <a:gd name="T14" fmla="*/ 6 w 63"/>
                  <a:gd name="T15" fmla="*/ 0 h 50"/>
                  <a:gd name="T16" fmla="*/ 17 w 63"/>
                  <a:gd name="T17" fmla="*/ 41 h 50"/>
                  <a:gd name="T18" fmla="*/ 17 w 63"/>
                  <a:gd name="T19" fmla="*/ 41 h 50"/>
                  <a:gd name="T20" fmla="*/ 28 w 63"/>
                  <a:gd name="T21" fmla="*/ 0 h 50"/>
                  <a:gd name="T22" fmla="*/ 36 w 63"/>
                  <a:gd name="T23" fmla="*/ 0 h 50"/>
                  <a:gd name="T24" fmla="*/ 46 w 63"/>
                  <a:gd name="T25" fmla="*/ 41 h 50"/>
                  <a:gd name="T26" fmla="*/ 46 w 63"/>
                  <a:gd name="T27" fmla="*/ 41 h 50"/>
                  <a:gd name="T28" fmla="*/ 57 w 63"/>
                  <a:gd name="T29" fmla="*/ 0 h 50"/>
                  <a:gd name="T30" fmla="*/ 63 w 63"/>
                  <a:gd name="T31" fmla="*/ 0 h 50"/>
                  <a:gd name="T32" fmla="*/ 49 w 63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50">
                    <a:moveTo>
                      <a:pt x="49" y="50"/>
                    </a:moveTo>
                    <a:lnTo>
                      <a:pt x="43" y="5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20" y="50"/>
                    </a:lnTo>
                    <a:lnTo>
                      <a:pt x="12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49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8" name="Freeform 64"/>
              <p:cNvSpPr>
                <a:spLocks noEditPoints="1"/>
              </p:cNvSpPr>
              <p:nvPr userDrawn="1"/>
            </p:nvSpPr>
            <p:spPr bwMode="auto">
              <a:xfrm>
                <a:off x="722" y="993"/>
                <a:ext cx="45" cy="50"/>
              </a:xfrm>
              <a:custGeom>
                <a:avLst/>
                <a:gdLst>
                  <a:gd name="T0" fmla="*/ 19 w 45"/>
                  <a:gd name="T1" fmla="*/ 0 h 50"/>
                  <a:gd name="T2" fmla="*/ 26 w 45"/>
                  <a:gd name="T3" fmla="*/ 0 h 50"/>
                  <a:gd name="T4" fmla="*/ 45 w 45"/>
                  <a:gd name="T5" fmla="*/ 50 h 50"/>
                  <a:gd name="T6" fmla="*/ 38 w 45"/>
                  <a:gd name="T7" fmla="*/ 50 h 50"/>
                  <a:gd name="T8" fmla="*/ 32 w 45"/>
                  <a:gd name="T9" fmla="*/ 34 h 50"/>
                  <a:gd name="T10" fmla="*/ 11 w 45"/>
                  <a:gd name="T11" fmla="*/ 34 h 50"/>
                  <a:gd name="T12" fmla="*/ 5 w 45"/>
                  <a:gd name="T13" fmla="*/ 50 h 50"/>
                  <a:gd name="T14" fmla="*/ 0 w 45"/>
                  <a:gd name="T15" fmla="*/ 50 h 50"/>
                  <a:gd name="T16" fmla="*/ 19 w 45"/>
                  <a:gd name="T17" fmla="*/ 0 h 50"/>
                  <a:gd name="T18" fmla="*/ 13 w 45"/>
                  <a:gd name="T19" fmla="*/ 29 h 50"/>
                  <a:gd name="T20" fmla="*/ 31 w 45"/>
                  <a:gd name="T21" fmla="*/ 29 h 50"/>
                  <a:gd name="T22" fmla="*/ 22 w 45"/>
                  <a:gd name="T23" fmla="*/ 5 h 50"/>
                  <a:gd name="T24" fmla="*/ 22 w 45"/>
                  <a:gd name="T25" fmla="*/ 5 h 50"/>
                  <a:gd name="T26" fmla="*/ 13 w 45"/>
                  <a:gd name="T2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0">
                    <a:moveTo>
                      <a:pt x="19" y="0"/>
                    </a:moveTo>
                    <a:lnTo>
                      <a:pt x="26" y="0"/>
                    </a:lnTo>
                    <a:lnTo>
                      <a:pt x="45" y="50"/>
                    </a:lnTo>
                    <a:lnTo>
                      <a:pt x="38" y="50"/>
                    </a:lnTo>
                    <a:lnTo>
                      <a:pt x="32" y="34"/>
                    </a:lnTo>
                    <a:lnTo>
                      <a:pt x="11" y="34"/>
                    </a:lnTo>
                    <a:lnTo>
                      <a:pt x="5" y="50"/>
                    </a:lnTo>
                    <a:lnTo>
                      <a:pt x="0" y="50"/>
                    </a:lnTo>
                    <a:lnTo>
                      <a:pt x="19" y="0"/>
                    </a:lnTo>
                    <a:close/>
                    <a:moveTo>
                      <a:pt x="13" y="29"/>
                    </a:moveTo>
                    <a:lnTo>
                      <a:pt x="31" y="29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9" name="Freeform 65"/>
              <p:cNvSpPr>
                <a:spLocks noEditPoints="1"/>
              </p:cNvSpPr>
              <p:nvPr userDrawn="1"/>
            </p:nvSpPr>
            <p:spPr bwMode="auto">
              <a:xfrm>
                <a:off x="775" y="993"/>
                <a:ext cx="40" cy="50"/>
              </a:xfrm>
              <a:custGeom>
                <a:avLst/>
                <a:gdLst>
                  <a:gd name="T0" fmla="*/ 0 w 27"/>
                  <a:gd name="T1" fmla="*/ 0 h 34"/>
                  <a:gd name="T2" fmla="*/ 16 w 27"/>
                  <a:gd name="T3" fmla="*/ 0 h 34"/>
                  <a:gd name="T4" fmla="*/ 26 w 27"/>
                  <a:gd name="T5" fmla="*/ 9 h 34"/>
                  <a:gd name="T6" fmla="*/ 20 w 27"/>
                  <a:gd name="T7" fmla="*/ 17 h 34"/>
                  <a:gd name="T8" fmla="*/ 20 w 27"/>
                  <a:gd name="T9" fmla="*/ 17 h 34"/>
                  <a:gd name="T10" fmla="*/ 25 w 27"/>
                  <a:gd name="T11" fmla="*/ 24 h 34"/>
                  <a:gd name="T12" fmla="*/ 27 w 27"/>
                  <a:gd name="T13" fmla="*/ 34 h 34"/>
                  <a:gd name="T14" fmla="*/ 22 w 27"/>
                  <a:gd name="T15" fmla="*/ 34 h 34"/>
                  <a:gd name="T16" fmla="*/ 21 w 27"/>
                  <a:gd name="T17" fmla="*/ 25 h 34"/>
                  <a:gd name="T18" fmla="*/ 16 w 27"/>
                  <a:gd name="T19" fmla="*/ 19 h 34"/>
                  <a:gd name="T20" fmla="*/ 5 w 27"/>
                  <a:gd name="T21" fmla="*/ 19 h 34"/>
                  <a:gd name="T22" fmla="*/ 5 w 27"/>
                  <a:gd name="T23" fmla="*/ 34 h 34"/>
                  <a:gd name="T24" fmla="*/ 0 w 27"/>
                  <a:gd name="T25" fmla="*/ 34 h 34"/>
                  <a:gd name="T26" fmla="*/ 0 w 27"/>
                  <a:gd name="T27" fmla="*/ 0 h 34"/>
                  <a:gd name="T28" fmla="*/ 14 w 27"/>
                  <a:gd name="T29" fmla="*/ 15 h 34"/>
                  <a:gd name="T30" fmla="*/ 22 w 27"/>
                  <a:gd name="T31" fmla="*/ 9 h 34"/>
                  <a:gd name="T32" fmla="*/ 16 w 27"/>
                  <a:gd name="T33" fmla="*/ 4 h 34"/>
                  <a:gd name="T34" fmla="*/ 5 w 27"/>
                  <a:gd name="T35" fmla="*/ 4 h 34"/>
                  <a:gd name="T36" fmla="*/ 5 w 27"/>
                  <a:gd name="T37" fmla="*/ 15 h 34"/>
                  <a:gd name="T38" fmla="*/ 14 w 27"/>
                  <a:gd name="T3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34">
                    <a:moveTo>
                      <a:pt x="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22" y="0"/>
                      <a:pt x="26" y="3"/>
                      <a:pt x="26" y="9"/>
                    </a:cubicBezTo>
                    <a:cubicBezTo>
                      <a:pt x="26" y="13"/>
                      <a:pt x="24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4" y="18"/>
                      <a:pt x="25" y="21"/>
                      <a:pt x="25" y="24"/>
                    </a:cubicBezTo>
                    <a:cubicBezTo>
                      <a:pt x="26" y="28"/>
                      <a:pt x="25" y="31"/>
                      <a:pt x="27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1" y="32"/>
                      <a:pt x="22" y="29"/>
                      <a:pt x="21" y="25"/>
                    </a:cubicBezTo>
                    <a:cubicBezTo>
                      <a:pt x="21" y="22"/>
                      <a:pt x="20" y="19"/>
                      <a:pt x="1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14" y="15"/>
                    </a:moveTo>
                    <a:cubicBezTo>
                      <a:pt x="18" y="15"/>
                      <a:pt x="22" y="14"/>
                      <a:pt x="22" y="9"/>
                    </a:cubicBezTo>
                    <a:cubicBezTo>
                      <a:pt x="22" y="6"/>
                      <a:pt x="20" y="4"/>
                      <a:pt x="1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 userDrawn="1"/>
            </p:nvSpPr>
            <p:spPr bwMode="auto">
              <a:xfrm>
                <a:off x="82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4 w 36"/>
                  <a:gd name="T3" fmla="*/ 0 h 50"/>
                  <a:gd name="T4" fmla="*/ 34 w 36"/>
                  <a:gd name="T5" fmla="*/ 5 h 50"/>
                  <a:gd name="T6" fmla="*/ 8 w 36"/>
                  <a:gd name="T7" fmla="*/ 5 h 50"/>
                  <a:gd name="T8" fmla="*/ 8 w 36"/>
                  <a:gd name="T9" fmla="*/ 20 h 50"/>
                  <a:gd name="T10" fmla="*/ 33 w 36"/>
                  <a:gd name="T11" fmla="*/ 20 h 50"/>
                  <a:gd name="T12" fmla="*/ 33 w 36"/>
                  <a:gd name="T13" fmla="*/ 26 h 50"/>
                  <a:gd name="T14" fmla="*/ 8 w 36"/>
                  <a:gd name="T15" fmla="*/ 26 h 50"/>
                  <a:gd name="T16" fmla="*/ 8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4" y="0"/>
                    </a:lnTo>
                    <a:lnTo>
                      <a:pt x="34" y="5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8" y="26"/>
                    </a:lnTo>
                    <a:lnTo>
                      <a:pt x="8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 userDrawn="1"/>
            </p:nvSpPr>
            <p:spPr bwMode="auto">
              <a:xfrm>
                <a:off x="888" y="993"/>
                <a:ext cx="40" cy="50"/>
              </a:xfrm>
              <a:custGeom>
                <a:avLst/>
                <a:gdLst>
                  <a:gd name="T0" fmla="*/ 16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3 w 40"/>
                  <a:gd name="T11" fmla="*/ 5 h 50"/>
                  <a:gd name="T12" fmla="*/ 23 w 40"/>
                  <a:gd name="T13" fmla="*/ 50 h 50"/>
                  <a:gd name="T14" fmla="*/ 16 w 40"/>
                  <a:gd name="T15" fmla="*/ 50 h 50"/>
                  <a:gd name="T16" fmla="*/ 16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3" y="5"/>
                    </a:lnTo>
                    <a:lnTo>
                      <a:pt x="23" y="50"/>
                    </a:lnTo>
                    <a:lnTo>
                      <a:pt x="16" y="50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 userDrawn="1"/>
            </p:nvSpPr>
            <p:spPr bwMode="auto">
              <a:xfrm>
                <a:off x="93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6 w 36"/>
                  <a:gd name="T3" fmla="*/ 0 h 50"/>
                  <a:gd name="T4" fmla="*/ 36 w 36"/>
                  <a:gd name="T5" fmla="*/ 5 h 50"/>
                  <a:gd name="T6" fmla="*/ 7 w 36"/>
                  <a:gd name="T7" fmla="*/ 5 h 50"/>
                  <a:gd name="T8" fmla="*/ 7 w 36"/>
                  <a:gd name="T9" fmla="*/ 20 h 50"/>
                  <a:gd name="T10" fmla="*/ 34 w 36"/>
                  <a:gd name="T11" fmla="*/ 20 h 50"/>
                  <a:gd name="T12" fmla="*/ 34 w 36"/>
                  <a:gd name="T13" fmla="*/ 26 h 50"/>
                  <a:gd name="T14" fmla="*/ 7 w 36"/>
                  <a:gd name="T15" fmla="*/ 26 h 50"/>
                  <a:gd name="T16" fmla="*/ 7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6" y="0"/>
                    </a:lnTo>
                    <a:lnTo>
                      <a:pt x="36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4" y="20"/>
                    </a:lnTo>
                    <a:lnTo>
                      <a:pt x="34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 userDrawn="1"/>
            </p:nvSpPr>
            <p:spPr bwMode="auto">
              <a:xfrm>
                <a:off x="978" y="991"/>
                <a:ext cx="46" cy="52"/>
              </a:xfrm>
              <a:custGeom>
                <a:avLst/>
                <a:gdLst>
                  <a:gd name="T0" fmla="*/ 26 w 31"/>
                  <a:gd name="T1" fmla="*/ 11 h 35"/>
                  <a:gd name="T2" fmla="*/ 16 w 31"/>
                  <a:gd name="T3" fmla="*/ 4 h 35"/>
                  <a:gd name="T4" fmla="*/ 5 w 31"/>
                  <a:gd name="T5" fmla="*/ 17 h 35"/>
                  <a:gd name="T6" fmla="*/ 16 w 31"/>
                  <a:gd name="T7" fmla="*/ 32 h 35"/>
                  <a:gd name="T8" fmla="*/ 26 w 31"/>
                  <a:gd name="T9" fmla="*/ 22 h 35"/>
                  <a:gd name="T10" fmla="*/ 31 w 31"/>
                  <a:gd name="T11" fmla="*/ 22 h 35"/>
                  <a:gd name="T12" fmla="*/ 16 w 31"/>
                  <a:gd name="T13" fmla="*/ 35 h 35"/>
                  <a:gd name="T14" fmla="*/ 0 w 31"/>
                  <a:gd name="T15" fmla="*/ 18 h 35"/>
                  <a:gd name="T16" fmla="*/ 16 w 31"/>
                  <a:gd name="T17" fmla="*/ 0 h 35"/>
                  <a:gd name="T18" fmla="*/ 30 w 31"/>
                  <a:gd name="T19" fmla="*/ 11 h 35"/>
                  <a:gd name="T20" fmla="*/ 26 w 31"/>
                  <a:gd name="T21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35">
                    <a:moveTo>
                      <a:pt x="26" y="11"/>
                    </a:move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0"/>
                      <a:pt x="5" y="17"/>
                    </a:cubicBezTo>
                    <a:cubicBezTo>
                      <a:pt x="5" y="25"/>
                      <a:pt x="8" y="32"/>
                      <a:pt x="16" y="32"/>
                    </a:cubicBezTo>
                    <a:cubicBezTo>
                      <a:pt x="22" y="32"/>
                      <a:pt x="26" y="27"/>
                      <a:pt x="26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30"/>
                      <a:pt x="25" y="35"/>
                      <a:pt x="16" y="35"/>
                    </a:cubicBezTo>
                    <a:cubicBezTo>
                      <a:pt x="6" y="35"/>
                      <a:pt x="0" y="28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3" y="0"/>
                      <a:pt x="29" y="4"/>
                      <a:pt x="30" y="11"/>
                    </a:cubicBez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 userDrawn="1"/>
            </p:nvSpPr>
            <p:spPr bwMode="auto">
              <a:xfrm>
                <a:off x="1034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6 w 40"/>
                  <a:gd name="T3" fmla="*/ 0 h 50"/>
                  <a:gd name="T4" fmla="*/ 6 w 40"/>
                  <a:gd name="T5" fmla="*/ 20 h 50"/>
                  <a:gd name="T6" fmla="*/ 33 w 40"/>
                  <a:gd name="T7" fmla="*/ 20 h 50"/>
                  <a:gd name="T8" fmla="*/ 33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3 w 40"/>
                  <a:gd name="T15" fmla="*/ 50 h 50"/>
                  <a:gd name="T16" fmla="*/ 33 w 40"/>
                  <a:gd name="T17" fmla="*/ 26 h 50"/>
                  <a:gd name="T18" fmla="*/ 6 w 40"/>
                  <a:gd name="T19" fmla="*/ 26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20"/>
                    </a:lnTo>
                    <a:lnTo>
                      <a:pt x="33" y="20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3" y="50"/>
                    </a:lnTo>
                    <a:lnTo>
                      <a:pt x="33" y="26"/>
                    </a:lnTo>
                    <a:lnTo>
                      <a:pt x="6" y="26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 userDrawn="1"/>
            </p:nvSpPr>
            <p:spPr bwMode="auto">
              <a:xfrm>
                <a:off x="1088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7 w 40"/>
                  <a:gd name="T3" fmla="*/ 0 h 50"/>
                  <a:gd name="T4" fmla="*/ 32 w 40"/>
                  <a:gd name="T5" fmla="*/ 40 h 50"/>
                  <a:gd name="T6" fmla="*/ 32 w 40"/>
                  <a:gd name="T7" fmla="*/ 40 h 50"/>
                  <a:gd name="T8" fmla="*/ 32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2 w 40"/>
                  <a:gd name="T15" fmla="*/ 50 h 50"/>
                  <a:gd name="T16" fmla="*/ 6 w 40"/>
                  <a:gd name="T17" fmla="*/ 8 h 50"/>
                  <a:gd name="T18" fmla="*/ 6 w 40"/>
                  <a:gd name="T19" fmla="*/ 8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7" y="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2" y="50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 userDrawn="1"/>
            </p:nvSpPr>
            <p:spPr bwMode="auto">
              <a:xfrm>
                <a:off x="1138" y="991"/>
                <a:ext cx="48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 userDrawn="1"/>
            </p:nvSpPr>
            <p:spPr bwMode="auto">
              <a:xfrm>
                <a:off x="1196" y="993"/>
                <a:ext cx="33" cy="50"/>
              </a:xfrm>
              <a:custGeom>
                <a:avLst/>
                <a:gdLst>
                  <a:gd name="T0" fmla="*/ 0 w 33"/>
                  <a:gd name="T1" fmla="*/ 0 h 50"/>
                  <a:gd name="T2" fmla="*/ 6 w 33"/>
                  <a:gd name="T3" fmla="*/ 0 h 50"/>
                  <a:gd name="T4" fmla="*/ 6 w 33"/>
                  <a:gd name="T5" fmla="*/ 44 h 50"/>
                  <a:gd name="T6" fmla="*/ 33 w 33"/>
                  <a:gd name="T7" fmla="*/ 44 h 50"/>
                  <a:gd name="T8" fmla="*/ 33 w 33"/>
                  <a:gd name="T9" fmla="*/ 50 h 50"/>
                  <a:gd name="T10" fmla="*/ 0 w 33"/>
                  <a:gd name="T11" fmla="*/ 50 h 50"/>
                  <a:gd name="T12" fmla="*/ 0 w 33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33" y="44"/>
                    </a:lnTo>
                    <a:lnTo>
                      <a:pt x="33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 userDrawn="1"/>
            </p:nvSpPr>
            <p:spPr bwMode="auto">
              <a:xfrm>
                <a:off x="1233" y="991"/>
                <a:ext cx="49" cy="52"/>
              </a:xfrm>
              <a:custGeom>
                <a:avLst/>
                <a:gdLst>
                  <a:gd name="T0" fmla="*/ 16 w 33"/>
                  <a:gd name="T1" fmla="*/ 0 h 35"/>
                  <a:gd name="T2" fmla="*/ 33 w 33"/>
                  <a:gd name="T3" fmla="*/ 18 h 35"/>
                  <a:gd name="T4" fmla="*/ 16 w 33"/>
                  <a:gd name="T5" fmla="*/ 35 h 35"/>
                  <a:gd name="T6" fmla="*/ 0 w 33"/>
                  <a:gd name="T7" fmla="*/ 18 h 35"/>
                  <a:gd name="T8" fmla="*/ 16 w 33"/>
                  <a:gd name="T9" fmla="*/ 0 h 35"/>
                  <a:gd name="T10" fmla="*/ 16 w 33"/>
                  <a:gd name="T11" fmla="*/ 32 h 35"/>
                  <a:gd name="T12" fmla="*/ 28 w 33"/>
                  <a:gd name="T13" fmla="*/ 18 h 35"/>
                  <a:gd name="T14" fmla="*/ 16 w 33"/>
                  <a:gd name="T15" fmla="*/ 4 h 35"/>
                  <a:gd name="T16" fmla="*/ 5 w 33"/>
                  <a:gd name="T17" fmla="*/ 18 h 35"/>
                  <a:gd name="T18" fmla="*/ 16 w 33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5">
                    <a:moveTo>
                      <a:pt x="16" y="0"/>
                    </a:moveTo>
                    <a:cubicBezTo>
                      <a:pt x="27" y="0"/>
                      <a:pt x="33" y="8"/>
                      <a:pt x="33" y="18"/>
                    </a:cubicBezTo>
                    <a:cubicBezTo>
                      <a:pt x="33" y="27"/>
                      <a:pt x="27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5" y="32"/>
                      <a:pt x="28" y="24"/>
                      <a:pt x="28" y="18"/>
                    </a:cubicBezTo>
                    <a:cubicBezTo>
                      <a:pt x="28" y="11"/>
                      <a:pt x="25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 userDrawn="1"/>
            </p:nvSpPr>
            <p:spPr bwMode="auto">
              <a:xfrm>
                <a:off x="1289" y="991"/>
                <a:ext cx="46" cy="52"/>
              </a:xfrm>
              <a:custGeom>
                <a:avLst/>
                <a:gdLst>
                  <a:gd name="T0" fmla="*/ 27 w 31"/>
                  <a:gd name="T1" fmla="*/ 30 h 35"/>
                  <a:gd name="T2" fmla="*/ 16 w 31"/>
                  <a:gd name="T3" fmla="*/ 35 h 35"/>
                  <a:gd name="T4" fmla="*/ 0 w 31"/>
                  <a:gd name="T5" fmla="*/ 18 h 35"/>
                  <a:gd name="T6" fmla="*/ 16 w 31"/>
                  <a:gd name="T7" fmla="*/ 0 h 35"/>
                  <a:gd name="T8" fmla="*/ 31 w 31"/>
                  <a:gd name="T9" fmla="*/ 11 h 35"/>
                  <a:gd name="T10" fmla="*/ 26 w 31"/>
                  <a:gd name="T11" fmla="*/ 11 h 35"/>
                  <a:gd name="T12" fmla="*/ 16 w 31"/>
                  <a:gd name="T13" fmla="*/ 4 h 35"/>
                  <a:gd name="T14" fmla="*/ 5 w 31"/>
                  <a:gd name="T15" fmla="*/ 18 h 35"/>
                  <a:gd name="T16" fmla="*/ 16 w 31"/>
                  <a:gd name="T17" fmla="*/ 32 h 35"/>
                  <a:gd name="T18" fmla="*/ 27 w 31"/>
                  <a:gd name="T19" fmla="*/ 21 h 35"/>
                  <a:gd name="T20" fmla="*/ 16 w 31"/>
                  <a:gd name="T21" fmla="*/ 21 h 35"/>
                  <a:gd name="T22" fmla="*/ 16 w 31"/>
                  <a:gd name="T23" fmla="*/ 17 h 35"/>
                  <a:gd name="T24" fmla="*/ 31 w 31"/>
                  <a:gd name="T25" fmla="*/ 17 h 35"/>
                  <a:gd name="T26" fmla="*/ 31 w 31"/>
                  <a:gd name="T27" fmla="*/ 35 h 35"/>
                  <a:gd name="T28" fmla="*/ 28 w 31"/>
                  <a:gd name="T29" fmla="*/ 35 h 35"/>
                  <a:gd name="T30" fmla="*/ 27 w 31"/>
                  <a:gd name="T3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5">
                    <a:moveTo>
                      <a:pt x="27" y="30"/>
                    </a:moveTo>
                    <a:cubicBezTo>
                      <a:pt x="25" y="34"/>
                      <a:pt x="20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4" y="0"/>
                      <a:pt x="30" y="3"/>
                      <a:pt x="31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5"/>
                      <a:pt x="9" y="32"/>
                      <a:pt x="16" y="32"/>
                    </a:cubicBezTo>
                    <a:cubicBezTo>
                      <a:pt x="23" y="32"/>
                      <a:pt x="27" y="27"/>
                      <a:pt x="2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8" y="35"/>
                      <a:pt x="28" y="35"/>
                      <a:pt x="28" y="35"/>
                    </a:cubicBezTo>
                    <a:lnTo>
                      <a:pt x="27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0" name="Rectangle 76"/>
              <p:cNvSpPr>
                <a:spLocks noChangeArrowheads="1"/>
              </p:cNvSpPr>
              <p:nvPr userDrawn="1"/>
            </p:nvSpPr>
            <p:spPr bwMode="auto">
              <a:xfrm>
                <a:off x="1349" y="993"/>
                <a:ext cx="6" cy="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 userDrawn="1"/>
            </p:nvSpPr>
            <p:spPr bwMode="auto">
              <a:xfrm>
                <a:off x="1368" y="993"/>
                <a:ext cx="35" cy="50"/>
              </a:xfrm>
              <a:custGeom>
                <a:avLst/>
                <a:gdLst>
                  <a:gd name="T0" fmla="*/ 0 w 35"/>
                  <a:gd name="T1" fmla="*/ 0 h 50"/>
                  <a:gd name="T2" fmla="*/ 35 w 35"/>
                  <a:gd name="T3" fmla="*/ 0 h 50"/>
                  <a:gd name="T4" fmla="*/ 35 w 35"/>
                  <a:gd name="T5" fmla="*/ 5 h 50"/>
                  <a:gd name="T6" fmla="*/ 7 w 35"/>
                  <a:gd name="T7" fmla="*/ 5 h 50"/>
                  <a:gd name="T8" fmla="*/ 7 w 35"/>
                  <a:gd name="T9" fmla="*/ 20 h 50"/>
                  <a:gd name="T10" fmla="*/ 33 w 35"/>
                  <a:gd name="T11" fmla="*/ 20 h 50"/>
                  <a:gd name="T12" fmla="*/ 33 w 35"/>
                  <a:gd name="T13" fmla="*/ 26 h 50"/>
                  <a:gd name="T14" fmla="*/ 7 w 35"/>
                  <a:gd name="T15" fmla="*/ 26 h 50"/>
                  <a:gd name="T16" fmla="*/ 7 w 35"/>
                  <a:gd name="T17" fmla="*/ 44 h 50"/>
                  <a:gd name="T18" fmla="*/ 35 w 35"/>
                  <a:gd name="T19" fmla="*/ 44 h 50"/>
                  <a:gd name="T20" fmla="*/ 35 w 35"/>
                  <a:gd name="T21" fmla="*/ 50 h 50"/>
                  <a:gd name="T22" fmla="*/ 0 w 35"/>
                  <a:gd name="T23" fmla="*/ 50 h 50"/>
                  <a:gd name="T24" fmla="*/ 0 w 35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50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5" y="44"/>
                    </a:lnTo>
                    <a:lnTo>
                      <a:pt x="35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2" name="Freeform 78"/>
              <p:cNvSpPr>
                <a:spLocks/>
              </p:cNvSpPr>
              <p:nvPr userDrawn="1"/>
            </p:nvSpPr>
            <p:spPr bwMode="auto">
              <a:xfrm>
                <a:off x="1411" y="991"/>
                <a:ext cx="40" cy="52"/>
              </a:xfrm>
              <a:custGeom>
                <a:avLst/>
                <a:gdLst>
                  <a:gd name="T0" fmla="*/ 22 w 27"/>
                  <a:gd name="T1" fmla="*/ 11 h 35"/>
                  <a:gd name="T2" fmla="*/ 13 w 27"/>
                  <a:gd name="T3" fmla="*/ 4 h 35"/>
                  <a:gd name="T4" fmla="*/ 6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4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3 w 27"/>
                  <a:gd name="T19" fmla="*/ 25 h 35"/>
                  <a:gd name="T20" fmla="*/ 12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6 w 27"/>
                  <a:gd name="T27" fmla="*/ 11 h 35"/>
                  <a:gd name="T28" fmla="*/ 22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2" y="11"/>
                    </a:moveTo>
                    <a:cubicBezTo>
                      <a:pt x="21" y="6"/>
                      <a:pt x="18" y="4"/>
                      <a:pt x="13" y="4"/>
                    </a:cubicBezTo>
                    <a:cubicBezTo>
                      <a:pt x="9" y="4"/>
                      <a:pt x="6" y="5"/>
                      <a:pt x="6" y="10"/>
                    </a:cubicBezTo>
                    <a:cubicBezTo>
                      <a:pt x="6" y="14"/>
                      <a:pt x="11" y="14"/>
                      <a:pt x="16" y="16"/>
                    </a:cubicBezTo>
                    <a:cubicBezTo>
                      <a:pt x="22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4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3" y="30"/>
                      <a:pt x="23" y="25"/>
                    </a:cubicBezTo>
                    <a:cubicBezTo>
                      <a:pt x="23" y="21"/>
                      <a:pt x="17" y="20"/>
                      <a:pt x="12" y="19"/>
                    </a:cubicBezTo>
                    <a:cubicBezTo>
                      <a:pt x="7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6" y="3"/>
                      <a:pt x="26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 userDrawn="1"/>
            </p:nvSpPr>
            <p:spPr bwMode="auto">
              <a:xfrm>
                <a:off x="1484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5 w 32"/>
                  <a:gd name="T3" fmla="*/ 0 h 50"/>
                  <a:gd name="T4" fmla="*/ 5 w 32"/>
                  <a:gd name="T5" fmla="*/ 44 h 50"/>
                  <a:gd name="T6" fmla="*/ 32 w 32"/>
                  <a:gd name="T7" fmla="*/ 44 h 50"/>
                  <a:gd name="T8" fmla="*/ 32 w 32"/>
                  <a:gd name="T9" fmla="*/ 50 h 50"/>
                  <a:gd name="T10" fmla="*/ 0 w 32"/>
                  <a:gd name="T11" fmla="*/ 50 h 50"/>
                  <a:gd name="T12" fmla="*/ 0 w 32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5" y="0"/>
                    </a:lnTo>
                    <a:lnTo>
                      <a:pt x="5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 userDrawn="1"/>
            </p:nvSpPr>
            <p:spPr bwMode="auto">
              <a:xfrm>
                <a:off x="15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 userDrawn="1"/>
            </p:nvSpPr>
            <p:spPr bwMode="auto">
              <a:xfrm>
                <a:off x="1561" y="993"/>
                <a:ext cx="41" cy="50"/>
              </a:xfrm>
              <a:custGeom>
                <a:avLst/>
                <a:gdLst>
                  <a:gd name="T0" fmla="*/ 0 w 28"/>
                  <a:gd name="T1" fmla="*/ 0 h 34"/>
                  <a:gd name="T2" fmla="*/ 12 w 28"/>
                  <a:gd name="T3" fmla="*/ 0 h 34"/>
                  <a:gd name="T4" fmla="*/ 28 w 28"/>
                  <a:gd name="T5" fmla="*/ 16 h 34"/>
                  <a:gd name="T6" fmla="*/ 12 w 28"/>
                  <a:gd name="T7" fmla="*/ 34 h 34"/>
                  <a:gd name="T8" fmla="*/ 0 w 28"/>
                  <a:gd name="T9" fmla="*/ 34 h 34"/>
                  <a:gd name="T10" fmla="*/ 0 w 28"/>
                  <a:gd name="T11" fmla="*/ 0 h 34"/>
                  <a:gd name="T12" fmla="*/ 5 w 28"/>
                  <a:gd name="T13" fmla="*/ 30 h 34"/>
                  <a:gd name="T14" fmla="*/ 12 w 28"/>
                  <a:gd name="T15" fmla="*/ 30 h 34"/>
                  <a:gd name="T16" fmla="*/ 24 w 28"/>
                  <a:gd name="T17" fmla="*/ 16 h 34"/>
                  <a:gd name="T18" fmla="*/ 12 w 28"/>
                  <a:gd name="T19" fmla="*/ 4 h 34"/>
                  <a:gd name="T20" fmla="*/ 5 w 28"/>
                  <a:gd name="T21" fmla="*/ 4 h 34"/>
                  <a:gd name="T22" fmla="*/ 5 w 28"/>
                  <a:gd name="T23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4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2" y="0"/>
                      <a:pt x="28" y="5"/>
                      <a:pt x="28" y="16"/>
                    </a:cubicBezTo>
                    <a:cubicBezTo>
                      <a:pt x="28" y="27"/>
                      <a:pt x="23" y="34"/>
                      <a:pt x="12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5" y="3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24" y="29"/>
                      <a:pt x="24" y="16"/>
                    </a:cubicBezTo>
                    <a:cubicBezTo>
                      <a:pt x="24" y="8"/>
                      <a:pt x="21" y="4"/>
                      <a:pt x="12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 userDrawn="1"/>
            </p:nvSpPr>
            <p:spPr bwMode="auto">
              <a:xfrm>
                <a:off x="1589" y="803"/>
                <a:ext cx="25" cy="25"/>
              </a:xfrm>
              <a:custGeom>
                <a:avLst/>
                <a:gdLst>
                  <a:gd name="T0" fmla="*/ 8 w 17"/>
                  <a:gd name="T1" fmla="*/ 0 h 17"/>
                  <a:gd name="T2" fmla="*/ 17 w 17"/>
                  <a:gd name="T3" fmla="*/ 8 h 17"/>
                  <a:gd name="T4" fmla="*/ 8 w 17"/>
                  <a:gd name="T5" fmla="*/ 17 h 17"/>
                  <a:gd name="T6" fmla="*/ 0 w 17"/>
                  <a:gd name="T7" fmla="*/ 8 h 17"/>
                  <a:gd name="T8" fmla="*/ 8 w 17"/>
                  <a:gd name="T9" fmla="*/ 0 h 17"/>
                  <a:gd name="T10" fmla="*/ 8 w 17"/>
                  <a:gd name="T11" fmla="*/ 16 h 17"/>
                  <a:gd name="T12" fmla="*/ 15 w 17"/>
                  <a:gd name="T13" fmla="*/ 8 h 17"/>
                  <a:gd name="T14" fmla="*/ 8 w 17"/>
                  <a:gd name="T15" fmla="*/ 1 h 17"/>
                  <a:gd name="T16" fmla="*/ 1 w 17"/>
                  <a:gd name="T17" fmla="*/ 8 h 17"/>
                  <a:gd name="T18" fmla="*/ 8 w 17"/>
                  <a:gd name="T19" fmla="*/ 16 h 17"/>
                  <a:gd name="T20" fmla="*/ 5 w 17"/>
                  <a:gd name="T21" fmla="*/ 3 h 17"/>
                  <a:gd name="T22" fmla="*/ 9 w 17"/>
                  <a:gd name="T23" fmla="*/ 3 h 17"/>
                  <a:gd name="T24" fmla="*/ 12 w 17"/>
                  <a:gd name="T25" fmla="*/ 6 h 17"/>
                  <a:gd name="T26" fmla="*/ 10 w 17"/>
                  <a:gd name="T27" fmla="*/ 9 h 17"/>
                  <a:gd name="T28" fmla="*/ 13 w 17"/>
                  <a:gd name="T29" fmla="*/ 13 h 17"/>
                  <a:gd name="T30" fmla="*/ 11 w 17"/>
                  <a:gd name="T31" fmla="*/ 13 h 17"/>
                  <a:gd name="T32" fmla="*/ 8 w 17"/>
                  <a:gd name="T33" fmla="*/ 9 h 17"/>
                  <a:gd name="T34" fmla="*/ 7 w 17"/>
                  <a:gd name="T35" fmla="*/ 9 h 17"/>
                  <a:gd name="T36" fmla="*/ 7 w 17"/>
                  <a:gd name="T37" fmla="*/ 13 h 17"/>
                  <a:gd name="T38" fmla="*/ 5 w 17"/>
                  <a:gd name="T39" fmla="*/ 13 h 17"/>
                  <a:gd name="T40" fmla="*/ 5 w 17"/>
                  <a:gd name="T41" fmla="*/ 3 h 17"/>
                  <a:gd name="T42" fmla="*/ 7 w 17"/>
                  <a:gd name="T43" fmla="*/ 8 h 17"/>
                  <a:gd name="T44" fmla="*/ 8 w 17"/>
                  <a:gd name="T45" fmla="*/ 8 h 17"/>
                  <a:gd name="T46" fmla="*/ 11 w 17"/>
                  <a:gd name="T47" fmla="*/ 6 h 17"/>
                  <a:gd name="T48" fmla="*/ 9 w 17"/>
                  <a:gd name="T49" fmla="*/ 4 h 17"/>
                  <a:gd name="T50" fmla="*/ 7 w 17"/>
                  <a:gd name="T51" fmla="*/ 4 h 17"/>
                  <a:gd name="T52" fmla="*/ 7 w 17"/>
                  <a:gd name="T5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3" y="0"/>
                      <a:pt x="17" y="3"/>
                      <a:pt x="17" y="8"/>
                    </a:cubicBezTo>
                    <a:cubicBezTo>
                      <a:pt x="17" y="13"/>
                      <a:pt x="13" y="17"/>
                      <a:pt x="8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lose/>
                    <a:moveTo>
                      <a:pt x="8" y="16"/>
                    </a:moveTo>
                    <a:cubicBezTo>
                      <a:pt x="12" y="16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1"/>
                      <a:pt x="1" y="4"/>
                      <a:pt x="1" y="8"/>
                    </a:cubicBezTo>
                    <a:cubicBezTo>
                      <a:pt x="1" y="12"/>
                      <a:pt x="4" y="16"/>
                      <a:pt x="8" y="16"/>
                    </a:cubicBezTo>
                    <a:close/>
                    <a:moveTo>
                      <a:pt x="5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2" y="4"/>
                      <a:pt x="12" y="6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5" y="3"/>
                    </a:lnTo>
                    <a:close/>
                    <a:moveTo>
                      <a:pt x="7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1" y="8"/>
                      <a:pt x="11" y="6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</p:grpSp>
      </p:grpSp>
      <p:sp>
        <p:nvSpPr>
          <p:cNvPr id="89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396" tIns="45698" rIns="91396" bIns="4569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>
                    <a:lumMod val="75000"/>
                  </a:srgbClr>
                </a:solidFill>
              </a:rPr>
              <a:t>©2017 Check Point Software Technologies Ltd. </a:t>
            </a:r>
          </a:p>
        </p:txBody>
      </p:sp>
      <p:sp>
        <p:nvSpPr>
          <p:cNvPr id="93" name="Date" hidden="1"/>
          <p:cNvSpPr>
            <a:spLocks noGrp="1"/>
          </p:cNvSpPr>
          <p:nvPr userDrawn="1">
            <p:ph type="dt" sz="half" idx="2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6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366" y="3836248"/>
            <a:ext cx="4354876" cy="519446"/>
          </a:xfrm>
          <a:prstGeom prst="rect">
            <a:avLst/>
          </a:prstGeom>
        </p:spPr>
        <p:txBody>
          <a:bodyPr lIns="68559" tIns="34280" rIns="68559" bIns="34280" anchor="t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</p:txBody>
      </p:sp>
      <p:sp>
        <p:nvSpPr>
          <p:cNvPr id="15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648" y="2422249"/>
            <a:ext cx="4354876" cy="726636"/>
          </a:xfrm>
          <a:prstGeom prst="rect">
            <a:avLst/>
          </a:prstGeom>
        </p:spPr>
        <p:txBody>
          <a:bodyPr lIns="68559" tIns="34280" rIns="68559" bIns="3428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  <a:lvl2pPr marL="406149" indent="0">
              <a:buNone/>
              <a:defRPr/>
            </a:lvl2pPr>
            <a:lvl3pPr marL="569552" indent="0">
              <a:buNone/>
              <a:defRPr/>
            </a:lvl3pPr>
            <a:lvl4pPr marL="688548" indent="0">
              <a:buNone/>
              <a:defRPr/>
            </a:lvl4pPr>
            <a:lvl5pPr marL="801191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7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8648" y="1618849"/>
            <a:ext cx="4354876" cy="80341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buClrTx/>
              <a:buSzTx/>
            </a:pPr>
            <a:r>
              <a:rPr lang="en-US" kern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57352647"/>
      </p:ext>
    </p:extLst>
  </p:cSld>
  <p:clrMapOvr>
    <a:masterClrMapping/>
  </p:clrMapOvr>
  <p:transition>
    <p:fade/>
  </p:transition>
  <p:hf sldNum="0" hd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 userDrawn="1"/>
        </p:nvGrpSpPr>
        <p:grpSpPr>
          <a:xfrm>
            <a:off x="0" y="29"/>
            <a:ext cx="9144000" cy="5143447"/>
            <a:chOff x="-1" y="35"/>
            <a:chExt cx="12188825" cy="6857929"/>
          </a:xfrm>
        </p:grpSpPr>
        <p:pic>
          <p:nvPicPr>
            <p:cNvPr id="86" name="Picture 8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5"/>
              <a:ext cx="12188825" cy="6857929"/>
            </a:xfrm>
            <a:prstGeom prst="rect">
              <a:avLst/>
            </a:prstGeom>
          </p:spPr>
        </p:pic>
        <p:grpSp>
          <p:nvGrpSpPr>
            <p:cNvPr id="2" name="Group 4"/>
            <p:cNvGrpSpPr>
              <a:grpSpLocks noChangeAspect="1"/>
            </p:cNvGrpSpPr>
            <p:nvPr userDrawn="1"/>
          </p:nvGrpSpPr>
          <p:grpSpPr bwMode="auto">
            <a:xfrm>
              <a:off x="600692" y="223091"/>
              <a:ext cx="1644584" cy="1026974"/>
              <a:chOff x="464" y="323"/>
              <a:chExt cx="1153" cy="720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65" y="323"/>
                <a:ext cx="115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" name="Rectangle 5"/>
              <p:cNvSpPr>
                <a:spLocks noChangeArrowheads="1"/>
              </p:cNvSpPr>
              <p:nvPr userDrawn="1"/>
            </p:nvSpPr>
            <p:spPr bwMode="auto">
              <a:xfrm>
                <a:off x="819" y="324"/>
                <a:ext cx="442" cy="389"/>
              </a:xfrm>
              <a:prstGeom prst="rect">
                <a:avLst/>
              </a:prstGeom>
              <a:solidFill>
                <a:srgbClr val="F48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" name="Freeform 6"/>
              <p:cNvSpPr>
                <a:spLocks/>
              </p:cNvSpPr>
              <p:nvPr userDrawn="1"/>
            </p:nvSpPr>
            <p:spPr bwMode="auto">
              <a:xfrm>
                <a:off x="904" y="344"/>
                <a:ext cx="292" cy="225"/>
              </a:xfrm>
              <a:custGeom>
                <a:avLst/>
                <a:gdLst>
                  <a:gd name="T0" fmla="*/ 136 w 197"/>
                  <a:gd name="T1" fmla="*/ 148 h 152"/>
                  <a:gd name="T2" fmla="*/ 112 w 197"/>
                  <a:gd name="T3" fmla="*/ 151 h 152"/>
                  <a:gd name="T4" fmla="*/ 95 w 197"/>
                  <a:gd name="T5" fmla="*/ 152 h 152"/>
                  <a:gd name="T6" fmla="*/ 79 w 197"/>
                  <a:gd name="T7" fmla="*/ 152 h 152"/>
                  <a:gd name="T8" fmla="*/ 62 w 197"/>
                  <a:gd name="T9" fmla="*/ 151 h 152"/>
                  <a:gd name="T10" fmla="*/ 44 w 197"/>
                  <a:gd name="T11" fmla="*/ 148 h 152"/>
                  <a:gd name="T12" fmla="*/ 28 w 197"/>
                  <a:gd name="T13" fmla="*/ 145 h 152"/>
                  <a:gd name="T14" fmla="*/ 16 w 197"/>
                  <a:gd name="T15" fmla="*/ 143 h 152"/>
                  <a:gd name="T16" fmla="*/ 14 w 197"/>
                  <a:gd name="T17" fmla="*/ 140 h 152"/>
                  <a:gd name="T18" fmla="*/ 9 w 197"/>
                  <a:gd name="T19" fmla="*/ 124 h 152"/>
                  <a:gd name="T20" fmla="*/ 4 w 197"/>
                  <a:gd name="T21" fmla="*/ 102 h 152"/>
                  <a:gd name="T22" fmla="*/ 2 w 197"/>
                  <a:gd name="T23" fmla="*/ 94 h 152"/>
                  <a:gd name="T24" fmla="*/ 1 w 197"/>
                  <a:gd name="T25" fmla="*/ 80 h 152"/>
                  <a:gd name="T26" fmla="*/ 0 w 197"/>
                  <a:gd name="T27" fmla="*/ 55 h 152"/>
                  <a:gd name="T28" fmla="*/ 3 w 197"/>
                  <a:gd name="T29" fmla="*/ 40 h 152"/>
                  <a:gd name="T30" fmla="*/ 9 w 197"/>
                  <a:gd name="T31" fmla="*/ 24 h 152"/>
                  <a:gd name="T32" fmla="*/ 15 w 197"/>
                  <a:gd name="T33" fmla="*/ 12 h 152"/>
                  <a:gd name="T34" fmla="*/ 21 w 197"/>
                  <a:gd name="T35" fmla="*/ 4 h 152"/>
                  <a:gd name="T36" fmla="*/ 23 w 197"/>
                  <a:gd name="T37" fmla="*/ 3 h 152"/>
                  <a:gd name="T38" fmla="*/ 33 w 197"/>
                  <a:gd name="T39" fmla="*/ 1 h 152"/>
                  <a:gd name="T40" fmla="*/ 36 w 197"/>
                  <a:gd name="T41" fmla="*/ 1 h 152"/>
                  <a:gd name="T42" fmla="*/ 52 w 197"/>
                  <a:gd name="T43" fmla="*/ 1 h 152"/>
                  <a:gd name="T44" fmla="*/ 68 w 197"/>
                  <a:gd name="T45" fmla="*/ 2 h 152"/>
                  <a:gd name="T46" fmla="*/ 85 w 197"/>
                  <a:gd name="T47" fmla="*/ 2 h 152"/>
                  <a:gd name="T48" fmla="*/ 102 w 197"/>
                  <a:gd name="T49" fmla="*/ 2 h 152"/>
                  <a:gd name="T50" fmla="*/ 117 w 197"/>
                  <a:gd name="T51" fmla="*/ 3 h 152"/>
                  <a:gd name="T52" fmla="*/ 133 w 197"/>
                  <a:gd name="T53" fmla="*/ 2 h 152"/>
                  <a:gd name="T54" fmla="*/ 148 w 197"/>
                  <a:gd name="T55" fmla="*/ 2 h 152"/>
                  <a:gd name="T56" fmla="*/ 162 w 197"/>
                  <a:gd name="T57" fmla="*/ 1 h 152"/>
                  <a:gd name="T58" fmla="*/ 175 w 197"/>
                  <a:gd name="T59" fmla="*/ 0 h 152"/>
                  <a:gd name="T60" fmla="*/ 177 w 197"/>
                  <a:gd name="T61" fmla="*/ 1 h 152"/>
                  <a:gd name="T62" fmla="*/ 184 w 197"/>
                  <a:gd name="T63" fmla="*/ 5 h 152"/>
                  <a:gd name="T64" fmla="*/ 184 w 197"/>
                  <a:gd name="T65" fmla="*/ 28 h 152"/>
                  <a:gd name="T66" fmla="*/ 187 w 197"/>
                  <a:gd name="T67" fmla="*/ 45 h 152"/>
                  <a:gd name="T68" fmla="*/ 188 w 197"/>
                  <a:gd name="T69" fmla="*/ 60 h 152"/>
                  <a:gd name="T70" fmla="*/ 192 w 197"/>
                  <a:gd name="T71" fmla="*/ 78 h 152"/>
                  <a:gd name="T72" fmla="*/ 194 w 197"/>
                  <a:gd name="T73" fmla="*/ 88 h 152"/>
                  <a:gd name="T74" fmla="*/ 196 w 197"/>
                  <a:gd name="T75" fmla="*/ 105 h 152"/>
                  <a:gd name="T76" fmla="*/ 195 w 197"/>
                  <a:gd name="T77" fmla="*/ 128 h 152"/>
                  <a:gd name="T78" fmla="*/ 190 w 197"/>
                  <a:gd name="T79" fmla="*/ 139 h 152"/>
                  <a:gd name="T80" fmla="*/ 176 w 197"/>
                  <a:gd name="T81" fmla="*/ 142 h 152"/>
                  <a:gd name="T82" fmla="*/ 166 w 197"/>
                  <a:gd name="T83" fmla="*/ 143 h 152"/>
                  <a:gd name="T84" fmla="*/ 147 w 197"/>
                  <a:gd name="T85" fmla="*/ 145 h 152"/>
                  <a:gd name="T86" fmla="*/ 138 w 197"/>
                  <a:gd name="T87" fmla="*/ 147 h 152"/>
                  <a:gd name="T88" fmla="*/ 136 w 197"/>
                  <a:gd name="T8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7" h="152">
                    <a:moveTo>
                      <a:pt x="136" y="148"/>
                    </a:moveTo>
                    <a:cubicBezTo>
                      <a:pt x="130" y="149"/>
                      <a:pt x="118" y="150"/>
                      <a:pt x="112" y="151"/>
                    </a:cubicBezTo>
                    <a:cubicBezTo>
                      <a:pt x="107" y="151"/>
                      <a:pt x="101" y="152"/>
                      <a:pt x="95" y="152"/>
                    </a:cubicBezTo>
                    <a:cubicBezTo>
                      <a:pt x="90" y="152"/>
                      <a:pt x="84" y="152"/>
                      <a:pt x="79" y="152"/>
                    </a:cubicBezTo>
                    <a:cubicBezTo>
                      <a:pt x="73" y="152"/>
                      <a:pt x="67" y="152"/>
                      <a:pt x="62" y="151"/>
                    </a:cubicBezTo>
                    <a:cubicBezTo>
                      <a:pt x="50" y="150"/>
                      <a:pt x="48" y="148"/>
                      <a:pt x="44" y="148"/>
                    </a:cubicBezTo>
                    <a:cubicBezTo>
                      <a:pt x="38" y="147"/>
                      <a:pt x="33" y="146"/>
                      <a:pt x="28" y="145"/>
                    </a:cubicBezTo>
                    <a:cubicBezTo>
                      <a:pt x="23" y="144"/>
                      <a:pt x="19" y="143"/>
                      <a:pt x="16" y="143"/>
                    </a:cubicBezTo>
                    <a:cubicBezTo>
                      <a:pt x="16" y="142"/>
                      <a:pt x="15" y="140"/>
                      <a:pt x="14" y="140"/>
                    </a:cubicBezTo>
                    <a:cubicBezTo>
                      <a:pt x="12" y="133"/>
                      <a:pt x="12" y="134"/>
                      <a:pt x="9" y="124"/>
                    </a:cubicBezTo>
                    <a:cubicBezTo>
                      <a:pt x="7" y="119"/>
                      <a:pt x="5" y="109"/>
                      <a:pt x="4" y="102"/>
                    </a:cubicBezTo>
                    <a:cubicBezTo>
                      <a:pt x="3" y="97"/>
                      <a:pt x="2" y="95"/>
                      <a:pt x="2" y="94"/>
                    </a:cubicBezTo>
                    <a:cubicBezTo>
                      <a:pt x="0" y="89"/>
                      <a:pt x="1" y="86"/>
                      <a:pt x="1" y="80"/>
                    </a:cubicBezTo>
                    <a:cubicBezTo>
                      <a:pt x="0" y="75"/>
                      <a:pt x="0" y="61"/>
                      <a:pt x="0" y="55"/>
                    </a:cubicBezTo>
                    <a:cubicBezTo>
                      <a:pt x="1" y="46"/>
                      <a:pt x="1" y="45"/>
                      <a:pt x="3" y="40"/>
                    </a:cubicBezTo>
                    <a:cubicBezTo>
                      <a:pt x="4" y="34"/>
                      <a:pt x="7" y="29"/>
                      <a:pt x="9" y="24"/>
                    </a:cubicBezTo>
                    <a:cubicBezTo>
                      <a:pt x="11" y="20"/>
                      <a:pt x="12" y="16"/>
                      <a:pt x="15" y="12"/>
                    </a:cubicBezTo>
                    <a:cubicBezTo>
                      <a:pt x="18" y="7"/>
                      <a:pt x="19" y="5"/>
                      <a:pt x="21" y="4"/>
                    </a:cubicBezTo>
                    <a:cubicBezTo>
                      <a:pt x="21" y="3"/>
                      <a:pt x="22" y="3"/>
                      <a:pt x="23" y="3"/>
                    </a:cubicBezTo>
                    <a:cubicBezTo>
                      <a:pt x="27" y="2"/>
                      <a:pt x="31" y="1"/>
                      <a:pt x="33" y="1"/>
                    </a:cubicBezTo>
                    <a:cubicBezTo>
                      <a:pt x="33" y="1"/>
                      <a:pt x="36" y="1"/>
                      <a:pt x="36" y="1"/>
                    </a:cubicBezTo>
                    <a:cubicBezTo>
                      <a:pt x="37" y="1"/>
                      <a:pt x="43" y="1"/>
                      <a:pt x="52" y="1"/>
                    </a:cubicBezTo>
                    <a:cubicBezTo>
                      <a:pt x="57" y="1"/>
                      <a:pt x="62" y="2"/>
                      <a:pt x="68" y="2"/>
                    </a:cubicBezTo>
                    <a:cubicBezTo>
                      <a:pt x="74" y="2"/>
                      <a:pt x="79" y="2"/>
                      <a:pt x="85" y="2"/>
                    </a:cubicBezTo>
                    <a:cubicBezTo>
                      <a:pt x="91" y="2"/>
                      <a:pt x="96" y="2"/>
                      <a:pt x="102" y="2"/>
                    </a:cubicBezTo>
                    <a:cubicBezTo>
                      <a:pt x="107" y="2"/>
                      <a:pt x="112" y="3"/>
                      <a:pt x="117" y="3"/>
                    </a:cubicBezTo>
                    <a:cubicBezTo>
                      <a:pt x="123" y="3"/>
                      <a:pt x="128" y="2"/>
                      <a:pt x="133" y="2"/>
                    </a:cubicBezTo>
                    <a:cubicBezTo>
                      <a:pt x="138" y="2"/>
                      <a:pt x="143" y="2"/>
                      <a:pt x="148" y="2"/>
                    </a:cubicBezTo>
                    <a:cubicBezTo>
                      <a:pt x="154" y="2"/>
                      <a:pt x="160" y="2"/>
                      <a:pt x="162" y="1"/>
                    </a:cubicBezTo>
                    <a:cubicBezTo>
                      <a:pt x="168" y="0"/>
                      <a:pt x="172" y="0"/>
                      <a:pt x="175" y="0"/>
                    </a:cubicBezTo>
                    <a:cubicBezTo>
                      <a:pt x="176" y="0"/>
                      <a:pt x="176" y="0"/>
                      <a:pt x="177" y="1"/>
                    </a:cubicBezTo>
                    <a:cubicBezTo>
                      <a:pt x="180" y="2"/>
                      <a:pt x="184" y="5"/>
                      <a:pt x="184" y="5"/>
                    </a:cubicBezTo>
                    <a:cubicBezTo>
                      <a:pt x="184" y="7"/>
                      <a:pt x="183" y="20"/>
                      <a:pt x="184" y="28"/>
                    </a:cubicBezTo>
                    <a:cubicBezTo>
                      <a:pt x="185" y="33"/>
                      <a:pt x="186" y="39"/>
                      <a:pt x="187" y="45"/>
                    </a:cubicBezTo>
                    <a:cubicBezTo>
                      <a:pt x="187" y="50"/>
                      <a:pt x="188" y="55"/>
                      <a:pt x="188" y="60"/>
                    </a:cubicBezTo>
                    <a:cubicBezTo>
                      <a:pt x="189" y="66"/>
                      <a:pt x="191" y="73"/>
                      <a:pt x="192" y="78"/>
                    </a:cubicBezTo>
                    <a:cubicBezTo>
                      <a:pt x="193" y="85"/>
                      <a:pt x="193" y="81"/>
                      <a:pt x="194" y="88"/>
                    </a:cubicBezTo>
                    <a:cubicBezTo>
                      <a:pt x="196" y="96"/>
                      <a:pt x="195" y="95"/>
                      <a:pt x="196" y="105"/>
                    </a:cubicBezTo>
                    <a:cubicBezTo>
                      <a:pt x="197" y="111"/>
                      <a:pt x="196" y="122"/>
                      <a:pt x="195" y="128"/>
                    </a:cubicBezTo>
                    <a:cubicBezTo>
                      <a:pt x="194" y="134"/>
                      <a:pt x="191" y="138"/>
                      <a:pt x="190" y="139"/>
                    </a:cubicBezTo>
                    <a:cubicBezTo>
                      <a:pt x="186" y="141"/>
                      <a:pt x="173" y="142"/>
                      <a:pt x="176" y="142"/>
                    </a:cubicBezTo>
                    <a:cubicBezTo>
                      <a:pt x="169" y="143"/>
                      <a:pt x="170" y="142"/>
                      <a:pt x="166" y="143"/>
                    </a:cubicBezTo>
                    <a:cubicBezTo>
                      <a:pt x="156" y="145"/>
                      <a:pt x="154" y="145"/>
                      <a:pt x="147" y="145"/>
                    </a:cubicBezTo>
                    <a:cubicBezTo>
                      <a:pt x="141" y="146"/>
                      <a:pt x="146" y="146"/>
                      <a:pt x="138" y="147"/>
                    </a:cubicBezTo>
                    <a:cubicBezTo>
                      <a:pt x="138" y="147"/>
                      <a:pt x="137" y="148"/>
                      <a:pt x="136" y="148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 userDrawn="1"/>
            </p:nvSpPr>
            <p:spPr bwMode="auto">
              <a:xfrm>
                <a:off x="935" y="356"/>
                <a:ext cx="230" cy="195"/>
              </a:xfrm>
              <a:custGeom>
                <a:avLst/>
                <a:gdLst>
                  <a:gd name="T0" fmla="*/ 11 w 155"/>
                  <a:gd name="T1" fmla="*/ 5 h 132"/>
                  <a:gd name="T2" fmla="*/ 19 w 155"/>
                  <a:gd name="T3" fmla="*/ 0 h 132"/>
                  <a:gd name="T4" fmla="*/ 30 w 155"/>
                  <a:gd name="T5" fmla="*/ 1 h 132"/>
                  <a:gd name="T6" fmla="*/ 37 w 155"/>
                  <a:gd name="T7" fmla="*/ 2 h 132"/>
                  <a:gd name="T8" fmla="*/ 45 w 155"/>
                  <a:gd name="T9" fmla="*/ 3 h 132"/>
                  <a:gd name="T10" fmla="*/ 63 w 155"/>
                  <a:gd name="T11" fmla="*/ 6 h 132"/>
                  <a:gd name="T12" fmla="*/ 74 w 155"/>
                  <a:gd name="T13" fmla="*/ 9 h 132"/>
                  <a:gd name="T14" fmla="*/ 86 w 155"/>
                  <a:gd name="T15" fmla="*/ 10 h 132"/>
                  <a:gd name="T16" fmla="*/ 97 w 155"/>
                  <a:gd name="T17" fmla="*/ 10 h 132"/>
                  <a:gd name="T18" fmla="*/ 109 w 155"/>
                  <a:gd name="T19" fmla="*/ 9 h 132"/>
                  <a:gd name="T20" fmla="*/ 120 w 155"/>
                  <a:gd name="T21" fmla="*/ 8 h 132"/>
                  <a:gd name="T22" fmla="*/ 131 w 155"/>
                  <a:gd name="T23" fmla="*/ 7 h 132"/>
                  <a:gd name="T24" fmla="*/ 142 w 155"/>
                  <a:gd name="T25" fmla="*/ 6 h 132"/>
                  <a:gd name="T26" fmla="*/ 151 w 155"/>
                  <a:gd name="T27" fmla="*/ 12 h 132"/>
                  <a:gd name="T28" fmla="*/ 152 w 155"/>
                  <a:gd name="T29" fmla="*/ 23 h 132"/>
                  <a:gd name="T30" fmla="*/ 151 w 155"/>
                  <a:gd name="T31" fmla="*/ 35 h 132"/>
                  <a:gd name="T32" fmla="*/ 151 w 155"/>
                  <a:gd name="T33" fmla="*/ 46 h 132"/>
                  <a:gd name="T34" fmla="*/ 152 w 155"/>
                  <a:gd name="T35" fmla="*/ 58 h 132"/>
                  <a:gd name="T36" fmla="*/ 152 w 155"/>
                  <a:gd name="T37" fmla="*/ 69 h 132"/>
                  <a:gd name="T38" fmla="*/ 153 w 155"/>
                  <a:gd name="T39" fmla="*/ 81 h 132"/>
                  <a:gd name="T40" fmla="*/ 153 w 155"/>
                  <a:gd name="T41" fmla="*/ 92 h 132"/>
                  <a:gd name="T42" fmla="*/ 154 w 155"/>
                  <a:gd name="T43" fmla="*/ 103 h 132"/>
                  <a:gd name="T44" fmla="*/ 150 w 155"/>
                  <a:gd name="T45" fmla="*/ 114 h 132"/>
                  <a:gd name="T46" fmla="*/ 139 w 155"/>
                  <a:gd name="T47" fmla="*/ 118 h 132"/>
                  <a:gd name="T48" fmla="*/ 129 w 155"/>
                  <a:gd name="T49" fmla="*/ 121 h 132"/>
                  <a:gd name="T50" fmla="*/ 118 w 155"/>
                  <a:gd name="T51" fmla="*/ 124 h 132"/>
                  <a:gd name="T52" fmla="*/ 108 w 155"/>
                  <a:gd name="T53" fmla="*/ 126 h 132"/>
                  <a:gd name="T54" fmla="*/ 97 w 155"/>
                  <a:gd name="T55" fmla="*/ 127 h 132"/>
                  <a:gd name="T56" fmla="*/ 86 w 155"/>
                  <a:gd name="T57" fmla="*/ 128 h 132"/>
                  <a:gd name="T58" fmla="*/ 76 w 155"/>
                  <a:gd name="T59" fmla="*/ 129 h 132"/>
                  <a:gd name="T60" fmla="*/ 66 w 155"/>
                  <a:gd name="T61" fmla="*/ 129 h 132"/>
                  <a:gd name="T62" fmla="*/ 64 w 155"/>
                  <a:gd name="T63" fmla="*/ 131 h 132"/>
                  <a:gd name="T64" fmla="*/ 53 w 155"/>
                  <a:gd name="T65" fmla="*/ 131 h 132"/>
                  <a:gd name="T66" fmla="*/ 43 w 155"/>
                  <a:gd name="T67" fmla="*/ 131 h 132"/>
                  <a:gd name="T68" fmla="*/ 32 w 155"/>
                  <a:gd name="T69" fmla="*/ 130 h 132"/>
                  <a:gd name="T70" fmla="*/ 22 w 155"/>
                  <a:gd name="T71" fmla="*/ 128 h 132"/>
                  <a:gd name="T72" fmla="*/ 11 w 155"/>
                  <a:gd name="T73" fmla="*/ 126 h 132"/>
                  <a:gd name="T74" fmla="*/ 3 w 155"/>
                  <a:gd name="T75" fmla="*/ 121 h 132"/>
                  <a:gd name="T76" fmla="*/ 1 w 155"/>
                  <a:gd name="T77" fmla="*/ 109 h 132"/>
                  <a:gd name="T78" fmla="*/ 1 w 155"/>
                  <a:gd name="T79" fmla="*/ 98 h 132"/>
                  <a:gd name="T80" fmla="*/ 0 w 155"/>
                  <a:gd name="T81" fmla="*/ 88 h 132"/>
                  <a:gd name="T82" fmla="*/ 1 w 155"/>
                  <a:gd name="T83" fmla="*/ 77 h 132"/>
                  <a:gd name="T84" fmla="*/ 1 w 155"/>
                  <a:gd name="T85" fmla="*/ 66 h 132"/>
                  <a:gd name="T86" fmla="*/ 3 w 155"/>
                  <a:gd name="T87" fmla="*/ 55 h 132"/>
                  <a:gd name="T88" fmla="*/ 4 w 155"/>
                  <a:gd name="T89" fmla="*/ 45 h 132"/>
                  <a:gd name="T90" fmla="*/ 5 w 155"/>
                  <a:gd name="T91" fmla="*/ 34 h 132"/>
                  <a:gd name="T92" fmla="*/ 7 w 155"/>
                  <a:gd name="T93" fmla="*/ 24 h 132"/>
                  <a:gd name="T94" fmla="*/ 7 w 155"/>
                  <a:gd name="T95" fmla="*/ 14 h 132"/>
                  <a:gd name="T96" fmla="*/ 11 w 155"/>
                  <a:gd name="T97" fmla="*/ 5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32">
                    <a:moveTo>
                      <a:pt x="11" y="5"/>
                    </a:moveTo>
                    <a:cubicBezTo>
                      <a:pt x="13" y="0"/>
                      <a:pt x="15" y="0"/>
                      <a:pt x="19" y="0"/>
                    </a:cubicBezTo>
                    <a:cubicBezTo>
                      <a:pt x="22" y="0"/>
                      <a:pt x="25" y="0"/>
                      <a:pt x="30" y="1"/>
                    </a:cubicBezTo>
                    <a:cubicBezTo>
                      <a:pt x="33" y="2"/>
                      <a:pt x="33" y="1"/>
                      <a:pt x="37" y="2"/>
                    </a:cubicBezTo>
                    <a:cubicBezTo>
                      <a:pt x="40" y="3"/>
                      <a:pt x="40" y="2"/>
                      <a:pt x="45" y="3"/>
                    </a:cubicBezTo>
                    <a:cubicBezTo>
                      <a:pt x="48" y="4"/>
                      <a:pt x="59" y="6"/>
                      <a:pt x="63" y="6"/>
                    </a:cubicBezTo>
                    <a:cubicBezTo>
                      <a:pt x="67" y="7"/>
                      <a:pt x="70" y="9"/>
                      <a:pt x="74" y="9"/>
                    </a:cubicBezTo>
                    <a:cubicBezTo>
                      <a:pt x="78" y="9"/>
                      <a:pt x="82" y="10"/>
                      <a:pt x="86" y="10"/>
                    </a:cubicBezTo>
                    <a:cubicBezTo>
                      <a:pt x="90" y="10"/>
                      <a:pt x="94" y="10"/>
                      <a:pt x="97" y="10"/>
                    </a:cubicBezTo>
                    <a:cubicBezTo>
                      <a:pt x="101" y="10"/>
                      <a:pt x="105" y="9"/>
                      <a:pt x="109" y="9"/>
                    </a:cubicBezTo>
                    <a:cubicBezTo>
                      <a:pt x="113" y="9"/>
                      <a:pt x="117" y="9"/>
                      <a:pt x="120" y="8"/>
                    </a:cubicBezTo>
                    <a:cubicBezTo>
                      <a:pt x="125" y="8"/>
                      <a:pt x="128" y="7"/>
                      <a:pt x="131" y="7"/>
                    </a:cubicBezTo>
                    <a:cubicBezTo>
                      <a:pt x="135" y="5"/>
                      <a:pt x="139" y="6"/>
                      <a:pt x="142" y="6"/>
                    </a:cubicBezTo>
                    <a:cubicBezTo>
                      <a:pt x="146" y="7"/>
                      <a:pt x="149" y="9"/>
                      <a:pt x="151" y="12"/>
                    </a:cubicBezTo>
                    <a:cubicBezTo>
                      <a:pt x="152" y="15"/>
                      <a:pt x="151" y="18"/>
                      <a:pt x="152" y="23"/>
                    </a:cubicBezTo>
                    <a:cubicBezTo>
                      <a:pt x="152" y="25"/>
                      <a:pt x="151" y="30"/>
                      <a:pt x="151" y="35"/>
                    </a:cubicBezTo>
                    <a:cubicBezTo>
                      <a:pt x="151" y="38"/>
                      <a:pt x="151" y="42"/>
                      <a:pt x="151" y="46"/>
                    </a:cubicBezTo>
                    <a:cubicBezTo>
                      <a:pt x="151" y="50"/>
                      <a:pt x="152" y="54"/>
                      <a:pt x="152" y="58"/>
                    </a:cubicBezTo>
                    <a:cubicBezTo>
                      <a:pt x="152" y="62"/>
                      <a:pt x="152" y="66"/>
                      <a:pt x="152" y="69"/>
                    </a:cubicBezTo>
                    <a:cubicBezTo>
                      <a:pt x="152" y="74"/>
                      <a:pt x="153" y="77"/>
                      <a:pt x="153" y="81"/>
                    </a:cubicBezTo>
                    <a:cubicBezTo>
                      <a:pt x="153" y="85"/>
                      <a:pt x="153" y="89"/>
                      <a:pt x="153" y="92"/>
                    </a:cubicBezTo>
                    <a:cubicBezTo>
                      <a:pt x="153" y="99"/>
                      <a:pt x="154" y="97"/>
                      <a:pt x="154" y="103"/>
                    </a:cubicBezTo>
                    <a:cubicBezTo>
                      <a:pt x="153" y="109"/>
                      <a:pt x="155" y="110"/>
                      <a:pt x="150" y="114"/>
                    </a:cubicBezTo>
                    <a:cubicBezTo>
                      <a:pt x="147" y="116"/>
                      <a:pt x="144" y="118"/>
                      <a:pt x="139" y="118"/>
                    </a:cubicBezTo>
                    <a:cubicBezTo>
                      <a:pt x="138" y="119"/>
                      <a:pt x="134" y="120"/>
                      <a:pt x="129" y="121"/>
                    </a:cubicBezTo>
                    <a:cubicBezTo>
                      <a:pt x="126" y="122"/>
                      <a:pt x="122" y="123"/>
                      <a:pt x="118" y="124"/>
                    </a:cubicBezTo>
                    <a:cubicBezTo>
                      <a:pt x="115" y="124"/>
                      <a:pt x="111" y="125"/>
                      <a:pt x="108" y="126"/>
                    </a:cubicBezTo>
                    <a:cubicBezTo>
                      <a:pt x="104" y="126"/>
                      <a:pt x="101" y="127"/>
                      <a:pt x="97" y="127"/>
                    </a:cubicBezTo>
                    <a:cubicBezTo>
                      <a:pt x="94" y="128"/>
                      <a:pt x="90" y="128"/>
                      <a:pt x="86" y="128"/>
                    </a:cubicBezTo>
                    <a:cubicBezTo>
                      <a:pt x="83" y="129"/>
                      <a:pt x="79" y="128"/>
                      <a:pt x="76" y="129"/>
                    </a:cubicBezTo>
                    <a:cubicBezTo>
                      <a:pt x="72" y="129"/>
                      <a:pt x="69" y="129"/>
                      <a:pt x="66" y="129"/>
                    </a:cubicBezTo>
                    <a:cubicBezTo>
                      <a:pt x="63" y="130"/>
                      <a:pt x="66" y="130"/>
                      <a:pt x="64" y="131"/>
                    </a:cubicBezTo>
                    <a:cubicBezTo>
                      <a:pt x="61" y="132"/>
                      <a:pt x="60" y="132"/>
                      <a:pt x="53" y="131"/>
                    </a:cubicBezTo>
                    <a:cubicBezTo>
                      <a:pt x="50" y="131"/>
                      <a:pt x="47" y="131"/>
                      <a:pt x="43" y="131"/>
                    </a:cubicBezTo>
                    <a:cubicBezTo>
                      <a:pt x="40" y="131"/>
                      <a:pt x="36" y="131"/>
                      <a:pt x="32" y="130"/>
                    </a:cubicBezTo>
                    <a:cubicBezTo>
                      <a:pt x="29" y="130"/>
                      <a:pt x="25" y="129"/>
                      <a:pt x="22" y="128"/>
                    </a:cubicBezTo>
                    <a:cubicBezTo>
                      <a:pt x="18" y="127"/>
                      <a:pt x="14" y="127"/>
                      <a:pt x="11" y="126"/>
                    </a:cubicBezTo>
                    <a:cubicBezTo>
                      <a:pt x="7" y="125"/>
                      <a:pt x="4" y="123"/>
                      <a:pt x="3" y="121"/>
                    </a:cubicBezTo>
                    <a:cubicBezTo>
                      <a:pt x="2" y="119"/>
                      <a:pt x="1" y="114"/>
                      <a:pt x="1" y="109"/>
                    </a:cubicBezTo>
                    <a:cubicBezTo>
                      <a:pt x="1" y="106"/>
                      <a:pt x="1" y="102"/>
                      <a:pt x="1" y="98"/>
                    </a:cubicBezTo>
                    <a:cubicBezTo>
                      <a:pt x="1" y="95"/>
                      <a:pt x="0" y="91"/>
                      <a:pt x="0" y="88"/>
                    </a:cubicBezTo>
                    <a:cubicBezTo>
                      <a:pt x="0" y="84"/>
                      <a:pt x="0" y="81"/>
                      <a:pt x="1" y="77"/>
                    </a:cubicBezTo>
                    <a:cubicBezTo>
                      <a:pt x="1" y="73"/>
                      <a:pt x="1" y="70"/>
                      <a:pt x="1" y="66"/>
                    </a:cubicBezTo>
                    <a:cubicBezTo>
                      <a:pt x="1" y="62"/>
                      <a:pt x="2" y="59"/>
                      <a:pt x="3" y="55"/>
                    </a:cubicBezTo>
                    <a:cubicBezTo>
                      <a:pt x="3" y="52"/>
                      <a:pt x="4" y="48"/>
                      <a:pt x="4" y="45"/>
                    </a:cubicBezTo>
                    <a:cubicBezTo>
                      <a:pt x="4" y="41"/>
                      <a:pt x="4" y="38"/>
                      <a:pt x="5" y="34"/>
                    </a:cubicBezTo>
                    <a:cubicBezTo>
                      <a:pt x="5" y="31"/>
                      <a:pt x="6" y="27"/>
                      <a:pt x="7" y="24"/>
                    </a:cubicBezTo>
                    <a:cubicBezTo>
                      <a:pt x="7" y="20"/>
                      <a:pt x="7" y="17"/>
                      <a:pt x="7" y="14"/>
                    </a:cubicBezTo>
                    <a:cubicBezTo>
                      <a:pt x="8" y="9"/>
                      <a:pt x="10" y="5"/>
                      <a:pt x="1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 userDrawn="1"/>
            </p:nvSpPr>
            <p:spPr bwMode="auto">
              <a:xfrm>
                <a:off x="831" y="567"/>
                <a:ext cx="401" cy="137"/>
              </a:xfrm>
              <a:custGeom>
                <a:avLst/>
                <a:gdLst>
                  <a:gd name="T0" fmla="*/ 263 w 270"/>
                  <a:gd name="T1" fmla="*/ 65 h 92"/>
                  <a:gd name="T2" fmla="*/ 245 w 270"/>
                  <a:gd name="T3" fmla="*/ 68 h 92"/>
                  <a:gd name="T4" fmla="*/ 229 w 270"/>
                  <a:gd name="T5" fmla="*/ 69 h 92"/>
                  <a:gd name="T6" fmla="*/ 213 w 270"/>
                  <a:gd name="T7" fmla="*/ 68 h 92"/>
                  <a:gd name="T8" fmla="*/ 197 w 270"/>
                  <a:gd name="T9" fmla="*/ 69 h 92"/>
                  <a:gd name="T10" fmla="*/ 180 w 270"/>
                  <a:gd name="T11" fmla="*/ 70 h 92"/>
                  <a:gd name="T12" fmla="*/ 166 w 270"/>
                  <a:gd name="T13" fmla="*/ 71 h 92"/>
                  <a:gd name="T14" fmla="*/ 151 w 270"/>
                  <a:gd name="T15" fmla="*/ 70 h 92"/>
                  <a:gd name="T16" fmla="*/ 131 w 270"/>
                  <a:gd name="T17" fmla="*/ 71 h 92"/>
                  <a:gd name="T18" fmla="*/ 115 w 270"/>
                  <a:gd name="T19" fmla="*/ 74 h 92"/>
                  <a:gd name="T20" fmla="*/ 100 w 270"/>
                  <a:gd name="T21" fmla="*/ 75 h 92"/>
                  <a:gd name="T22" fmla="*/ 84 w 270"/>
                  <a:gd name="T23" fmla="*/ 78 h 92"/>
                  <a:gd name="T24" fmla="*/ 69 w 270"/>
                  <a:gd name="T25" fmla="*/ 81 h 92"/>
                  <a:gd name="T26" fmla="*/ 54 w 270"/>
                  <a:gd name="T27" fmla="*/ 83 h 92"/>
                  <a:gd name="T28" fmla="*/ 44 w 270"/>
                  <a:gd name="T29" fmla="*/ 87 h 92"/>
                  <a:gd name="T30" fmla="*/ 26 w 270"/>
                  <a:gd name="T31" fmla="*/ 91 h 92"/>
                  <a:gd name="T32" fmla="*/ 9 w 270"/>
                  <a:gd name="T33" fmla="*/ 86 h 92"/>
                  <a:gd name="T34" fmla="*/ 5 w 270"/>
                  <a:gd name="T35" fmla="*/ 72 h 92"/>
                  <a:gd name="T36" fmla="*/ 3 w 270"/>
                  <a:gd name="T37" fmla="*/ 64 h 92"/>
                  <a:gd name="T38" fmla="*/ 5 w 270"/>
                  <a:gd name="T39" fmla="*/ 45 h 92"/>
                  <a:gd name="T40" fmla="*/ 17 w 270"/>
                  <a:gd name="T41" fmla="*/ 37 h 92"/>
                  <a:gd name="T42" fmla="*/ 33 w 270"/>
                  <a:gd name="T43" fmla="*/ 29 h 92"/>
                  <a:gd name="T44" fmla="*/ 48 w 270"/>
                  <a:gd name="T45" fmla="*/ 24 h 92"/>
                  <a:gd name="T46" fmla="*/ 64 w 270"/>
                  <a:gd name="T47" fmla="*/ 20 h 92"/>
                  <a:gd name="T48" fmla="*/ 80 w 270"/>
                  <a:gd name="T49" fmla="*/ 16 h 92"/>
                  <a:gd name="T50" fmla="*/ 96 w 270"/>
                  <a:gd name="T51" fmla="*/ 12 h 92"/>
                  <a:gd name="T52" fmla="*/ 113 w 270"/>
                  <a:gd name="T53" fmla="*/ 9 h 92"/>
                  <a:gd name="T54" fmla="*/ 130 w 270"/>
                  <a:gd name="T55" fmla="*/ 7 h 92"/>
                  <a:gd name="T56" fmla="*/ 147 w 270"/>
                  <a:gd name="T57" fmla="*/ 5 h 92"/>
                  <a:gd name="T58" fmla="*/ 163 w 270"/>
                  <a:gd name="T59" fmla="*/ 3 h 92"/>
                  <a:gd name="T60" fmla="*/ 182 w 270"/>
                  <a:gd name="T61" fmla="*/ 3 h 92"/>
                  <a:gd name="T62" fmla="*/ 195 w 270"/>
                  <a:gd name="T63" fmla="*/ 1 h 92"/>
                  <a:gd name="T64" fmla="*/ 211 w 270"/>
                  <a:gd name="T65" fmla="*/ 0 h 92"/>
                  <a:gd name="T66" fmla="*/ 228 w 270"/>
                  <a:gd name="T67" fmla="*/ 0 h 92"/>
                  <a:gd name="T68" fmla="*/ 242 w 270"/>
                  <a:gd name="T69" fmla="*/ 0 h 92"/>
                  <a:gd name="T70" fmla="*/ 261 w 270"/>
                  <a:gd name="T71" fmla="*/ 3 h 92"/>
                  <a:gd name="T72" fmla="*/ 267 w 270"/>
                  <a:gd name="T73" fmla="*/ 16 h 92"/>
                  <a:gd name="T74" fmla="*/ 268 w 270"/>
                  <a:gd name="T75" fmla="*/ 29 h 92"/>
                  <a:gd name="T76" fmla="*/ 270 w 270"/>
                  <a:gd name="T77" fmla="*/ 54 h 92"/>
                  <a:gd name="T78" fmla="*/ 263 w 270"/>
                  <a:gd name="T7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0" h="92">
                    <a:moveTo>
                      <a:pt x="263" y="65"/>
                    </a:moveTo>
                    <a:cubicBezTo>
                      <a:pt x="261" y="66"/>
                      <a:pt x="252" y="68"/>
                      <a:pt x="245" y="68"/>
                    </a:cubicBezTo>
                    <a:cubicBezTo>
                      <a:pt x="241" y="68"/>
                      <a:pt x="236" y="68"/>
                      <a:pt x="229" y="69"/>
                    </a:cubicBezTo>
                    <a:cubicBezTo>
                      <a:pt x="224" y="69"/>
                      <a:pt x="219" y="68"/>
                      <a:pt x="213" y="68"/>
                    </a:cubicBezTo>
                    <a:cubicBezTo>
                      <a:pt x="208" y="69"/>
                      <a:pt x="203" y="69"/>
                      <a:pt x="197" y="69"/>
                    </a:cubicBezTo>
                    <a:cubicBezTo>
                      <a:pt x="192" y="69"/>
                      <a:pt x="186" y="70"/>
                      <a:pt x="180" y="70"/>
                    </a:cubicBezTo>
                    <a:cubicBezTo>
                      <a:pt x="175" y="71"/>
                      <a:pt x="172" y="70"/>
                      <a:pt x="166" y="71"/>
                    </a:cubicBezTo>
                    <a:cubicBezTo>
                      <a:pt x="161" y="71"/>
                      <a:pt x="156" y="69"/>
                      <a:pt x="151" y="70"/>
                    </a:cubicBezTo>
                    <a:cubicBezTo>
                      <a:pt x="146" y="70"/>
                      <a:pt x="137" y="71"/>
                      <a:pt x="131" y="71"/>
                    </a:cubicBezTo>
                    <a:cubicBezTo>
                      <a:pt x="126" y="72"/>
                      <a:pt x="120" y="74"/>
                      <a:pt x="115" y="74"/>
                    </a:cubicBezTo>
                    <a:cubicBezTo>
                      <a:pt x="110" y="75"/>
                      <a:pt x="105" y="75"/>
                      <a:pt x="100" y="75"/>
                    </a:cubicBezTo>
                    <a:cubicBezTo>
                      <a:pt x="95" y="76"/>
                      <a:pt x="89" y="78"/>
                      <a:pt x="84" y="78"/>
                    </a:cubicBezTo>
                    <a:cubicBezTo>
                      <a:pt x="78" y="79"/>
                      <a:pt x="73" y="80"/>
                      <a:pt x="69" y="81"/>
                    </a:cubicBezTo>
                    <a:cubicBezTo>
                      <a:pt x="63" y="82"/>
                      <a:pt x="59" y="82"/>
                      <a:pt x="54" y="83"/>
                    </a:cubicBezTo>
                    <a:cubicBezTo>
                      <a:pt x="50" y="84"/>
                      <a:pt x="47" y="86"/>
                      <a:pt x="44" y="87"/>
                    </a:cubicBezTo>
                    <a:cubicBezTo>
                      <a:pt x="36" y="89"/>
                      <a:pt x="30" y="90"/>
                      <a:pt x="26" y="91"/>
                    </a:cubicBezTo>
                    <a:cubicBezTo>
                      <a:pt x="16" y="92"/>
                      <a:pt x="11" y="90"/>
                      <a:pt x="9" y="86"/>
                    </a:cubicBezTo>
                    <a:cubicBezTo>
                      <a:pt x="6" y="83"/>
                      <a:pt x="5" y="77"/>
                      <a:pt x="5" y="72"/>
                    </a:cubicBezTo>
                    <a:cubicBezTo>
                      <a:pt x="4" y="66"/>
                      <a:pt x="4" y="69"/>
                      <a:pt x="3" y="64"/>
                    </a:cubicBezTo>
                    <a:cubicBezTo>
                      <a:pt x="2" y="56"/>
                      <a:pt x="0" y="50"/>
                      <a:pt x="5" y="45"/>
                    </a:cubicBezTo>
                    <a:cubicBezTo>
                      <a:pt x="8" y="43"/>
                      <a:pt x="12" y="40"/>
                      <a:pt x="17" y="37"/>
                    </a:cubicBezTo>
                    <a:cubicBezTo>
                      <a:pt x="25" y="33"/>
                      <a:pt x="22" y="34"/>
                      <a:pt x="33" y="29"/>
                    </a:cubicBezTo>
                    <a:cubicBezTo>
                      <a:pt x="37" y="28"/>
                      <a:pt x="42" y="26"/>
                      <a:pt x="48" y="24"/>
                    </a:cubicBezTo>
                    <a:cubicBezTo>
                      <a:pt x="53" y="22"/>
                      <a:pt x="58" y="21"/>
                      <a:pt x="64" y="20"/>
                    </a:cubicBezTo>
                    <a:cubicBezTo>
                      <a:pt x="69" y="18"/>
                      <a:pt x="74" y="17"/>
                      <a:pt x="80" y="16"/>
                    </a:cubicBezTo>
                    <a:cubicBezTo>
                      <a:pt x="85" y="15"/>
                      <a:pt x="91" y="13"/>
                      <a:pt x="96" y="12"/>
                    </a:cubicBezTo>
                    <a:cubicBezTo>
                      <a:pt x="102" y="11"/>
                      <a:pt x="107" y="10"/>
                      <a:pt x="113" y="9"/>
                    </a:cubicBezTo>
                    <a:cubicBezTo>
                      <a:pt x="118" y="8"/>
                      <a:pt x="124" y="8"/>
                      <a:pt x="130" y="7"/>
                    </a:cubicBezTo>
                    <a:cubicBezTo>
                      <a:pt x="136" y="6"/>
                      <a:pt x="141" y="6"/>
                      <a:pt x="147" y="5"/>
                    </a:cubicBezTo>
                    <a:cubicBezTo>
                      <a:pt x="152" y="4"/>
                      <a:pt x="158" y="3"/>
                      <a:pt x="163" y="3"/>
                    </a:cubicBezTo>
                    <a:cubicBezTo>
                      <a:pt x="168" y="2"/>
                      <a:pt x="176" y="3"/>
                      <a:pt x="182" y="3"/>
                    </a:cubicBezTo>
                    <a:cubicBezTo>
                      <a:pt x="187" y="2"/>
                      <a:pt x="190" y="1"/>
                      <a:pt x="195" y="1"/>
                    </a:cubicBezTo>
                    <a:cubicBezTo>
                      <a:pt x="200" y="1"/>
                      <a:pt x="206" y="1"/>
                      <a:pt x="211" y="0"/>
                    </a:cubicBezTo>
                    <a:cubicBezTo>
                      <a:pt x="217" y="0"/>
                      <a:pt x="222" y="0"/>
                      <a:pt x="228" y="0"/>
                    </a:cubicBezTo>
                    <a:cubicBezTo>
                      <a:pt x="232" y="0"/>
                      <a:pt x="237" y="0"/>
                      <a:pt x="242" y="0"/>
                    </a:cubicBezTo>
                    <a:cubicBezTo>
                      <a:pt x="250" y="0"/>
                      <a:pt x="257" y="0"/>
                      <a:pt x="261" y="3"/>
                    </a:cubicBezTo>
                    <a:cubicBezTo>
                      <a:pt x="267" y="7"/>
                      <a:pt x="267" y="9"/>
                      <a:pt x="267" y="16"/>
                    </a:cubicBezTo>
                    <a:cubicBezTo>
                      <a:pt x="267" y="25"/>
                      <a:pt x="266" y="21"/>
                      <a:pt x="268" y="29"/>
                    </a:cubicBezTo>
                    <a:cubicBezTo>
                      <a:pt x="269" y="38"/>
                      <a:pt x="269" y="46"/>
                      <a:pt x="270" y="54"/>
                    </a:cubicBezTo>
                    <a:cubicBezTo>
                      <a:pt x="270" y="58"/>
                      <a:pt x="268" y="61"/>
                      <a:pt x="263" y="65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9" name="Oval 9"/>
              <p:cNvSpPr>
                <a:spLocks noChangeArrowheads="1"/>
              </p:cNvSpPr>
              <p:nvPr userDrawn="1"/>
            </p:nvSpPr>
            <p:spPr bwMode="auto">
              <a:xfrm>
                <a:off x="893" y="628"/>
                <a:ext cx="15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938" y="652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"/>
                      <a:pt x="4" y="10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1" name="Oval 11"/>
              <p:cNvSpPr>
                <a:spLocks noChangeArrowheads="1"/>
              </p:cNvSpPr>
              <p:nvPr userDrawn="1"/>
            </p:nvSpPr>
            <p:spPr bwMode="auto">
              <a:xfrm>
                <a:off x="913" y="656"/>
                <a:ext cx="15" cy="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1011" y="625"/>
                <a:ext cx="16" cy="15"/>
              </a:xfrm>
              <a:custGeom>
                <a:avLst/>
                <a:gdLst>
                  <a:gd name="T0" fmla="*/ 6 w 11"/>
                  <a:gd name="T1" fmla="*/ 10 h 10"/>
                  <a:gd name="T2" fmla="*/ 11 w 11"/>
                  <a:gd name="T3" fmla="*/ 4 h 10"/>
                  <a:gd name="T4" fmla="*/ 6 w 11"/>
                  <a:gd name="T5" fmla="*/ 0 h 10"/>
                  <a:gd name="T6" fmla="*/ 1 w 11"/>
                  <a:gd name="T7" fmla="*/ 5 h 10"/>
                  <a:gd name="T8" fmla="*/ 6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10"/>
                      <a:pt x="11" y="7"/>
                      <a:pt x="11" y="4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1"/>
                      <a:pt x="1" y="5"/>
                    </a:cubicBezTo>
                    <a:cubicBezTo>
                      <a:pt x="2" y="7"/>
                      <a:pt x="3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3" name="Oval 13"/>
              <p:cNvSpPr>
                <a:spLocks noChangeArrowheads="1"/>
              </p:cNvSpPr>
              <p:nvPr userDrawn="1"/>
            </p:nvSpPr>
            <p:spPr bwMode="auto">
              <a:xfrm>
                <a:off x="971" y="636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 userDrawn="1"/>
            </p:nvSpPr>
            <p:spPr bwMode="auto">
              <a:xfrm>
                <a:off x="948" y="628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0" y="9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 userDrawn="1"/>
            </p:nvSpPr>
            <p:spPr bwMode="auto">
              <a:xfrm>
                <a:off x="993" y="603"/>
                <a:ext cx="15" cy="13"/>
              </a:xfrm>
              <a:custGeom>
                <a:avLst/>
                <a:gdLst>
                  <a:gd name="T0" fmla="*/ 5 w 10"/>
                  <a:gd name="T1" fmla="*/ 9 h 9"/>
                  <a:gd name="T2" fmla="*/ 10 w 10"/>
                  <a:gd name="T3" fmla="*/ 5 h 9"/>
                  <a:gd name="T4" fmla="*/ 5 w 10"/>
                  <a:gd name="T5" fmla="*/ 0 h 9"/>
                  <a:gd name="T6" fmla="*/ 0 w 10"/>
                  <a:gd name="T7" fmla="*/ 5 h 9"/>
                  <a:gd name="T8" fmla="*/ 5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8" y="9"/>
                      <a:pt x="10" y="8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3" y="9"/>
                      <a:pt x="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 userDrawn="1"/>
            </p:nvSpPr>
            <p:spPr bwMode="auto">
              <a:xfrm>
                <a:off x="1015" y="591"/>
                <a:ext cx="15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 userDrawn="1"/>
            </p:nvSpPr>
            <p:spPr bwMode="auto">
              <a:xfrm>
                <a:off x="889" y="661"/>
                <a:ext cx="10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 userDrawn="1"/>
            </p:nvSpPr>
            <p:spPr bwMode="auto">
              <a:xfrm>
                <a:off x="954" y="601"/>
                <a:ext cx="11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rrowheads="1"/>
              </p:cNvSpPr>
              <p:nvPr userDrawn="1"/>
            </p:nvSpPr>
            <p:spPr bwMode="auto">
              <a:xfrm>
                <a:off x="928" y="630"/>
                <a:ext cx="11" cy="8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4" name="Oval 20"/>
              <p:cNvSpPr>
                <a:spLocks noChangeArrowheads="1"/>
              </p:cNvSpPr>
              <p:nvPr userDrawn="1"/>
            </p:nvSpPr>
            <p:spPr bwMode="auto">
              <a:xfrm>
                <a:off x="994" y="641"/>
                <a:ext cx="12" cy="1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 userDrawn="1"/>
            </p:nvSpPr>
            <p:spPr bwMode="auto">
              <a:xfrm>
                <a:off x="1098" y="633"/>
                <a:ext cx="21" cy="22"/>
              </a:xfrm>
              <a:custGeom>
                <a:avLst/>
                <a:gdLst>
                  <a:gd name="T0" fmla="*/ 7 w 14"/>
                  <a:gd name="T1" fmla="*/ 15 h 15"/>
                  <a:gd name="T2" fmla="*/ 14 w 14"/>
                  <a:gd name="T3" fmla="*/ 7 h 15"/>
                  <a:gd name="T4" fmla="*/ 6 w 14"/>
                  <a:gd name="T5" fmla="*/ 0 h 15"/>
                  <a:gd name="T6" fmla="*/ 0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10" y="15"/>
                      <a:pt x="14" y="11"/>
                      <a:pt x="14" y="7"/>
                    </a:cubicBezTo>
                    <a:cubicBezTo>
                      <a:pt x="14" y="4"/>
                      <a:pt x="10" y="0"/>
                      <a:pt x="6" y="0"/>
                    </a:cubicBezTo>
                    <a:cubicBezTo>
                      <a:pt x="2" y="0"/>
                      <a:pt x="0" y="4"/>
                      <a:pt x="0" y="8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6" name="Oval 22"/>
              <p:cNvSpPr>
                <a:spLocks noChangeArrowheads="1"/>
              </p:cNvSpPr>
              <p:nvPr userDrawn="1"/>
            </p:nvSpPr>
            <p:spPr bwMode="auto">
              <a:xfrm>
                <a:off x="1085" y="597"/>
                <a:ext cx="22" cy="2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 userDrawn="1"/>
            </p:nvSpPr>
            <p:spPr bwMode="auto">
              <a:xfrm>
                <a:off x="1147" y="601"/>
                <a:ext cx="21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 userDrawn="1"/>
            </p:nvSpPr>
            <p:spPr bwMode="auto">
              <a:xfrm>
                <a:off x="1123" y="621"/>
                <a:ext cx="23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 userDrawn="1"/>
            </p:nvSpPr>
            <p:spPr bwMode="auto">
              <a:xfrm>
                <a:off x="988" y="399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 userDrawn="1"/>
            </p:nvSpPr>
            <p:spPr bwMode="auto">
              <a:xfrm>
                <a:off x="1111" y="385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 userDrawn="1"/>
            </p:nvSpPr>
            <p:spPr bwMode="auto">
              <a:xfrm>
                <a:off x="1135" y="461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 userDrawn="1"/>
            </p:nvSpPr>
            <p:spPr bwMode="auto">
              <a:xfrm>
                <a:off x="1061" y="477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 userDrawn="1"/>
            </p:nvSpPr>
            <p:spPr bwMode="auto">
              <a:xfrm>
                <a:off x="1025" y="473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 userDrawn="1"/>
            </p:nvSpPr>
            <p:spPr bwMode="auto">
              <a:xfrm>
                <a:off x="951" y="489"/>
                <a:ext cx="23" cy="22"/>
              </a:xfrm>
              <a:custGeom>
                <a:avLst/>
                <a:gdLst>
                  <a:gd name="T0" fmla="*/ 15 w 23"/>
                  <a:gd name="T1" fmla="*/ 22 h 22"/>
                  <a:gd name="T2" fmla="*/ 23 w 23"/>
                  <a:gd name="T3" fmla="*/ 7 h 22"/>
                  <a:gd name="T4" fmla="*/ 8 w 23"/>
                  <a:gd name="T5" fmla="*/ 0 h 22"/>
                  <a:gd name="T6" fmla="*/ 0 w 23"/>
                  <a:gd name="T7" fmla="*/ 15 h 22"/>
                  <a:gd name="T8" fmla="*/ 15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5" y="22"/>
                    </a:moveTo>
                    <a:lnTo>
                      <a:pt x="23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15" y="2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5" name="Freeform 31"/>
              <p:cNvSpPr>
                <a:spLocks/>
              </p:cNvSpPr>
              <p:nvPr userDrawn="1"/>
            </p:nvSpPr>
            <p:spPr bwMode="auto">
              <a:xfrm>
                <a:off x="971" y="401"/>
                <a:ext cx="149" cy="79"/>
              </a:xfrm>
              <a:custGeom>
                <a:avLst/>
                <a:gdLst>
                  <a:gd name="T0" fmla="*/ 22 w 149"/>
                  <a:gd name="T1" fmla="*/ 27 h 79"/>
                  <a:gd name="T2" fmla="*/ 0 w 149"/>
                  <a:gd name="T3" fmla="*/ 79 h 79"/>
                  <a:gd name="T4" fmla="*/ 63 w 149"/>
                  <a:gd name="T5" fmla="*/ 58 h 79"/>
                  <a:gd name="T6" fmla="*/ 149 w 149"/>
                  <a:gd name="T7" fmla="*/ 9 h 79"/>
                  <a:gd name="T8" fmla="*/ 149 w 149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79">
                    <a:moveTo>
                      <a:pt x="22" y="27"/>
                    </a:moveTo>
                    <a:lnTo>
                      <a:pt x="0" y="79"/>
                    </a:lnTo>
                    <a:lnTo>
                      <a:pt x="63" y="58"/>
                    </a:lnTo>
                    <a:lnTo>
                      <a:pt x="149" y="9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 userDrawn="1"/>
            </p:nvSpPr>
            <p:spPr bwMode="auto">
              <a:xfrm>
                <a:off x="997" y="413"/>
                <a:ext cx="147" cy="36"/>
              </a:xfrm>
              <a:custGeom>
                <a:avLst/>
                <a:gdLst>
                  <a:gd name="T0" fmla="*/ 0 w 147"/>
                  <a:gd name="T1" fmla="*/ 11 h 36"/>
                  <a:gd name="T2" fmla="*/ 60 w 147"/>
                  <a:gd name="T3" fmla="*/ 20 h 36"/>
                  <a:gd name="T4" fmla="*/ 122 w 147"/>
                  <a:gd name="T5" fmla="*/ 0 h 36"/>
                  <a:gd name="T6" fmla="*/ 147 w 147"/>
                  <a:gd name="T7" fmla="*/ 30 h 36"/>
                  <a:gd name="T8" fmla="*/ 113 w 14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36">
                    <a:moveTo>
                      <a:pt x="0" y="11"/>
                    </a:moveTo>
                    <a:lnTo>
                      <a:pt x="60" y="20"/>
                    </a:lnTo>
                    <a:lnTo>
                      <a:pt x="122" y="0"/>
                    </a:lnTo>
                    <a:lnTo>
                      <a:pt x="147" y="30"/>
                    </a:lnTo>
                    <a:lnTo>
                      <a:pt x="113" y="36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 userDrawn="1"/>
            </p:nvSpPr>
            <p:spPr bwMode="auto">
              <a:xfrm>
                <a:off x="1057" y="441"/>
                <a:ext cx="50" cy="27"/>
              </a:xfrm>
              <a:custGeom>
                <a:avLst/>
                <a:gdLst>
                  <a:gd name="T0" fmla="*/ 50 w 50"/>
                  <a:gd name="T1" fmla="*/ 6 h 27"/>
                  <a:gd name="T2" fmla="*/ 10 w 50"/>
                  <a:gd name="T3" fmla="*/ 27 h 27"/>
                  <a:gd name="T4" fmla="*/ 0 w 5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7">
                    <a:moveTo>
                      <a:pt x="50" y="6"/>
                    </a:moveTo>
                    <a:lnTo>
                      <a:pt x="10" y="2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 userDrawn="1"/>
            </p:nvSpPr>
            <p:spPr bwMode="auto">
              <a:xfrm>
                <a:off x="1036" y="461"/>
                <a:ext cx="31" cy="3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 userDrawn="1"/>
            </p:nvSpPr>
            <p:spPr bwMode="auto">
              <a:xfrm>
                <a:off x="996" y="415"/>
                <a:ext cx="71" cy="49"/>
              </a:xfrm>
              <a:custGeom>
                <a:avLst/>
                <a:gdLst>
                  <a:gd name="T0" fmla="*/ 71 w 71"/>
                  <a:gd name="T1" fmla="*/ 49 h 49"/>
                  <a:gd name="T2" fmla="*/ 0 w 71"/>
                  <a:gd name="T3" fmla="*/ 9 h 49"/>
                  <a:gd name="T4" fmla="*/ 0 w 71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49">
                    <a:moveTo>
                      <a:pt x="71" y="4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0" name="Line 36"/>
              <p:cNvSpPr>
                <a:spLocks noChangeShapeType="1"/>
              </p:cNvSpPr>
              <p:nvPr userDrawn="1"/>
            </p:nvSpPr>
            <p:spPr bwMode="auto">
              <a:xfrm flipH="1">
                <a:off x="1110" y="409"/>
                <a:ext cx="9" cy="32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1" name="Line 37"/>
              <p:cNvSpPr>
                <a:spLocks noChangeShapeType="1"/>
              </p:cNvSpPr>
              <p:nvPr userDrawn="1"/>
            </p:nvSpPr>
            <p:spPr bwMode="auto">
              <a:xfrm>
                <a:off x="1143" y="453"/>
                <a:ext cx="0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 userDrawn="1"/>
            </p:nvSpPr>
            <p:spPr bwMode="auto">
              <a:xfrm flipH="1">
                <a:off x="965" y="487"/>
                <a:ext cx="4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 userDrawn="1"/>
            </p:nvSpPr>
            <p:spPr bwMode="auto">
              <a:xfrm>
                <a:off x="1033" y="468"/>
                <a:ext cx="0" cy="5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4" name="Line 40"/>
              <p:cNvSpPr>
                <a:spLocks noChangeShapeType="1"/>
              </p:cNvSpPr>
              <p:nvPr userDrawn="1"/>
            </p:nvSpPr>
            <p:spPr bwMode="auto">
              <a:xfrm>
                <a:off x="1068" y="473"/>
                <a:ext cx="0" cy="6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 userDrawn="1"/>
            </p:nvSpPr>
            <p:spPr bwMode="auto">
              <a:xfrm>
                <a:off x="1111" y="407"/>
                <a:ext cx="17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 userDrawn="1"/>
            </p:nvSpPr>
            <p:spPr bwMode="auto">
              <a:xfrm>
                <a:off x="1025" y="453"/>
                <a:ext cx="17" cy="17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 userDrawn="1"/>
            </p:nvSpPr>
            <p:spPr bwMode="auto">
              <a:xfrm>
                <a:off x="1049" y="428"/>
                <a:ext cx="16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 userDrawn="1"/>
            </p:nvSpPr>
            <p:spPr bwMode="auto">
              <a:xfrm>
                <a:off x="965" y="474"/>
                <a:ext cx="14" cy="16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 userDrawn="1"/>
            </p:nvSpPr>
            <p:spPr bwMode="auto">
              <a:xfrm>
                <a:off x="1101" y="440"/>
                <a:ext cx="16" cy="15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 userDrawn="1"/>
            </p:nvSpPr>
            <p:spPr bwMode="auto">
              <a:xfrm>
                <a:off x="988" y="419"/>
                <a:ext cx="15" cy="15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 userDrawn="1"/>
            </p:nvSpPr>
            <p:spPr bwMode="auto">
              <a:xfrm>
                <a:off x="1134" y="439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 userDrawn="1"/>
            </p:nvSpPr>
            <p:spPr bwMode="auto">
              <a:xfrm>
                <a:off x="1061" y="458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 userDrawn="1"/>
            </p:nvSpPr>
            <p:spPr bwMode="auto">
              <a:xfrm>
                <a:off x="464" y="791"/>
                <a:ext cx="142" cy="166"/>
              </a:xfrm>
              <a:custGeom>
                <a:avLst/>
                <a:gdLst>
                  <a:gd name="T0" fmla="*/ 81 w 96"/>
                  <a:gd name="T1" fmla="*/ 35 h 112"/>
                  <a:gd name="T2" fmla="*/ 51 w 96"/>
                  <a:gd name="T3" fmla="*/ 12 h 112"/>
                  <a:gd name="T4" fmla="*/ 14 w 96"/>
                  <a:gd name="T5" fmla="*/ 55 h 112"/>
                  <a:gd name="T6" fmla="*/ 51 w 96"/>
                  <a:gd name="T7" fmla="*/ 100 h 112"/>
                  <a:gd name="T8" fmla="*/ 82 w 96"/>
                  <a:gd name="T9" fmla="*/ 69 h 112"/>
                  <a:gd name="T10" fmla="*/ 96 w 96"/>
                  <a:gd name="T11" fmla="*/ 69 h 112"/>
                  <a:gd name="T12" fmla="*/ 50 w 96"/>
                  <a:gd name="T13" fmla="*/ 112 h 112"/>
                  <a:gd name="T14" fmla="*/ 0 w 96"/>
                  <a:gd name="T15" fmla="*/ 56 h 112"/>
                  <a:gd name="T16" fmla="*/ 51 w 96"/>
                  <a:gd name="T17" fmla="*/ 0 h 112"/>
                  <a:gd name="T18" fmla="*/ 95 w 96"/>
                  <a:gd name="T19" fmla="*/ 35 h 112"/>
                  <a:gd name="T20" fmla="*/ 81 w 96"/>
                  <a:gd name="T21" fmla="*/ 3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12">
                    <a:moveTo>
                      <a:pt x="81" y="35"/>
                    </a:moveTo>
                    <a:cubicBezTo>
                      <a:pt x="78" y="20"/>
                      <a:pt x="65" y="12"/>
                      <a:pt x="51" y="12"/>
                    </a:cubicBezTo>
                    <a:cubicBezTo>
                      <a:pt x="25" y="12"/>
                      <a:pt x="14" y="33"/>
                      <a:pt x="14" y="55"/>
                    </a:cubicBezTo>
                    <a:cubicBezTo>
                      <a:pt x="14" y="80"/>
                      <a:pt x="25" y="100"/>
                      <a:pt x="51" y="100"/>
                    </a:cubicBezTo>
                    <a:cubicBezTo>
                      <a:pt x="69" y="100"/>
                      <a:pt x="80" y="87"/>
                      <a:pt x="82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3" y="96"/>
                      <a:pt x="76" y="112"/>
                      <a:pt x="50" y="112"/>
                    </a:cubicBezTo>
                    <a:cubicBezTo>
                      <a:pt x="16" y="112"/>
                      <a:pt x="0" y="87"/>
                      <a:pt x="0" y="56"/>
                    </a:cubicBezTo>
                    <a:cubicBezTo>
                      <a:pt x="0" y="25"/>
                      <a:pt x="18" y="0"/>
                      <a:pt x="51" y="0"/>
                    </a:cubicBezTo>
                    <a:cubicBezTo>
                      <a:pt x="73" y="0"/>
                      <a:pt x="91" y="12"/>
                      <a:pt x="95" y="35"/>
                    </a:cubicBezTo>
                    <a:lnTo>
                      <a:pt x="81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 userDrawn="1"/>
            </p:nvSpPr>
            <p:spPr bwMode="auto">
              <a:xfrm>
                <a:off x="624" y="796"/>
                <a:ext cx="95" cy="157"/>
              </a:xfrm>
              <a:custGeom>
                <a:avLst/>
                <a:gdLst>
                  <a:gd name="T0" fmla="*/ 0 w 64"/>
                  <a:gd name="T1" fmla="*/ 0 h 106"/>
                  <a:gd name="T2" fmla="*/ 12 w 64"/>
                  <a:gd name="T3" fmla="*/ 0 h 106"/>
                  <a:gd name="T4" fmla="*/ 12 w 64"/>
                  <a:gd name="T5" fmla="*/ 40 h 106"/>
                  <a:gd name="T6" fmla="*/ 13 w 64"/>
                  <a:gd name="T7" fmla="*/ 40 h 106"/>
                  <a:gd name="T8" fmla="*/ 37 w 64"/>
                  <a:gd name="T9" fmla="*/ 27 h 106"/>
                  <a:gd name="T10" fmla="*/ 64 w 64"/>
                  <a:gd name="T11" fmla="*/ 56 h 106"/>
                  <a:gd name="T12" fmla="*/ 64 w 64"/>
                  <a:gd name="T13" fmla="*/ 106 h 106"/>
                  <a:gd name="T14" fmla="*/ 51 w 64"/>
                  <a:gd name="T15" fmla="*/ 106 h 106"/>
                  <a:gd name="T16" fmla="*/ 51 w 64"/>
                  <a:gd name="T17" fmla="*/ 54 h 106"/>
                  <a:gd name="T18" fmla="*/ 35 w 64"/>
                  <a:gd name="T19" fmla="*/ 38 h 106"/>
                  <a:gd name="T20" fmla="*/ 12 w 64"/>
                  <a:gd name="T21" fmla="*/ 63 h 106"/>
                  <a:gd name="T22" fmla="*/ 12 w 64"/>
                  <a:gd name="T23" fmla="*/ 106 h 106"/>
                  <a:gd name="T24" fmla="*/ 0 w 64"/>
                  <a:gd name="T25" fmla="*/ 106 h 106"/>
                  <a:gd name="T26" fmla="*/ 0 w 64"/>
                  <a:gd name="T2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7" y="31"/>
                      <a:pt x="28" y="27"/>
                      <a:pt x="37" y="27"/>
                    </a:cubicBezTo>
                    <a:cubicBezTo>
                      <a:pt x="57" y="27"/>
                      <a:pt x="64" y="39"/>
                      <a:pt x="64" y="5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1" y="106"/>
                      <a:pt x="51" y="106"/>
                      <a:pt x="51" y="10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45"/>
                      <a:pt x="45" y="38"/>
                      <a:pt x="35" y="38"/>
                    </a:cubicBezTo>
                    <a:cubicBezTo>
                      <a:pt x="20" y="38"/>
                      <a:pt x="12" y="49"/>
                      <a:pt x="12" y="63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5" name="Freeform 51"/>
              <p:cNvSpPr>
                <a:spLocks noEditPoints="1"/>
              </p:cNvSpPr>
              <p:nvPr userDrawn="1"/>
            </p:nvSpPr>
            <p:spPr bwMode="auto">
              <a:xfrm>
                <a:off x="730" y="836"/>
                <a:ext cx="107" cy="120"/>
              </a:xfrm>
              <a:custGeom>
                <a:avLst/>
                <a:gdLst>
                  <a:gd name="T0" fmla="*/ 71 w 72"/>
                  <a:gd name="T1" fmla="*/ 55 h 81"/>
                  <a:gd name="T2" fmla="*/ 37 w 72"/>
                  <a:gd name="T3" fmla="*/ 81 h 81"/>
                  <a:gd name="T4" fmla="*/ 0 w 72"/>
                  <a:gd name="T5" fmla="*/ 40 h 81"/>
                  <a:gd name="T6" fmla="*/ 37 w 72"/>
                  <a:gd name="T7" fmla="*/ 0 h 81"/>
                  <a:gd name="T8" fmla="*/ 72 w 72"/>
                  <a:gd name="T9" fmla="*/ 45 h 81"/>
                  <a:gd name="T10" fmla="*/ 14 w 72"/>
                  <a:gd name="T11" fmla="*/ 45 h 81"/>
                  <a:gd name="T12" fmla="*/ 38 w 72"/>
                  <a:gd name="T13" fmla="*/ 70 h 81"/>
                  <a:gd name="T14" fmla="*/ 58 w 72"/>
                  <a:gd name="T15" fmla="*/ 55 h 81"/>
                  <a:gd name="T16" fmla="*/ 71 w 72"/>
                  <a:gd name="T17" fmla="*/ 55 h 81"/>
                  <a:gd name="T18" fmla="*/ 58 w 72"/>
                  <a:gd name="T19" fmla="*/ 33 h 81"/>
                  <a:gd name="T20" fmla="*/ 36 w 72"/>
                  <a:gd name="T21" fmla="*/ 11 h 81"/>
                  <a:gd name="T22" fmla="*/ 14 w 72"/>
                  <a:gd name="T23" fmla="*/ 33 h 81"/>
                  <a:gd name="T24" fmla="*/ 58 w 72"/>
                  <a:gd name="T25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81">
                    <a:moveTo>
                      <a:pt x="71" y="55"/>
                    </a:moveTo>
                    <a:cubicBezTo>
                      <a:pt x="67" y="72"/>
                      <a:pt x="55" y="81"/>
                      <a:pt x="37" y="81"/>
                    </a:cubicBezTo>
                    <a:cubicBezTo>
                      <a:pt x="13" y="81"/>
                      <a:pt x="1" y="64"/>
                      <a:pt x="0" y="40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64" y="0"/>
                      <a:pt x="72" y="26"/>
                      <a:pt x="72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58"/>
                      <a:pt x="21" y="70"/>
                      <a:pt x="38" y="70"/>
                    </a:cubicBezTo>
                    <a:cubicBezTo>
                      <a:pt x="48" y="70"/>
                      <a:pt x="56" y="65"/>
                      <a:pt x="58" y="55"/>
                    </a:cubicBezTo>
                    <a:lnTo>
                      <a:pt x="71" y="55"/>
                    </a:lnTo>
                    <a:close/>
                    <a:moveTo>
                      <a:pt x="58" y="33"/>
                    </a:moveTo>
                    <a:cubicBezTo>
                      <a:pt x="58" y="21"/>
                      <a:pt x="49" y="11"/>
                      <a:pt x="36" y="11"/>
                    </a:cubicBezTo>
                    <a:cubicBezTo>
                      <a:pt x="23" y="11"/>
                      <a:pt x="15" y="21"/>
                      <a:pt x="14" y="33"/>
                    </a:cubicBezTo>
                    <a:lnTo>
                      <a:pt x="58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 userDrawn="1"/>
            </p:nvSpPr>
            <p:spPr bwMode="auto">
              <a:xfrm>
                <a:off x="848" y="836"/>
                <a:ext cx="105" cy="120"/>
              </a:xfrm>
              <a:custGeom>
                <a:avLst/>
                <a:gdLst>
                  <a:gd name="T0" fmla="*/ 57 w 71"/>
                  <a:gd name="T1" fmla="*/ 27 h 81"/>
                  <a:gd name="T2" fmla="*/ 38 w 71"/>
                  <a:gd name="T3" fmla="*/ 11 h 81"/>
                  <a:gd name="T4" fmla="*/ 14 w 71"/>
                  <a:gd name="T5" fmla="*/ 42 h 81"/>
                  <a:gd name="T6" fmla="*/ 36 w 71"/>
                  <a:gd name="T7" fmla="*/ 70 h 81"/>
                  <a:gd name="T8" fmla="*/ 58 w 71"/>
                  <a:gd name="T9" fmla="*/ 51 h 81"/>
                  <a:gd name="T10" fmla="*/ 71 w 71"/>
                  <a:gd name="T11" fmla="*/ 51 h 81"/>
                  <a:gd name="T12" fmla="*/ 37 w 71"/>
                  <a:gd name="T13" fmla="*/ 81 h 81"/>
                  <a:gd name="T14" fmla="*/ 0 w 71"/>
                  <a:gd name="T15" fmla="*/ 42 h 81"/>
                  <a:gd name="T16" fmla="*/ 37 w 71"/>
                  <a:gd name="T17" fmla="*/ 0 h 81"/>
                  <a:gd name="T18" fmla="*/ 70 w 71"/>
                  <a:gd name="T19" fmla="*/ 27 h 81"/>
                  <a:gd name="T20" fmla="*/ 57 w 71"/>
                  <a:gd name="T21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81">
                    <a:moveTo>
                      <a:pt x="57" y="27"/>
                    </a:moveTo>
                    <a:cubicBezTo>
                      <a:pt x="55" y="17"/>
                      <a:pt x="48" y="11"/>
                      <a:pt x="38" y="11"/>
                    </a:cubicBezTo>
                    <a:cubicBezTo>
                      <a:pt x="19" y="11"/>
                      <a:pt x="14" y="26"/>
                      <a:pt x="14" y="42"/>
                    </a:cubicBezTo>
                    <a:cubicBezTo>
                      <a:pt x="14" y="56"/>
                      <a:pt x="20" y="70"/>
                      <a:pt x="36" y="70"/>
                    </a:cubicBezTo>
                    <a:cubicBezTo>
                      <a:pt x="49" y="70"/>
                      <a:pt x="56" y="63"/>
                      <a:pt x="58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68" y="70"/>
                      <a:pt x="56" y="81"/>
                      <a:pt x="37" y="81"/>
                    </a:cubicBezTo>
                    <a:cubicBezTo>
                      <a:pt x="13" y="81"/>
                      <a:pt x="0" y="65"/>
                      <a:pt x="0" y="42"/>
                    </a:cubicBezTo>
                    <a:cubicBezTo>
                      <a:pt x="0" y="18"/>
                      <a:pt x="12" y="0"/>
                      <a:pt x="37" y="0"/>
                    </a:cubicBezTo>
                    <a:cubicBezTo>
                      <a:pt x="54" y="0"/>
                      <a:pt x="68" y="8"/>
                      <a:pt x="70" y="27"/>
                    </a:cubicBez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 userDrawn="1"/>
            </p:nvSpPr>
            <p:spPr bwMode="auto">
              <a:xfrm>
                <a:off x="968" y="796"/>
                <a:ext cx="99" cy="157"/>
              </a:xfrm>
              <a:custGeom>
                <a:avLst/>
                <a:gdLst>
                  <a:gd name="T0" fmla="*/ 0 w 99"/>
                  <a:gd name="T1" fmla="*/ 0 h 157"/>
                  <a:gd name="T2" fmla="*/ 19 w 99"/>
                  <a:gd name="T3" fmla="*/ 0 h 157"/>
                  <a:gd name="T4" fmla="*/ 19 w 99"/>
                  <a:gd name="T5" fmla="*/ 93 h 157"/>
                  <a:gd name="T6" fmla="*/ 71 w 99"/>
                  <a:gd name="T7" fmla="*/ 42 h 157"/>
                  <a:gd name="T8" fmla="*/ 96 w 99"/>
                  <a:gd name="T9" fmla="*/ 42 h 157"/>
                  <a:gd name="T10" fmla="*/ 50 w 99"/>
                  <a:gd name="T11" fmla="*/ 84 h 157"/>
                  <a:gd name="T12" fmla="*/ 99 w 99"/>
                  <a:gd name="T13" fmla="*/ 157 h 157"/>
                  <a:gd name="T14" fmla="*/ 75 w 99"/>
                  <a:gd name="T15" fmla="*/ 157 h 157"/>
                  <a:gd name="T16" fmla="*/ 37 w 99"/>
                  <a:gd name="T17" fmla="*/ 97 h 157"/>
                  <a:gd name="T18" fmla="*/ 19 w 99"/>
                  <a:gd name="T19" fmla="*/ 114 h 157"/>
                  <a:gd name="T20" fmla="*/ 19 w 99"/>
                  <a:gd name="T21" fmla="*/ 157 h 157"/>
                  <a:gd name="T22" fmla="*/ 0 w 99"/>
                  <a:gd name="T23" fmla="*/ 157 h 157"/>
                  <a:gd name="T24" fmla="*/ 0 w 99"/>
                  <a:gd name="T2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57">
                    <a:moveTo>
                      <a:pt x="0" y="0"/>
                    </a:moveTo>
                    <a:lnTo>
                      <a:pt x="19" y="0"/>
                    </a:lnTo>
                    <a:lnTo>
                      <a:pt x="19" y="93"/>
                    </a:lnTo>
                    <a:lnTo>
                      <a:pt x="71" y="42"/>
                    </a:lnTo>
                    <a:lnTo>
                      <a:pt x="96" y="42"/>
                    </a:lnTo>
                    <a:lnTo>
                      <a:pt x="50" y="84"/>
                    </a:lnTo>
                    <a:lnTo>
                      <a:pt x="99" y="157"/>
                    </a:lnTo>
                    <a:lnTo>
                      <a:pt x="75" y="157"/>
                    </a:lnTo>
                    <a:lnTo>
                      <a:pt x="37" y="97"/>
                    </a:lnTo>
                    <a:lnTo>
                      <a:pt x="19" y="114"/>
                    </a:lnTo>
                    <a:lnTo>
                      <a:pt x="19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8" name="Freeform 54"/>
              <p:cNvSpPr>
                <a:spLocks noEditPoints="1"/>
              </p:cNvSpPr>
              <p:nvPr userDrawn="1"/>
            </p:nvSpPr>
            <p:spPr bwMode="auto">
              <a:xfrm>
                <a:off x="1135" y="796"/>
                <a:ext cx="119" cy="157"/>
              </a:xfrm>
              <a:custGeom>
                <a:avLst/>
                <a:gdLst>
                  <a:gd name="T0" fmla="*/ 0 w 80"/>
                  <a:gd name="T1" fmla="*/ 0 h 106"/>
                  <a:gd name="T2" fmla="*/ 47 w 80"/>
                  <a:gd name="T3" fmla="*/ 0 h 106"/>
                  <a:gd name="T4" fmla="*/ 80 w 80"/>
                  <a:gd name="T5" fmla="*/ 31 h 106"/>
                  <a:gd name="T6" fmla="*/ 47 w 80"/>
                  <a:gd name="T7" fmla="*/ 63 h 106"/>
                  <a:gd name="T8" fmla="*/ 14 w 80"/>
                  <a:gd name="T9" fmla="*/ 63 h 106"/>
                  <a:gd name="T10" fmla="*/ 14 w 80"/>
                  <a:gd name="T11" fmla="*/ 106 h 106"/>
                  <a:gd name="T12" fmla="*/ 0 w 80"/>
                  <a:gd name="T13" fmla="*/ 106 h 106"/>
                  <a:gd name="T14" fmla="*/ 0 w 80"/>
                  <a:gd name="T15" fmla="*/ 0 h 106"/>
                  <a:gd name="T16" fmla="*/ 14 w 80"/>
                  <a:gd name="T17" fmla="*/ 51 h 106"/>
                  <a:gd name="T18" fmla="*/ 42 w 80"/>
                  <a:gd name="T19" fmla="*/ 51 h 106"/>
                  <a:gd name="T20" fmla="*/ 65 w 80"/>
                  <a:gd name="T21" fmla="*/ 31 h 106"/>
                  <a:gd name="T22" fmla="*/ 42 w 80"/>
                  <a:gd name="T23" fmla="*/ 12 h 106"/>
                  <a:gd name="T24" fmla="*/ 14 w 80"/>
                  <a:gd name="T25" fmla="*/ 12 h 106"/>
                  <a:gd name="T26" fmla="*/ 14 w 80"/>
                  <a:gd name="T27" fmla="*/ 5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06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68" y="0"/>
                      <a:pt x="80" y="11"/>
                      <a:pt x="80" y="31"/>
                    </a:cubicBezTo>
                    <a:cubicBezTo>
                      <a:pt x="80" y="51"/>
                      <a:pt x="68" y="63"/>
                      <a:pt x="47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  <a:moveTo>
                      <a:pt x="14" y="51"/>
                    </a:moveTo>
                    <a:cubicBezTo>
                      <a:pt x="42" y="51"/>
                      <a:pt x="42" y="51"/>
                      <a:pt x="42" y="51"/>
                    </a:cubicBezTo>
                    <a:cubicBezTo>
                      <a:pt x="58" y="51"/>
                      <a:pt x="65" y="44"/>
                      <a:pt x="65" y="31"/>
                    </a:cubicBezTo>
                    <a:cubicBezTo>
                      <a:pt x="65" y="18"/>
                      <a:pt x="58" y="12"/>
                      <a:pt x="42" y="12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14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9" name="Freeform 55"/>
              <p:cNvSpPr>
                <a:spLocks noEditPoints="1"/>
              </p:cNvSpPr>
              <p:nvPr userDrawn="1"/>
            </p:nvSpPr>
            <p:spPr bwMode="auto">
              <a:xfrm>
                <a:off x="1260" y="836"/>
                <a:ext cx="111" cy="120"/>
              </a:xfrm>
              <a:custGeom>
                <a:avLst/>
                <a:gdLst>
                  <a:gd name="T0" fmla="*/ 38 w 75"/>
                  <a:gd name="T1" fmla="*/ 0 h 81"/>
                  <a:gd name="T2" fmla="*/ 75 w 75"/>
                  <a:gd name="T3" fmla="*/ 41 h 81"/>
                  <a:gd name="T4" fmla="*/ 38 w 75"/>
                  <a:gd name="T5" fmla="*/ 81 h 81"/>
                  <a:gd name="T6" fmla="*/ 0 w 75"/>
                  <a:gd name="T7" fmla="*/ 41 h 81"/>
                  <a:gd name="T8" fmla="*/ 38 w 75"/>
                  <a:gd name="T9" fmla="*/ 0 h 81"/>
                  <a:gd name="T10" fmla="*/ 38 w 75"/>
                  <a:gd name="T11" fmla="*/ 70 h 81"/>
                  <a:gd name="T12" fmla="*/ 62 w 75"/>
                  <a:gd name="T13" fmla="*/ 41 h 81"/>
                  <a:gd name="T14" fmla="*/ 38 w 75"/>
                  <a:gd name="T15" fmla="*/ 11 h 81"/>
                  <a:gd name="T16" fmla="*/ 14 w 75"/>
                  <a:gd name="T17" fmla="*/ 41 h 81"/>
                  <a:gd name="T18" fmla="*/ 38 w 75"/>
                  <a:gd name="T19" fmla="*/ 7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81">
                    <a:moveTo>
                      <a:pt x="38" y="0"/>
                    </a:moveTo>
                    <a:cubicBezTo>
                      <a:pt x="62" y="0"/>
                      <a:pt x="75" y="18"/>
                      <a:pt x="75" y="41"/>
                    </a:cubicBezTo>
                    <a:cubicBezTo>
                      <a:pt x="75" y="63"/>
                      <a:pt x="62" y="81"/>
                      <a:pt x="38" y="81"/>
                    </a:cubicBezTo>
                    <a:cubicBezTo>
                      <a:pt x="13" y="81"/>
                      <a:pt x="0" y="63"/>
                      <a:pt x="0" y="41"/>
                    </a:cubicBezTo>
                    <a:cubicBezTo>
                      <a:pt x="0" y="18"/>
                      <a:pt x="13" y="0"/>
                      <a:pt x="38" y="0"/>
                    </a:cubicBezTo>
                    <a:close/>
                    <a:moveTo>
                      <a:pt x="38" y="70"/>
                    </a:moveTo>
                    <a:cubicBezTo>
                      <a:pt x="51" y="70"/>
                      <a:pt x="62" y="59"/>
                      <a:pt x="62" y="41"/>
                    </a:cubicBezTo>
                    <a:cubicBezTo>
                      <a:pt x="62" y="22"/>
                      <a:pt x="51" y="11"/>
                      <a:pt x="38" y="11"/>
                    </a:cubicBezTo>
                    <a:cubicBezTo>
                      <a:pt x="24" y="11"/>
                      <a:pt x="14" y="22"/>
                      <a:pt x="14" y="41"/>
                    </a:cubicBezTo>
                    <a:cubicBezTo>
                      <a:pt x="14" y="59"/>
                      <a:pt x="24" y="70"/>
                      <a:pt x="38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0" name="Freeform 56"/>
              <p:cNvSpPr>
                <a:spLocks noEditPoints="1"/>
              </p:cNvSpPr>
              <p:nvPr userDrawn="1"/>
            </p:nvSpPr>
            <p:spPr bwMode="auto">
              <a:xfrm>
                <a:off x="1390" y="796"/>
                <a:ext cx="18" cy="157"/>
              </a:xfrm>
              <a:custGeom>
                <a:avLst/>
                <a:gdLst>
                  <a:gd name="T0" fmla="*/ 18 w 18"/>
                  <a:gd name="T1" fmla="*/ 22 h 157"/>
                  <a:gd name="T2" fmla="*/ 0 w 18"/>
                  <a:gd name="T3" fmla="*/ 22 h 157"/>
                  <a:gd name="T4" fmla="*/ 0 w 18"/>
                  <a:gd name="T5" fmla="*/ 0 h 157"/>
                  <a:gd name="T6" fmla="*/ 18 w 18"/>
                  <a:gd name="T7" fmla="*/ 0 h 157"/>
                  <a:gd name="T8" fmla="*/ 18 w 18"/>
                  <a:gd name="T9" fmla="*/ 22 h 157"/>
                  <a:gd name="T10" fmla="*/ 0 w 18"/>
                  <a:gd name="T11" fmla="*/ 42 h 157"/>
                  <a:gd name="T12" fmla="*/ 18 w 18"/>
                  <a:gd name="T13" fmla="*/ 42 h 157"/>
                  <a:gd name="T14" fmla="*/ 18 w 18"/>
                  <a:gd name="T15" fmla="*/ 157 h 157"/>
                  <a:gd name="T16" fmla="*/ 0 w 18"/>
                  <a:gd name="T17" fmla="*/ 157 h 157"/>
                  <a:gd name="T18" fmla="*/ 0 w 18"/>
                  <a:gd name="T19" fmla="*/ 4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57">
                    <a:moveTo>
                      <a:pt x="18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22"/>
                    </a:lnTo>
                    <a:close/>
                    <a:moveTo>
                      <a:pt x="0" y="42"/>
                    </a:moveTo>
                    <a:lnTo>
                      <a:pt x="18" y="42"/>
                    </a:lnTo>
                    <a:lnTo>
                      <a:pt x="18" y="157"/>
                    </a:lnTo>
                    <a:lnTo>
                      <a:pt x="0" y="15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 userDrawn="1"/>
            </p:nvSpPr>
            <p:spPr bwMode="auto">
              <a:xfrm>
                <a:off x="1432" y="836"/>
                <a:ext cx="95" cy="117"/>
              </a:xfrm>
              <a:custGeom>
                <a:avLst/>
                <a:gdLst>
                  <a:gd name="T0" fmla="*/ 0 w 64"/>
                  <a:gd name="T1" fmla="*/ 2 h 79"/>
                  <a:gd name="T2" fmla="*/ 12 w 64"/>
                  <a:gd name="T3" fmla="*/ 2 h 79"/>
                  <a:gd name="T4" fmla="*/ 12 w 64"/>
                  <a:gd name="T5" fmla="*/ 14 h 79"/>
                  <a:gd name="T6" fmla="*/ 13 w 64"/>
                  <a:gd name="T7" fmla="*/ 14 h 79"/>
                  <a:gd name="T8" fmla="*/ 38 w 64"/>
                  <a:gd name="T9" fmla="*/ 0 h 79"/>
                  <a:gd name="T10" fmla="*/ 64 w 64"/>
                  <a:gd name="T11" fmla="*/ 29 h 79"/>
                  <a:gd name="T12" fmla="*/ 64 w 64"/>
                  <a:gd name="T13" fmla="*/ 79 h 79"/>
                  <a:gd name="T14" fmla="*/ 52 w 64"/>
                  <a:gd name="T15" fmla="*/ 79 h 79"/>
                  <a:gd name="T16" fmla="*/ 52 w 64"/>
                  <a:gd name="T17" fmla="*/ 27 h 79"/>
                  <a:gd name="T18" fmla="*/ 36 w 64"/>
                  <a:gd name="T19" fmla="*/ 11 h 79"/>
                  <a:gd name="T20" fmla="*/ 13 w 64"/>
                  <a:gd name="T21" fmla="*/ 36 h 79"/>
                  <a:gd name="T22" fmla="*/ 13 w 64"/>
                  <a:gd name="T23" fmla="*/ 79 h 79"/>
                  <a:gd name="T24" fmla="*/ 0 w 64"/>
                  <a:gd name="T25" fmla="*/ 79 h 79"/>
                  <a:gd name="T26" fmla="*/ 0 w 64"/>
                  <a:gd name="T2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79">
                    <a:moveTo>
                      <a:pt x="0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8" y="5"/>
                      <a:pt x="27" y="0"/>
                      <a:pt x="38" y="0"/>
                    </a:cubicBezTo>
                    <a:cubicBezTo>
                      <a:pt x="58" y="0"/>
                      <a:pt x="64" y="12"/>
                      <a:pt x="64" y="2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18"/>
                      <a:pt x="46" y="11"/>
                      <a:pt x="36" y="11"/>
                    </a:cubicBezTo>
                    <a:cubicBezTo>
                      <a:pt x="20" y="11"/>
                      <a:pt x="13" y="22"/>
                      <a:pt x="13" y="3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 userDrawn="1"/>
            </p:nvSpPr>
            <p:spPr bwMode="auto">
              <a:xfrm>
                <a:off x="1537" y="804"/>
                <a:ext cx="62" cy="149"/>
              </a:xfrm>
              <a:custGeom>
                <a:avLst/>
                <a:gdLst>
                  <a:gd name="T0" fmla="*/ 26 w 42"/>
                  <a:gd name="T1" fmla="*/ 23 h 100"/>
                  <a:gd name="T2" fmla="*/ 42 w 42"/>
                  <a:gd name="T3" fmla="*/ 23 h 100"/>
                  <a:gd name="T4" fmla="*/ 42 w 42"/>
                  <a:gd name="T5" fmla="*/ 34 h 100"/>
                  <a:gd name="T6" fmla="*/ 26 w 42"/>
                  <a:gd name="T7" fmla="*/ 34 h 100"/>
                  <a:gd name="T8" fmla="*/ 26 w 42"/>
                  <a:gd name="T9" fmla="*/ 82 h 100"/>
                  <a:gd name="T10" fmla="*/ 36 w 42"/>
                  <a:gd name="T11" fmla="*/ 89 h 100"/>
                  <a:gd name="T12" fmla="*/ 42 w 42"/>
                  <a:gd name="T13" fmla="*/ 89 h 100"/>
                  <a:gd name="T14" fmla="*/ 42 w 42"/>
                  <a:gd name="T15" fmla="*/ 100 h 100"/>
                  <a:gd name="T16" fmla="*/ 32 w 42"/>
                  <a:gd name="T17" fmla="*/ 100 h 100"/>
                  <a:gd name="T18" fmla="*/ 14 w 42"/>
                  <a:gd name="T19" fmla="*/ 83 h 100"/>
                  <a:gd name="T20" fmla="*/ 14 w 42"/>
                  <a:gd name="T21" fmla="*/ 34 h 100"/>
                  <a:gd name="T22" fmla="*/ 0 w 42"/>
                  <a:gd name="T23" fmla="*/ 34 h 100"/>
                  <a:gd name="T24" fmla="*/ 0 w 42"/>
                  <a:gd name="T25" fmla="*/ 23 h 100"/>
                  <a:gd name="T26" fmla="*/ 14 w 42"/>
                  <a:gd name="T27" fmla="*/ 23 h 100"/>
                  <a:gd name="T28" fmla="*/ 14 w 42"/>
                  <a:gd name="T29" fmla="*/ 0 h 100"/>
                  <a:gd name="T30" fmla="*/ 26 w 42"/>
                  <a:gd name="T31" fmla="*/ 0 h 100"/>
                  <a:gd name="T32" fmla="*/ 26 w 42"/>
                  <a:gd name="T33" fmla="*/ 2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100">
                    <a:moveTo>
                      <a:pt x="26" y="2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8"/>
                      <a:pt x="28" y="89"/>
                      <a:pt x="36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19" y="100"/>
                      <a:pt x="14" y="98"/>
                      <a:pt x="14" y="8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 userDrawn="1"/>
            </p:nvSpPr>
            <p:spPr bwMode="auto">
              <a:xfrm>
                <a:off x="470" y="991"/>
                <a:ext cx="40" cy="52"/>
              </a:xfrm>
              <a:custGeom>
                <a:avLst/>
                <a:gdLst>
                  <a:gd name="T0" fmla="*/ 21 w 27"/>
                  <a:gd name="T1" fmla="*/ 11 h 35"/>
                  <a:gd name="T2" fmla="*/ 13 w 27"/>
                  <a:gd name="T3" fmla="*/ 4 h 35"/>
                  <a:gd name="T4" fmla="*/ 5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3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2 w 27"/>
                  <a:gd name="T19" fmla="*/ 25 h 35"/>
                  <a:gd name="T20" fmla="*/ 11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5 w 27"/>
                  <a:gd name="T27" fmla="*/ 11 h 35"/>
                  <a:gd name="T28" fmla="*/ 21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1" y="11"/>
                    </a:moveTo>
                    <a:cubicBezTo>
                      <a:pt x="20" y="6"/>
                      <a:pt x="17" y="4"/>
                      <a:pt x="13" y="4"/>
                    </a:cubicBezTo>
                    <a:cubicBezTo>
                      <a:pt x="9" y="4"/>
                      <a:pt x="5" y="5"/>
                      <a:pt x="5" y="10"/>
                    </a:cubicBezTo>
                    <a:cubicBezTo>
                      <a:pt x="5" y="14"/>
                      <a:pt x="10" y="14"/>
                      <a:pt x="16" y="16"/>
                    </a:cubicBezTo>
                    <a:cubicBezTo>
                      <a:pt x="21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3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2" y="30"/>
                      <a:pt x="22" y="25"/>
                    </a:cubicBezTo>
                    <a:cubicBezTo>
                      <a:pt x="22" y="21"/>
                      <a:pt x="17" y="20"/>
                      <a:pt x="11" y="19"/>
                    </a:cubicBezTo>
                    <a:cubicBezTo>
                      <a:pt x="6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5" y="3"/>
                      <a:pt x="25" y="11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4" name="Freeform 60"/>
              <p:cNvSpPr>
                <a:spLocks noEditPoints="1"/>
              </p:cNvSpPr>
              <p:nvPr userDrawn="1"/>
            </p:nvSpPr>
            <p:spPr bwMode="auto">
              <a:xfrm>
                <a:off x="517" y="991"/>
                <a:ext cx="47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 userDrawn="1"/>
            </p:nvSpPr>
            <p:spPr bwMode="auto">
              <a:xfrm>
                <a:off x="575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32 w 32"/>
                  <a:gd name="T3" fmla="*/ 0 h 50"/>
                  <a:gd name="T4" fmla="*/ 32 w 32"/>
                  <a:gd name="T5" fmla="*/ 5 h 50"/>
                  <a:gd name="T6" fmla="*/ 7 w 32"/>
                  <a:gd name="T7" fmla="*/ 5 h 50"/>
                  <a:gd name="T8" fmla="*/ 7 w 32"/>
                  <a:gd name="T9" fmla="*/ 20 h 50"/>
                  <a:gd name="T10" fmla="*/ 29 w 32"/>
                  <a:gd name="T11" fmla="*/ 20 h 50"/>
                  <a:gd name="T12" fmla="*/ 29 w 32"/>
                  <a:gd name="T13" fmla="*/ 26 h 50"/>
                  <a:gd name="T14" fmla="*/ 7 w 32"/>
                  <a:gd name="T15" fmla="*/ 26 h 50"/>
                  <a:gd name="T16" fmla="*/ 7 w 32"/>
                  <a:gd name="T17" fmla="*/ 50 h 50"/>
                  <a:gd name="T18" fmla="*/ 0 w 32"/>
                  <a:gd name="T19" fmla="*/ 50 h 50"/>
                  <a:gd name="T20" fmla="*/ 0 w 32"/>
                  <a:gd name="T2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32" y="0"/>
                    </a:lnTo>
                    <a:lnTo>
                      <a:pt x="32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29" y="20"/>
                    </a:lnTo>
                    <a:lnTo>
                      <a:pt x="29" y="26"/>
                    </a:lnTo>
                    <a:lnTo>
                      <a:pt x="7" y="26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 userDrawn="1"/>
            </p:nvSpPr>
            <p:spPr bwMode="auto">
              <a:xfrm>
                <a:off x="6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7" name="Freeform 63"/>
              <p:cNvSpPr>
                <a:spLocks/>
              </p:cNvSpPr>
              <p:nvPr userDrawn="1"/>
            </p:nvSpPr>
            <p:spPr bwMode="auto">
              <a:xfrm>
                <a:off x="659" y="993"/>
                <a:ext cx="63" cy="50"/>
              </a:xfrm>
              <a:custGeom>
                <a:avLst/>
                <a:gdLst>
                  <a:gd name="T0" fmla="*/ 49 w 63"/>
                  <a:gd name="T1" fmla="*/ 50 h 50"/>
                  <a:gd name="T2" fmla="*/ 43 w 63"/>
                  <a:gd name="T3" fmla="*/ 50 h 50"/>
                  <a:gd name="T4" fmla="*/ 31 w 63"/>
                  <a:gd name="T5" fmla="*/ 7 h 50"/>
                  <a:gd name="T6" fmla="*/ 31 w 63"/>
                  <a:gd name="T7" fmla="*/ 7 h 50"/>
                  <a:gd name="T8" fmla="*/ 20 w 63"/>
                  <a:gd name="T9" fmla="*/ 50 h 50"/>
                  <a:gd name="T10" fmla="*/ 12 w 63"/>
                  <a:gd name="T11" fmla="*/ 50 h 50"/>
                  <a:gd name="T12" fmla="*/ 0 w 63"/>
                  <a:gd name="T13" fmla="*/ 0 h 50"/>
                  <a:gd name="T14" fmla="*/ 6 w 63"/>
                  <a:gd name="T15" fmla="*/ 0 h 50"/>
                  <a:gd name="T16" fmla="*/ 17 w 63"/>
                  <a:gd name="T17" fmla="*/ 41 h 50"/>
                  <a:gd name="T18" fmla="*/ 17 w 63"/>
                  <a:gd name="T19" fmla="*/ 41 h 50"/>
                  <a:gd name="T20" fmla="*/ 28 w 63"/>
                  <a:gd name="T21" fmla="*/ 0 h 50"/>
                  <a:gd name="T22" fmla="*/ 36 w 63"/>
                  <a:gd name="T23" fmla="*/ 0 h 50"/>
                  <a:gd name="T24" fmla="*/ 46 w 63"/>
                  <a:gd name="T25" fmla="*/ 41 h 50"/>
                  <a:gd name="T26" fmla="*/ 46 w 63"/>
                  <a:gd name="T27" fmla="*/ 41 h 50"/>
                  <a:gd name="T28" fmla="*/ 57 w 63"/>
                  <a:gd name="T29" fmla="*/ 0 h 50"/>
                  <a:gd name="T30" fmla="*/ 63 w 63"/>
                  <a:gd name="T31" fmla="*/ 0 h 50"/>
                  <a:gd name="T32" fmla="*/ 49 w 63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50">
                    <a:moveTo>
                      <a:pt x="49" y="50"/>
                    </a:moveTo>
                    <a:lnTo>
                      <a:pt x="43" y="5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20" y="50"/>
                    </a:lnTo>
                    <a:lnTo>
                      <a:pt x="12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49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8" name="Freeform 64"/>
              <p:cNvSpPr>
                <a:spLocks noEditPoints="1"/>
              </p:cNvSpPr>
              <p:nvPr userDrawn="1"/>
            </p:nvSpPr>
            <p:spPr bwMode="auto">
              <a:xfrm>
                <a:off x="722" y="993"/>
                <a:ext cx="45" cy="50"/>
              </a:xfrm>
              <a:custGeom>
                <a:avLst/>
                <a:gdLst>
                  <a:gd name="T0" fmla="*/ 19 w 45"/>
                  <a:gd name="T1" fmla="*/ 0 h 50"/>
                  <a:gd name="T2" fmla="*/ 26 w 45"/>
                  <a:gd name="T3" fmla="*/ 0 h 50"/>
                  <a:gd name="T4" fmla="*/ 45 w 45"/>
                  <a:gd name="T5" fmla="*/ 50 h 50"/>
                  <a:gd name="T6" fmla="*/ 38 w 45"/>
                  <a:gd name="T7" fmla="*/ 50 h 50"/>
                  <a:gd name="T8" fmla="*/ 32 w 45"/>
                  <a:gd name="T9" fmla="*/ 34 h 50"/>
                  <a:gd name="T10" fmla="*/ 11 w 45"/>
                  <a:gd name="T11" fmla="*/ 34 h 50"/>
                  <a:gd name="T12" fmla="*/ 5 w 45"/>
                  <a:gd name="T13" fmla="*/ 50 h 50"/>
                  <a:gd name="T14" fmla="*/ 0 w 45"/>
                  <a:gd name="T15" fmla="*/ 50 h 50"/>
                  <a:gd name="T16" fmla="*/ 19 w 45"/>
                  <a:gd name="T17" fmla="*/ 0 h 50"/>
                  <a:gd name="T18" fmla="*/ 13 w 45"/>
                  <a:gd name="T19" fmla="*/ 29 h 50"/>
                  <a:gd name="T20" fmla="*/ 31 w 45"/>
                  <a:gd name="T21" fmla="*/ 29 h 50"/>
                  <a:gd name="T22" fmla="*/ 22 w 45"/>
                  <a:gd name="T23" fmla="*/ 5 h 50"/>
                  <a:gd name="T24" fmla="*/ 22 w 45"/>
                  <a:gd name="T25" fmla="*/ 5 h 50"/>
                  <a:gd name="T26" fmla="*/ 13 w 45"/>
                  <a:gd name="T2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0">
                    <a:moveTo>
                      <a:pt x="19" y="0"/>
                    </a:moveTo>
                    <a:lnTo>
                      <a:pt x="26" y="0"/>
                    </a:lnTo>
                    <a:lnTo>
                      <a:pt x="45" y="50"/>
                    </a:lnTo>
                    <a:lnTo>
                      <a:pt x="38" y="50"/>
                    </a:lnTo>
                    <a:lnTo>
                      <a:pt x="32" y="34"/>
                    </a:lnTo>
                    <a:lnTo>
                      <a:pt x="11" y="34"/>
                    </a:lnTo>
                    <a:lnTo>
                      <a:pt x="5" y="50"/>
                    </a:lnTo>
                    <a:lnTo>
                      <a:pt x="0" y="50"/>
                    </a:lnTo>
                    <a:lnTo>
                      <a:pt x="19" y="0"/>
                    </a:lnTo>
                    <a:close/>
                    <a:moveTo>
                      <a:pt x="13" y="29"/>
                    </a:moveTo>
                    <a:lnTo>
                      <a:pt x="31" y="29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9" name="Freeform 65"/>
              <p:cNvSpPr>
                <a:spLocks noEditPoints="1"/>
              </p:cNvSpPr>
              <p:nvPr userDrawn="1"/>
            </p:nvSpPr>
            <p:spPr bwMode="auto">
              <a:xfrm>
                <a:off x="775" y="993"/>
                <a:ext cx="40" cy="50"/>
              </a:xfrm>
              <a:custGeom>
                <a:avLst/>
                <a:gdLst>
                  <a:gd name="T0" fmla="*/ 0 w 27"/>
                  <a:gd name="T1" fmla="*/ 0 h 34"/>
                  <a:gd name="T2" fmla="*/ 16 w 27"/>
                  <a:gd name="T3" fmla="*/ 0 h 34"/>
                  <a:gd name="T4" fmla="*/ 26 w 27"/>
                  <a:gd name="T5" fmla="*/ 9 h 34"/>
                  <a:gd name="T6" fmla="*/ 20 w 27"/>
                  <a:gd name="T7" fmla="*/ 17 h 34"/>
                  <a:gd name="T8" fmla="*/ 20 w 27"/>
                  <a:gd name="T9" fmla="*/ 17 h 34"/>
                  <a:gd name="T10" fmla="*/ 25 w 27"/>
                  <a:gd name="T11" fmla="*/ 24 h 34"/>
                  <a:gd name="T12" fmla="*/ 27 w 27"/>
                  <a:gd name="T13" fmla="*/ 34 h 34"/>
                  <a:gd name="T14" fmla="*/ 22 w 27"/>
                  <a:gd name="T15" fmla="*/ 34 h 34"/>
                  <a:gd name="T16" fmla="*/ 21 w 27"/>
                  <a:gd name="T17" fmla="*/ 25 h 34"/>
                  <a:gd name="T18" fmla="*/ 16 w 27"/>
                  <a:gd name="T19" fmla="*/ 19 h 34"/>
                  <a:gd name="T20" fmla="*/ 5 w 27"/>
                  <a:gd name="T21" fmla="*/ 19 h 34"/>
                  <a:gd name="T22" fmla="*/ 5 w 27"/>
                  <a:gd name="T23" fmla="*/ 34 h 34"/>
                  <a:gd name="T24" fmla="*/ 0 w 27"/>
                  <a:gd name="T25" fmla="*/ 34 h 34"/>
                  <a:gd name="T26" fmla="*/ 0 w 27"/>
                  <a:gd name="T27" fmla="*/ 0 h 34"/>
                  <a:gd name="T28" fmla="*/ 14 w 27"/>
                  <a:gd name="T29" fmla="*/ 15 h 34"/>
                  <a:gd name="T30" fmla="*/ 22 w 27"/>
                  <a:gd name="T31" fmla="*/ 9 h 34"/>
                  <a:gd name="T32" fmla="*/ 16 w 27"/>
                  <a:gd name="T33" fmla="*/ 4 h 34"/>
                  <a:gd name="T34" fmla="*/ 5 w 27"/>
                  <a:gd name="T35" fmla="*/ 4 h 34"/>
                  <a:gd name="T36" fmla="*/ 5 w 27"/>
                  <a:gd name="T37" fmla="*/ 15 h 34"/>
                  <a:gd name="T38" fmla="*/ 14 w 27"/>
                  <a:gd name="T3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34">
                    <a:moveTo>
                      <a:pt x="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22" y="0"/>
                      <a:pt x="26" y="3"/>
                      <a:pt x="26" y="9"/>
                    </a:cubicBezTo>
                    <a:cubicBezTo>
                      <a:pt x="26" y="13"/>
                      <a:pt x="24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4" y="18"/>
                      <a:pt x="25" y="21"/>
                      <a:pt x="25" y="24"/>
                    </a:cubicBezTo>
                    <a:cubicBezTo>
                      <a:pt x="26" y="28"/>
                      <a:pt x="25" y="31"/>
                      <a:pt x="27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1" y="32"/>
                      <a:pt x="22" y="29"/>
                      <a:pt x="21" y="25"/>
                    </a:cubicBezTo>
                    <a:cubicBezTo>
                      <a:pt x="21" y="22"/>
                      <a:pt x="20" y="19"/>
                      <a:pt x="1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14" y="15"/>
                    </a:moveTo>
                    <a:cubicBezTo>
                      <a:pt x="18" y="15"/>
                      <a:pt x="22" y="14"/>
                      <a:pt x="22" y="9"/>
                    </a:cubicBezTo>
                    <a:cubicBezTo>
                      <a:pt x="22" y="6"/>
                      <a:pt x="20" y="4"/>
                      <a:pt x="1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 userDrawn="1"/>
            </p:nvSpPr>
            <p:spPr bwMode="auto">
              <a:xfrm>
                <a:off x="82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4 w 36"/>
                  <a:gd name="T3" fmla="*/ 0 h 50"/>
                  <a:gd name="T4" fmla="*/ 34 w 36"/>
                  <a:gd name="T5" fmla="*/ 5 h 50"/>
                  <a:gd name="T6" fmla="*/ 8 w 36"/>
                  <a:gd name="T7" fmla="*/ 5 h 50"/>
                  <a:gd name="T8" fmla="*/ 8 w 36"/>
                  <a:gd name="T9" fmla="*/ 20 h 50"/>
                  <a:gd name="T10" fmla="*/ 33 w 36"/>
                  <a:gd name="T11" fmla="*/ 20 h 50"/>
                  <a:gd name="T12" fmla="*/ 33 w 36"/>
                  <a:gd name="T13" fmla="*/ 26 h 50"/>
                  <a:gd name="T14" fmla="*/ 8 w 36"/>
                  <a:gd name="T15" fmla="*/ 26 h 50"/>
                  <a:gd name="T16" fmla="*/ 8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4" y="0"/>
                    </a:lnTo>
                    <a:lnTo>
                      <a:pt x="34" y="5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8" y="26"/>
                    </a:lnTo>
                    <a:lnTo>
                      <a:pt x="8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 userDrawn="1"/>
            </p:nvSpPr>
            <p:spPr bwMode="auto">
              <a:xfrm>
                <a:off x="888" y="993"/>
                <a:ext cx="40" cy="50"/>
              </a:xfrm>
              <a:custGeom>
                <a:avLst/>
                <a:gdLst>
                  <a:gd name="T0" fmla="*/ 16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3 w 40"/>
                  <a:gd name="T11" fmla="*/ 5 h 50"/>
                  <a:gd name="T12" fmla="*/ 23 w 40"/>
                  <a:gd name="T13" fmla="*/ 50 h 50"/>
                  <a:gd name="T14" fmla="*/ 16 w 40"/>
                  <a:gd name="T15" fmla="*/ 50 h 50"/>
                  <a:gd name="T16" fmla="*/ 16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3" y="5"/>
                    </a:lnTo>
                    <a:lnTo>
                      <a:pt x="23" y="50"/>
                    </a:lnTo>
                    <a:lnTo>
                      <a:pt x="16" y="50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 userDrawn="1"/>
            </p:nvSpPr>
            <p:spPr bwMode="auto">
              <a:xfrm>
                <a:off x="93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6 w 36"/>
                  <a:gd name="T3" fmla="*/ 0 h 50"/>
                  <a:gd name="T4" fmla="*/ 36 w 36"/>
                  <a:gd name="T5" fmla="*/ 5 h 50"/>
                  <a:gd name="T6" fmla="*/ 7 w 36"/>
                  <a:gd name="T7" fmla="*/ 5 h 50"/>
                  <a:gd name="T8" fmla="*/ 7 w 36"/>
                  <a:gd name="T9" fmla="*/ 20 h 50"/>
                  <a:gd name="T10" fmla="*/ 34 w 36"/>
                  <a:gd name="T11" fmla="*/ 20 h 50"/>
                  <a:gd name="T12" fmla="*/ 34 w 36"/>
                  <a:gd name="T13" fmla="*/ 26 h 50"/>
                  <a:gd name="T14" fmla="*/ 7 w 36"/>
                  <a:gd name="T15" fmla="*/ 26 h 50"/>
                  <a:gd name="T16" fmla="*/ 7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6" y="0"/>
                    </a:lnTo>
                    <a:lnTo>
                      <a:pt x="36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4" y="20"/>
                    </a:lnTo>
                    <a:lnTo>
                      <a:pt x="34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 userDrawn="1"/>
            </p:nvSpPr>
            <p:spPr bwMode="auto">
              <a:xfrm>
                <a:off x="978" y="991"/>
                <a:ext cx="46" cy="52"/>
              </a:xfrm>
              <a:custGeom>
                <a:avLst/>
                <a:gdLst>
                  <a:gd name="T0" fmla="*/ 26 w 31"/>
                  <a:gd name="T1" fmla="*/ 11 h 35"/>
                  <a:gd name="T2" fmla="*/ 16 w 31"/>
                  <a:gd name="T3" fmla="*/ 4 h 35"/>
                  <a:gd name="T4" fmla="*/ 5 w 31"/>
                  <a:gd name="T5" fmla="*/ 17 h 35"/>
                  <a:gd name="T6" fmla="*/ 16 w 31"/>
                  <a:gd name="T7" fmla="*/ 32 h 35"/>
                  <a:gd name="T8" fmla="*/ 26 w 31"/>
                  <a:gd name="T9" fmla="*/ 22 h 35"/>
                  <a:gd name="T10" fmla="*/ 31 w 31"/>
                  <a:gd name="T11" fmla="*/ 22 h 35"/>
                  <a:gd name="T12" fmla="*/ 16 w 31"/>
                  <a:gd name="T13" fmla="*/ 35 h 35"/>
                  <a:gd name="T14" fmla="*/ 0 w 31"/>
                  <a:gd name="T15" fmla="*/ 18 h 35"/>
                  <a:gd name="T16" fmla="*/ 16 w 31"/>
                  <a:gd name="T17" fmla="*/ 0 h 35"/>
                  <a:gd name="T18" fmla="*/ 30 w 31"/>
                  <a:gd name="T19" fmla="*/ 11 h 35"/>
                  <a:gd name="T20" fmla="*/ 26 w 31"/>
                  <a:gd name="T21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35">
                    <a:moveTo>
                      <a:pt x="26" y="11"/>
                    </a:move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0"/>
                      <a:pt x="5" y="17"/>
                    </a:cubicBezTo>
                    <a:cubicBezTo>
                      <a:pt x="5" y="25"/>
                      <a:pt x="8" y="32"/>
                      <a:pt x="16" y="32"/>
                    </a:cubicBezTo>
                    <a:cubicBezTo>
                      <a:pt x="22" y="32"/>
                      <a:pt x="26" y="27"/>
                      <a:pt x="26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30"/>
                      <a:pt x="25" y="35"/>
                      <a:pt x="16" y="35"/>
                    </a:cubicBezTo>
                    <a:cubicBezTo>
                      <a:pt x="6" y="35"/>
                      <a:pt x="0" y="28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3" y="0"/>
                      <a:pt x="29" y="4"/>
                      <a:pt x="30" y="11"/>
                    </a:cubicBez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 userDrawn="1"/>
            </p:nvSpPr>
            <p:spPr bwMode="auto">
              <a:xfrm>
                <a:off x="1034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6 w 40"/>
                  <a:gd name="T3" fmla="*/ 0 h 50"/>
                  <a:gd name="T4" fmla="*/ 6 w 40"/>
                  <a:gd name="T5" fmla="*/ 20 h 50"/>
                  <a:gd name="T6" fmla="*/ 33 w 40"/>
                  <a:gd name="T7" fmla="*/ 20 h 50"/>
                  <a:gd name="T8" fmla="*/ 33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3 w 40"/>
                  <a:gd name="T15" fmla="*/ 50 h 50"/>
                  <a:gd name="T16" fmla="*/ 33 w 40"/>
                  <a:gd name="T17" fmla="*/ 26 h 50"/>
                  <a:gd name="T18" fmla="*/ 6 w 40"/>
                  <a:gd name="T19" fmla="*/ 26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20"/>
                    </a:lnTo>
                    <a:lnTo>
                      <a:pt x="33" y="20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3" y="50"/>
                    </a:lnTo>
                    <a:lnTo>
                      <a:pt x="33" y="26"/>
                    </a:lnTo>
                    <a:lnTo>
                      <a:pt x="6" y="26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 userDrawn="1"/>
            </p:nvSpPr>
            <p:spPr bwMode="auto">
              <a:xfrm>
                <a:off x="1088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7 w 40"/>
                  <a:gd name="T3" fmla="*/ 0 h 50"/>
                  <a:gd name="T4" fmla="*/ 32 w 40"/>
                  <a:gd name="T5" fmla="*/ 40 h 50"/>
                  <a:gd name="T6" fmla="*/ 32 w 40"/>
                  <a:gd name="T7" fmla="*/ 40 h 50"/>
                  <a:gd name="T8" fmla="*/ 32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2 w 40"/>
                  <a:gd name="T15" fmla="*/ 50 h 50"/>
                  <a:gd name="T16" fmla="*/ 6 w 40"/>
                  <a:gd name="T17" fmla="*/ 8 h 50"/>
                  <a:gd name="T18" fmla="*/ 6 w 40"/>
                  <a:gd name="T19" fmla="*/ 8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7" y="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2" y="50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 userDrawn="1"/>
            </p:nvSpPr>
            <p:spPr bwMode="auto">
              <a:xfrm>
                <a:off x="1138" y="991"/>
                <a:ext cx="48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 userDrawn="1"/>
            </p:nvSpPr>
            <p:spPr bwMode="auto">
              <a:xfrm>
                <a:off x="1196" y="993"/>
                <a:ext cx="33" cy="50"/>
              </a:xfrm>
              <a:custGeom>
                <a:avLst/>
                <a:gdLst>
                  <a:gd name="T0" fmla="*/ 0 w 33"/>
                  <a:gd name="T1" fmla="*/ 0 h 50"/>
                  <a:gd name="T2" fmla="*/ 6 w 33"/>
                  <a:gd name="T3" fmla="*/ 0 h 50"/>
                  <a:gd name="T4" fmla="*/ 6 w 33"/>
                  <a:gd name="T5" fmla="*/ 44 h 50"/>
                  <a:gd name="T6" fmla="*/ 33 w 33"/>
                  <a:gd name="T7" fmla="*/ 44 h 50"/>
                  <a:gd name="T8" fmla="*/ 33 w 33"/>
                  <a:gd name="T9" fmla="*/ 50 h 50"/>
                  <a:gd name="T10" fmla="*/ 0 w 33"/>
                  <a:gd name="T11" fmla="*/ 50 h 50"/>
                  <a:gd name="T12" fmla="*/ 0 w 33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33" y="44"/>
                    </a:lnTo>
                    <a:lnTo>
                      <a:pt x="33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 userDrawn="1"/>
            </p:nvSpPr>
            <p:spPr bwMode="auto">
              <a:xfrm>
                <a:off x="1233" y="991"/>
                <a:ext cx="49" cy="52"/>
              </a:xfrm>
              <a:custGeom>
                <a:avLst/>
                <a:gdLst>
                  <a:gd name="T0" fmla="*/ 16 w 33"/>
                  <a:gd name="T1" fmla="*/ 0 h 35"/>
                  <a:gd name="T2" fmla="*/ 33 w 33"/>
                  <a:gd name="T3" fmla="*/ 18 h 35"/>
                  <a:gd name="T4" fmla="*/ 16 w 33"/>
                  <a:gd name="T5" fmla="*/ 35 h 35"/>
                  <a:gd name="T6" fmla="*/ 0 w 33"/>
                  <a:gd name="T7" fmla="*/ 18 h 35"/>
                  <a:gd name="T8" fmla="*/ 16 w 33"/>
                  <a:gd name="T9" fmla="*/ 0 h 35"/>
                  <a:gd name="T10" fmla="*/ 16 w 33"/>
                  <a:gd name="T11" fmla="*/ 32 h 35"/>
                  <a:gd name="T12" fmla="*/ 28 w 33"/>
                  <a:gd name="T13" fmla="*/ 18 h 35"/>
                  <a:gd name="T14" fmla="*/ 16 w 33"/>
                  <a:gd name="T15" fmla="*/ 4 h 35"/>
                  <a:gd name="T16" fmla="*/ 5 w 33"/>
                  <a:gd name="T17" fmla="*/ 18 h 35"/>
                  <a:gd name="T18" fmla="*/ 16 w 33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5">
                    <a:moveTo>
                      <a:pt x="16" y="0"/>
                    </a:moveTo>
                    <a:cubicBezTo>
                      <a:pt x="27" y="0"/>
                      <a:pt x="33" y="8"/>
                      <a:pt x="33" y="18"/>
                    </a:cubicBezTo>
                    <a:cubicBezTo>
                      <a:pt x="33" y="27"/>
                      <a:pt x="27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5" y="32"/>
                      <a:pt x="28" y="24"/>
                      <a:pt x="28" y="18"/>
                    </a:cubicBezTo>
                    <a:cubicBezTo>
                      <a:pt x="28" y="11"/>
                      <a:pt x="25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 userDrawn="1"/>
            </p:nvSpPr>
            <p:spPr bwMode="auto">
              <a:xfrm>
                <a:off x="1289" y="991"/>
                <a:ext cx="46" cy="52"/>
              </a:xfrm>
              <a:custGeom>
                <a:avLst/>
                <a:gdLst>
                  <a:gd name="T0" fmla="*/ 27 w 31"/>
                  <a:gd name="T1" fmla="*/ 30 h 35"/>
                  <a:gd name="T2" fmla="*/ 16 w 31"/>
                  <a:gd name="T3" fmla="*/ 35 h 35"/>
                  <a:gd name="T4" fmla="*/ 0 w 31"/>
                  <a:gd name="T5" fmla="*/ 18 h 35"/>
                  <a:gd name="T6" fmla="*/ 16 w 31"/>
                  <a:gd name="T7" fmla="*/ 0 h 35"/>
                  <a:gd name="T8" fmla="*/ 31 w 31"/>
                  <a:gd name="T9" fmla="*/ 11 h 35"/>
                  <a:gd name="T10" fmla="*/ 26 w 31"/>
                  <a:gd name="T11" fmla="*/ 11 h 35"/>
                  <a:gd name="T12" fmla="*/ 16 w 31"/>
                  <a:gd name="T13" fmla="*/ 4 h 35"/>
                  <a:gd name="T14" fmla="*/ 5 w 31"/>
                  <a:gd name="T15" fmla="*/ 18 h 35"/>
                  <a:gd name="T16" fmla="*/ 16 w 31"/>
                  <a:gd name="T17" fmla="*/ 32 h 35"/>
                  <a:gd name="T18" fmla="*/ 27 w 31"/>
                  <a:gd name="T19" fmla="*/ 21 h 35"/>
                  <a:gd name="T20" fmla="*/ 16 w 31"/>
                  <a:gd name="T21" fmla="*/ 21 h 35"/>
                  <a:gd name="T22" fmla="*/ 16 w 31"/>
                  <a:gd name="T23" fmla="*/ 17 h 35"/>
                  <a:gd name="T24" fmla="*/ 31 w 31"/>
                  <a:gd name="T25" fmla="*/ 17 h 35"/>
                  <a:gd name="T26" fmla="*/ 31 w 31"/>
                  <a:gd name="T27" fmla="*/ 35 h 35"/>
                  <a:gd name="T28" fmla="*/ 28 w 31"/>
                  <a:gd name="T29" fmla="*/ 35 h 35"/>
                  <a:gd name="T30" fmla="*/ 27 w 31"/>
                  <a:gd name="T3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5">
                    <a:moveTo>
                      <a:pt x="27" y="30"/>
                    </a:moveTo>
                    <a:cubicBezTo>
                      <a:pt x="25" y="34"/>
                      <a:pt x="20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4" y="0"/>
                      <a:pt x="30" y="3"/>
                      <a:pt x="31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5"/>
                      <a:pt x="9" y="32"/>
                      <a:pt x="16" y="32"/>
                    </a:cubicBezTo>
                    <a:cubicBezTo>
                      <a:pt x="23" y="32"/>
                      <a:pt x="27" y="27"/>
                      <a:pt x="2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8" y="35"/>
                      <a:pt x="28" y="35"/>
                      <a:pt x="28" y="35"/>
                    </a:cubicBezTo>
                    <a:lnTo>
                      <a:pt x="27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0" name="Rectangle 76"/>
              <p:cNvSpPr>
                <a:spLocks noChangeArrowheads="1"/>
              </p:cNvSpPr>
              <p:nvPr userDrawn="1"/>
            </p:nvSpPr>
            <p:spPr bwMode="auto">
              <a:xfrm>
                <a:off x="1349" y="993"/>
                <a:ext cx="6" cy="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 userDrawn="1"/>
            </p:nvSpPr>
            <p:spPr bwMode="auto">
              <a:xfrm>
                <a:off x="1368" y="993"/>
                <a:ext cx="35" cy="50"/>
              </a:xfrm>
              <a:custGeom>
                <a:avLst/>
                <a:gdLst>
                  <a:gd name="T0" fmla="*/ 0 w 35"/>
                  <a:gd name="T1" fmla="*/ 0 h 50"/>
                  <a:gd name="T2" fmla="*/ 35 w 35"/>
                  <a:gd name="T3" fmla="*/ 0 h 50"/>
                  <a:gd name="T4" fmla="*/ 35 w 35"/>
                  <a:gd name="T5" fmla="*/ 5 h 50"/>
                  <a:gd name="T6" fmla="*/ 7 w 35"/>
                  <a:gd name="T7" fmla="*/ 5 h 50"/>
                  <a:gd name="T8" fmla="*/ 7 w 35"/>
                  <a:gd name="T9" fmla="*/ 20 h 50"/>
                  <a:gd name="T10" fmla="*/ 33 w 35"/>
                  <a:gd name="T11" fmla="*/ 20 h 50"/>
                  <a:gd name="T12" fmla="*/ 33 w 35"/>
                  <a:gd name="T13" fmla="*/ 26 h 50"/>
                  <a:gd name="T14" fmla="*/ 7 w 35"/>
                  <a:gd name="T15" fmla="*/ 26 h 50"/>
                  <a:gd name="T16" fmla="*/ 7 w 35"/>
                  <a:gd name="T17" fmla="*/ 44 h 50"/>
                  <a:gd name="T18" fmla="*/ 35 w 35"/>
                  <a:gd name="T19" fmla="*/ 44 h 50"/>
                  <a:gd name="T20" fmla="*/ 35 w 35"/>
                  <a:gd name="T21" fmla="*/ 50 h 50"/>
                  <a:gd name="T22" fmla="*/ 0 w 35"/>
                  <a:gd name="T23" fmla="*/ 50 h 50"/>
                  <a:gd name="T24" fmla="*/ 0 w 35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50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5" y="44"/>
                    </a:lnTo>
                    <a:lnTo>
                      <a:pt x="35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2" name="Freeform 78"/>
              <p:cNvSpPr>
                <a:spLocks/>
              </p:cNvSpPr>
              <p:nvPr userDrawn="1"/>
            </p:nvSpPr>
            <p:spPr bwMode="auto">
              <a:xfrm>
                <a:off x="1411" y="991"/>
                <a:ext cx="40" cy="52"/>
              </a:xfrm>
              <a:custGeom>
                <a:avLst/>
                <a:gdLst>
                  <a:gd name="T0" fmla="*/ 22 w 27"/>
                  <a:gd name="T1" fmla="*/ 11 h 35"/>
                  <a:gd name="T2" fmla="*/ 13 w 27"/>
                  <a:gd name="T3" fmla="*/ 4 h 35"/>
                  <a:gd name="T4" fmla="*/ 6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4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3 w 27"/>
                  <a:gd name="T19" fmla="*/ 25 h 35"/>
                  <a:gd name="T20" fmla="*/ 12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6 w 27"/>
                  <a:gd name="T27" fmla="*/ 11 h 35"/>
                  <a:gd name="T28" fmla="*/ 22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2" y="11"/>
                    </a:moveTo>
                    <a:cubicBezTo>
                      <a:pt x="21" y="6"/>
                      <a:pt x="18" y="4"/>
                      <a:pt x="13" y="4"/>
                    </a:cubicBezTo>
                    <a:cubicBezTo>
                      <a:pt x="9" y="4"/>
                      <a:pt x="6" y="5"/>
                      <a:pt x="6" y="10"/>
                    </a:cubicBezTo>
                    <a:cubicBezTo>
                      <a:pt x="6" y="14"/>
                      <a:pt x="11" y="14"/>
                      <a:pt x="16" y="16"/>
                    </a:cubicBezTo>
                    <a:cubicBezTo>
                      <a:pt x="22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4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3" y="30"/>
                      <a:pt x="23" y="25"/>
                    </a:cubicBezTo>
                    <a:cubicBezTo>
                      <a:pt x="23" y="21"/>
                      <a:pt x="17" y="20"/>
                      <a:pt x="12" y="19"/>
                    </a:cubicBezTo>
                    <a:cubicBezTo>
                      <a:pt x="7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6" y="3"/>
                      <a:pt x="26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 userDrawn="1"/>
            </p:nvSpPr>
            <p:spPr bwMode="auto">
              <a:xfrm>
                <a:off x="1484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5 w 32"/>
                  <a:gd name="T3" fmla="*/ 0 h 50"/>
                  <a:gd name="T4" fmla="*/ 5 w 32"/>
                  <a:gd name="T5" fmla="*/ 44 h 50"/>
                  <a:gd name="T6" fmla="*/ 32 w 32"/>
                  <a:gd name="T7" fmla="*/ 44 h 50"/>
                  <a:gd name="T8" fmla="*/ 32 w 32"/>
                  <a:gd name="T9" fmla="*/ 50 h 50"/>
                  <a:gd name="T10" fmla="*/ 0 w 32"/>
                  <a:gd name="T11" fmla="*/ 50 h 50"/>
                  <a:gd name="T12" fmla="*/ 0 w 32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5" y="0"/>
                    </a:lnTo>
                    <a:lnTo>
                      <a:pt x="5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 userDrawn="1"/>
            </p:nvSpPr>
            <p:spPr bwMode="auto">
              <a:xfrm>
                <a:off x="15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 userDrawn="1"/>
            </p:nvSpPr>
            <p:spPr bwMode="auto">
              <a:xfrm>
                <a:off x="1561" y="993"/>
                <a:ext cx="41" cy="50"/>
              </a:xfrm>
              <a:custGeom>
                <a:avLst/>
                <a:gdLst>
                  <a:gd name="T0" fmla="*/ 0 w 28"/>
                  <a:gd name="T1" fmla="*/ 0 h 34"/>
                  <a:gd name="T2" fmla="*/ 12 w 28"/>
                  <a:gd name="T3" fmla="*/ 0 h 34"/>
                  <a:gd name="T4" fmla="*/ 28 w 28"/>
                  <a:gd name="T5" fmla="*/ 16 h 34"/>
                  <a:gd name="T6" fmla="*/ 12 w 28"/>
                  <a:gd name="T7" fmla="*/ 34 h 34"/>
                  <a:gd name="T8" fmla="*/ 0 w 28"/>
                  <a:gd name="T9" fmla="*/ 34 h 34"/>
                  <a:gd name="T10" fmla="*/ 0 w 28"/>
                  <a:gd name="T11" fmla="*/ 0 h 34"/>
                  <a:gd name="T12" fmla="*/ 5 w 28"/>
                  <a:gd name="T13" fmla="*/ 30 h 34"/>
                  <a:gd name="T14" fmla="*/ 12 w 28"/>
                  <a:gd name="T15" fmla="*/ 30 h 34"/>
                  <a:gd name="T16" fmla="*/ 24 w 28"/>
                  <a:gd name="T17" fmla="*/ 16 h 34"/>
                  <a:gd name="T18" fmla="*/ 12 w 28"/>
                  <a:gd name="T19" fmla="*/ 4 h 34"/>
                  <a:gd name="T20" fmla="*/ 5 w 28"/>
                  <a:gd name="T21" fmla="*/ 4 h 34"/>
                  <a:gd name="T22" fmla="*/ 5 w 28"/>
                  <a:gd name="T23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4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2" y="0"/>
                      <a:pt x="28" y="5"/>
                      <a:pt x="28" y="16"/>
                    </a:cubicBezTo>
                    <a:cubicBezTo>
                      <a:pt x="28" y="27"/>
                      <a:pt x="23" y="34"/>
                      <a:pt x="12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5" y="3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24" y="29"/>
                      <a:pt x="24" y="16"/>
                    </a:cubicBezTo>
                    <a:cubicBezTo>
                      <a:pt x="24" y="8"/>
                      <a:pt x="21" y="4"/>
                      <a:pt x="12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 userDrawn="1"/>
            </p:nvSpPr>
            <p:spPr bwMode="auto">
              <a:xfrm>
                <a:off x="1589" y="803"/>
                <a:ext cx="25" cy="25"/>
              </a:xfrm>
              <a:custGeom>
                <a:avLst/>
                <a:gdLst>
                  <a:gd name="T0" fmla="*/ 8 w 17"/>
                  <a:gd name="T1" fmla="*/ 0 h 17"/>
                  <a:gd name="T2" fmla="*/ 17 w 17"/>
                  <a:gd name="T3" fmla="*/ 8 h 17"/>
                  <a:gd name="T4" fmla="*/ 8 w 17"/>
                  <a:gd name="T5" fmla="*/ 17 h 17"/>
                  <a:gd name="T6" fmla="*/ 0 w 17"/>
                  <a:gd name="T7" fmla="*/ 8 h 17"/>
                  <a:gd name="T8" fmla="*/ 8 w 17"/>
                  <a:gd name="T9" fmla="*/ 0 h 17"/>
                  <a:gd name="T10" fmla="*/ 8 w 17"/>
                  <a:gd name="T11" fmla="*/ 16 h 17"/>
                  <a:gd name="T12" fmla="*/ 15 w 17"/>
                  <a:gd name="T13" fmla="*/ 8 h 17"/>
                  <a:gd name="T14" fmla="*/ 8 w 17"/>
                  <a:gd name="T15" fmla="*/ 1 h 17"/>
                  <a:gd name="T16" fmla="*/ 1 w 17"/>
                  <a:gd name="T17" fmla="*/ 8 h 17"/>
                  <a:gd name="T18" fmla="*/ 8 w 17"/>
                  <a:gd name="T19" fmla="*/ 16 h 17"/>
                  <a:gd name="T20" fmla="*/ 5 w 17"/>
                  <a:gd name="T21" fmla="*/ 3 h 17"/>
                  <a:gd name="T22" fmla="*/ 9 w 17"/>
                  <a:gd name="T23" fmla="*/ 3 h 17"/>
                  <a:gd name="T24" fmla="*/ 12 w 17"/>
                  <a:gd name="T25" fmla="*/ 6 h 17"/>
                  <a:gd name="T26" fmla="*/ 10 w 17"/>
                  <a:gd name="T27" fmla="*/ 9 h 17"/>
                  <a:gd name="T28" fmla="*/ 13 w 17"/>
                  <a:gd name="T29" fmla="*/ 13 h 17"/>
                  <a:gd name="T30" fmla="*/ 11 w 17"/>
                  <a:gd name="T31" fmla="*/ 13 h 17"/>
                  <a:gd name="T32" fmla="*/ 8 w 17"/>
                  <a:gd name="T33" fmla="*/ 9 h 17"/>
                  <a:gd name="T34" fmla="*/ 7 w 17"/>
                  <a:gd name="T35" fmla="*/ 9 h 17"/>
                  <a:gd name="T36" fmla="*/ 7 w 17"/>
                  <a:gd name="T37" fmla="*/ 13 h 17"/>
                  <a:gd name="T38" fmla="*/ 5 w 17"/>
                  <a:gd name="T39" fmla="*/ 13 h 17"/>
                  <a:gd name="T40" fmla="*/ 5 w 17"/>
                  <a:gd name="T41" fmla="*/ 3 h 17"/>
                  <a:gd name="T42" fmla="*/ 7 w 17"/>
                  <a:gd name="T43" fmla="*/ 8 h 17"/>
                  <a:gd name="T44" fmla="*/ 8 w 17"/>
                  <a:gd name="T45" fmla="*/ 8 h 17"/>
                  <a:gd name="T46" fmla="*/ 11 w 17"/>
                  <a:gd name="T47" fmla="*/ 6 h 17"/>
                  <a:gd name="T48" fmla="*/ 9 w 17"/>
                  <a:gd name="T49" fmla="*/ 4 h 17"/>
                  <a:gd name="T50" fmla="*/ 7 w 17"/>
                  <a:gd name="T51" fmla="*/ 4 h 17"/>
                  <a:gd name="T52" fmla="*/ 7 w 17"/>
                  <a:gd name="T5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3" y="0"/>
                      <a:pt x="17" y="3"/>
                      <a:pt x="17" y="8"/>
                    </a:cubicBezTo>
                    <a:cubicBezTo>
                      <a:pt x="17" y="13"/>
                      <a:pt x="13" y="17"/>
                      <a:pt x="8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lose/>
                    <a:moveTo>
                      <a:pt x="8" y="16"/>
                    </a:moveTo>
                    <a:cubicBezTo>
                      <a:pt x="12" y="16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1"/>
                      <a:pt x="1" y="4"/>
                      <a:pt x="1" y="8"/>
                    </a:cubicBezTo>
                    <a:cubicBezTo>
                      <a:pt x="1" y="12"/>
                      <a:pt x="4" y="16"/>
                      <a:pt x="8" y="16"/>
                    </a:cubicBezTo>
                    <a:close/>
                    <a:moveTo>
                      <a:pt x="5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2" y="4"/>
                      <a:pt x="12" y="6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5" y="3"/>
                    </a:lnTo>
                    <a:close/>
                    <a:moveTo>
                      <a:pt x="7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1" y="8"/>
                      <a:pt x="11" y="6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</p:grpSp>
      </p:grpSp>
      <p:sp>
        <p:nvSpPr>
          <p:cNvPr id="89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396" tIns="45698" rIns="91396" bIns="4569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>
                    <a:lumMod val="75000"/>
                  </a:srgbClr>
                </a:solidFill>
              </a:rPr>
              <a:t>©2017 Check Point Software Technologies Ltd. </a:t>
            </a:r>
          </a:p>
        </p:txBody>
      </p:sp>
      <p:sp>
        <p:nvSpPr>
          <p:cNvPr id="93" name="Date" hidden="1"/>
          <p:cNvSpPr>
            <a:spLocks noGrp="1"/>
          </p:cNvSpPr>
          <p:nvPr userDrawn="1">
            <p:ph type="dt" sz="half" idx="2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6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366" y="3836248"/>
            <a:ext cx="4354876" cy="519446"/>
          </a:xfrm>
          <a:prstGeom prst="rect">
            <a:avLst/>
          </a:prstGeom>
        </p:spPr>
        <p:txBody>
          <a:bodyPr lIns="68559" tIns="34280" rIns="68559" bIns="34280" anchor="t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</p:txBody>
      </p:sp>
      <p:sp>
        <p:nvSpPr>
          <p:cNvPr id="15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648" y="2422249"/>
            <a:ext cx="4354876" cy="726636"/>
          </a:xfrm>
          <a:prstGeom prst="rect">
            <a:avLst/>
          </a:prstGeom>
        </p:spPr>
        <p:txBody>
          <a:bodyPr lIns="68559" tIns="34280" rIns="68559" bIns="3428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  <a:lvl2pPr marL="406149" indent="0">
              <a:buNone/>
              <a:defRPr/>
            </a:lvl2pPr>
            <a:lvl3pPr marL="569552" indent="0">
              <a:buNone/>
              <a:defRPr/>
            </a:lvl3pPr>
            <a:lvl4pPr marL="688548" indent="0">
              <a:buNone/>
              <a:defRPr/>
            </a:lvl4pPr>
            <a:lvl5pPr marL="801191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7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8648" y="1618849"/>
            <a:ext cx="4354876" cy="80341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buClrTx/>
              <a:buSzTx/>
            </a:pPr>
            <a:r>
              <a:rPr lang="en-US" kern="0" dirty="0"/>
              <a:t>PRESENTATION TITLE</a:t>
            </a:r>
          </a:p>
        </p:txBody>
      </p:sp>
      <p:sp>
        <p:nvSpPr>
          <p:cNvPr id="91" name="Footer_security classification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GB" dirty="0">
                <a:solidFill>
                  <a:srgbClr val="FFFFFF">
                    <a:lumMod val="75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65548"/>
      </p:ext>
    </p:extLst>
  </p:cSld>
  <p:clrMapOvr>
    <a:masterClrMapping/>
  </p:clrMapOvr>
  <p:transition>
    <p:fade/>
  </p:transition>
  <p:hf sldNum="0" hd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 userDrawn="1"/>
        </p:nvGrpSpPr>
        <p:grpSpPr>
          <a:xfrm>
            <a:off x="0" y="29"/>
            <a:ext cx="9144000" cy="5143447"/>
            <a:chOff x="-1" y="35"/>
            <a:chExt cx="12188825" cy="6857929"/>
          </a:xfrm>
        </p:grpSpPr>
        <p:pic>
          <p:nvPicPr>
            <p:cNvPr id="86" name="Picture 8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5"/>
              <a:ext cx="12188825" cy="6857929"/>
            </a:xfrm>
            <a:prstGeom prst="rect">
              <a:avLst/>
            </a:prstGeom>
          </p:spPr>
        </p:pic>
        <p:grpSp>
          <p:nvGrpSpPr>
            <p:cNvPr id="2" name="Group 4"/>
            <p:cNvGrpSpPr>
              <a:grpSpLocks noChangeAspect="1"/>
            </p:cNvGrpSpPr>
            <p:nvPr userDrawn="1"/>
          </p:nvGrpSpPr>
          <p:grpSpPr bwMode="auto">
            <a:xfrm>
              <a:off x="600692" y="223091"/>
              <a:ext cx="1644584" cy="1026974"/>
              <a:chOff x="464" y="323"/>
              <a:chExt cx="1153" cy="720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465" y="323"/>
                <a:ext cx="115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" name="Rectangle 5"/>
              <p:cNvSpPr>
                <a:spLocks noChangeArrowheads="1"/>
              </p:cNvSpPr>
              <p:nvPr userDrawn="1"/>
            </p:nvSpPr>
            <p:spPr bwMode="auto">
              <a:xfrm>
                <a:off x="819" y="324"/>
                <a:ext cx="442" cy="389"/>
              </a:xfrm>
              <a:prstGeom prst="rect">
                <a:avLst/>
              </a:prstGeom>
              <a:solidFill>
                <a:srgbClr val="F48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" name="Freeform 6"/>
              <p:cNvSpPr>
                <a:spLocks/>
              </p:cNvSpPr>
              <p:nvPr userDrawn="1"/>
            </p:nvSpPr>
            <p:spPr bwMode="auto">
              <a:xfrm>
                <a:off x="904" y="344"/>
                <a:ext cx="292" cy="225"/>
              </a:xfrm>
              <a:custGeom>
                <a:avLst/>
                <a:gdLst>
                  <a:gd name="T0" fmla="*/ 136 w 197"/>
                  <a:gd name="T1" fmla="*/ 148 h 152"/>
                  <a:gd name="T2" fmla="*/ 112 w 197"/>
                  <a:gd name="T3" fmla="*/ 151 h 152"/>
                  <a:gd name="T4" fmla="*/ 95 w 197"/>
                  <a:gd name="T5" fmla="*/ 152 h 152"/>
                  <a:gd name="T6" fmla="*/ 79 w 197"/>
                  <a:gd name="T7" fmla="*/ 152 h 152"/>
                  <a:gd name="T8" fmla="*/ 62 w 197"/>
                  <a:gd name="T9" fmla="*/ 151 h 152"/>
                  <a:gd name="T10" fmla="*/ 44 w 197"/>
                  <a:gd name="T11" fmla="*/ 148 h 152"/>
                  <a:gd name="T12" fmla="*/ 28 w 197"/>
                  <a:gd name="T13" fmla="*/ 145 h 152"/>
                  <a:gd name="T14" fmla="*/ 16 w 197"/>
                  <a:gd name="T15" fmla="*/ 143 h 152"/>
                  <a:gd name="T16" fmla="*/ 14 w 197"/>
                  <a:gd name="T17" fmla="*/ 140 h 152"/>
                  <a:gd name="T18" fmla="*/ 9 w 197"/>
                  <a:gd name="T19" fmla="*/ 124 h 152"/>
                  <a:gd name="T20" fmla="*/ 4 w 197"/>
                  <a:gd name="T21" fmla="*/ 102 h 152"/>
                  <a:gd name="T22" fmla="*/ 2 w 197"/>
                  <a:gd name="T23" fmla="*/ 94 h 152"/>
                  <a:gd name="T24" fmla="*/ 1 w 197"/>
                  <a:gd name="T25" fmla="*/ 80 h 152"/>
                  <a:gd name="T26" fmla="*/ 0 w 197"/>
                  <a:gd name="T27" fmla="*/ 55 h 152"/>
                  <a:gd name="T28" fmla="*/ 3 w 197"/>
                  <a:gd name="T29" fmla="*/ 40 h 152"/>
                  <a:gd name="T30" fmla="*/ 9 w 197"/>
                  <a:gd name="T31" fmla="*/ 24 h 152"/>
                  <a:gd name="T32" fmla="*/ 15 w 197"/>
                  <a:gd name="T33" fmla="*/ 12 h 152"/>
                  <a:gd name="T34" fmla="*/ 21 w 197"/>
                  <a:gd name="T35" fmla="*/ 4 h 152"/>
                  <a:gd name="T36" fmla="*/ 23 w 197"/>
                  <a:gd name="T37" fmla="*/ 3 h 152"/>
                  <a:gd name="T38" fmla="*/ 33 w 197"/>
                  <a:gd name="T39" fmla="*/ 1 h 152"/>
                  <a:gd name="T40" fmla="*/ 36 w 197"/>
                  <a:gd name="T41" fmla="*/ 1 h 152"/>
                  <a:gd name="T42" fmla="*/ 52 w 197"/>
                  <a:gd name="T43" fmla="*/ 1 h 152"/>
                  <a:gd name="T44" fmla="*/ 68 w 197"/>
                  <a:gd name="T45" fmla="*/ 2 h 152"/>
                  <a:gd name="T46" fmla="*/ 85 w 197"/>
                  <a:gd name="T47" fmla="*/ 2 h 152"/>
                  <a:gd name="T48" fmla="*/ 102 w 197"/>
                  <a:gd name="T49" fmla="*/ 2 h 152"/>
                  <a:gd name="T50" fmla="*/ 117 w 197"/>
                  <a:gd name="T51" fmla="*/ 3 h 152"/>
                  <a:gd name="T52" fmla="*/ 133 w 197"/>
                  <a:gd name="T53" fmla="*/ 2 h 152"/>
                  <a:gd name="T54" fmla="*/ 148 w 197"/>
                  <a:gd name="T55" fmla="*/ 2 h 152"/>
                  <a:gd name="T56" fmla="*/ 162 w 197"/>
                  <a:gd name="T57" fmla="*/ 1 h 152"/>
                  <a:gd name="T58" fmla="*/ 175 w 197"/>
                  <a:gd name="T59" fmla="*/ 0 h 152"/>
                  <a:gd name="T60" fmla="*/ 177 w 197"/>
                  <a:gd name="T61" fmla="*/ 1 h 152"/>
                  <a:gd name="T62" fmla="*/ 184 w 197"/>
                  <a:gd name="T63" fmla="*/ 5 h 152"/>
                  <a:gd name="T64" fmla="*/ 184 w 197"/>
                  <a:gd name="T65" fmla="*/ 28 h 152"/>
                  <a:gd name="T66" fmla="*/ 187 w 197"/>
                  <a:gd name="T67" fmla="*/ 45 h 152"/>
                  <a:gd name="T68" fmla="*/ 188 w 197"/>
                  <a:gd name="T69" fmla="*/ 60 h 152"/>
                  <a:gd name="T70" fmla="*/ 192 w 197"/>
                  <a:gd name="T71" fmla="*/ 78 h 152"/>
                  <a:gd name="T72" fmla="*/ 194 w 197"/>
                  <a:gd name="T73" fmla="*/ 88 h 152"/>
                  <a:gd name="T74" fmla="*/ 196 w 197"/>
                  <a:gd name="T75" fmla="*/ 105 h 152"/>
                  <a:gd name="T76" fmla="*/ 195 w 197"/>
                  <a:gd name="T77" fmla="*/ 128 h 152"/>
                  <a:gd name="T78" fmla="*/ 190 w 197"/>
                  <a:gd name="T79" fmla="*/ 139 h 152"/>
                  <a:gd name="T80" fmla="*/ 176 w 197"/>
                  <a:gd name="T81" fmla="*/ 142 h 152"/>
                  <a:gd name="T82" fmla="*/ 166 w 197"/>
                  <a:gd name="T83" fmla="*/ 143 h 152"/>
                  <a:gd name="T84" fmla="*/ 147 w 197"/>
                  <a:gd name="T85" fmla="*/ 145 h 152"/>
                  <a:gd name="T86" fmla="*/ 138 w 197"/>
                  <a:gd name="T87" fmla="*/ 147 h 152"/>
                  <a:gd name="T88" fmla="*/ 136 w 197"/>
                  <a:gd name="T8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7" h="152">
                    <a:moveTo>
                      <a:pt x="136" y="148"/>
                    </a:moveTo>
                    <a:cubicBezTo>
                      <a:pt x="130" y="149"/>
                      <a:pt x="118" y="150"/>
                      <a:pt x="112" y="151"/>
                    </a:cubicBezTo>
                    <a:cubicBezTo>
                      <a:pt x="107" y="151"/>
                      <a:pt x="101" y="152"/>
                      <a:pt x="95" y="152"/>
                    </a:cubicBezTo>
                    <a:cubicBezTo>
                      <a:pt x="90" y="152"/>
                      <a:pt x="84" y="152"/>
                      <a:pt x="79" y="152"/>
                    </a:cubicBezTo>
                    <a:cubicBezTo>
                      <a:pt x="73" y="152"/>
                      <a:pt x="67" y="152"/>
                      <a:pt x="62" y="151"/>
                    </a:cubicBezTo>
                    <a:cubicBezTo>
                      <a:pt x="50" y="150"/>
                      <a:pt x="48" y="148"/>
                      <a:pt x="44" y="148"/>
                    </a:cubicBezTo>
                    <a:cubicBezTo>
                      <a:pt x="38" y="147"/>
                      <a:pt x="33" y="146"/>
                      <a:pt x="28" y="145"/>
                    </a:cubicBezTo>
                    <a:cubicBezTo>
                      <a:pt x="23" y="144"/>
                      <a:pt x="19" y="143"/>
                      <a:pt x="16" y="143"/>
                    </a:cubicBezTo>
                    <a:cubicBezTo>
                      <a:pt x="16" y="142"/>
                      <a:pt x="15" y="140"/>
                      <a:pt x="14" y="140"/>
                    </a:cubicBezTo>
                    <a:cubicBezTo>
                      <a:pt x="12" y="133"/>
                      <a:pt x="12" y="134"/>
                      <a:pt x="9" y="124"/>
                    </a:cubicBezTo>
                    <a:cubicBezTo>
                      <a:pt x="7" y="119"/>
                      <a:pt x="5" y="109"/>
                      <a:pt x="4" y="102"/>
                    </a:cubicBezTo>
                    <a:cubicBezTo>
                      <a:pt x="3" y="97"/>
                      <a:pt x="2" y="95"/>
                      <a:pt x="2" y="94"/>
                    </a:cubicBezTo>
                    <a:cubicBezTo>
                      <a:pt x="0" y="89"/>
                      <a:pt x="1" y="86"/>
                      <a:pt x="1" y="80"/>
                    </a:cubicBezTo>
                    <a:cubicBezTo>
                      <a:pt x="0" y="75"/>
                      <a:pt x="0" y="61"/>
                      <a:pt x="0" y="55"/>
                    </a:cubicBezTo>
                    <a:cubicBezTo>
                      <a:pt x="1" y="46"/>
                      <a:pt x="1" y="45"/>
                      <a:pt x="3" y="40"/>
                    </a:cubicBezTo>
                    <a:cubicBezTo>
                      <a:pt x="4" y="34"/>
                      <a:pt x="7" y="29"/>
                      <a:pt x="9" y="24"/>
                    </a:cubicBezTo>
                    <a:cubicBezTo>
                      <a:pt x="11" y="20"/>
                      <a:pt x="12" y="16"/>
                      <a:pt x="15" y="12"/>
                    </a:cubicBezTo>
                    <a:cubicBezTo>
                      <a:pt x="18" y="7"/>
                      <a:pt x="19" y="5"/>
                      <a:pt x="21" y="4"/>
                    </a:cubicBezTo>
                    <a:cubicBezTo>
                      <a:pt x="21" y="3"/>
                      <a:pt x="22" y="3"/>
                      <a:pt x="23" y="3"/>
                    </a:cubicBezTo>
                    <a:cubicBezTo>
                      <a:pt x="27" y="2"/>
                      <a:pt x="31" y="1"/>
                      <a:pt x="33" y="1"/>
                    </a:cubicBezTo>
                    <a:cubicBezTo>
                      <a:pt x="33" y="1"/>
                      <a:pt x="36" y="1"/>
                      <a:pt x="36" y="1"/>
                    </a:cubicBezTo>
                    <a:cubicBezTo>
                      <a:pt x="37" y="1"/>
                      <a:pt x="43" y="1"/>
                      <a:pt x="52" y="1"/>
                    </a:cubicBezTo>
                    <a:cubicBezTo>
                      <a:pt x="57" y="1"/>
                      <a:pt x="62" y="2"/>
                      <a:pt x="68" y="2"/>
                    </a:cubicBezTo>
                    <a:cubicBezTo>
                      <a:pt x="74" y="2"/>
                      <a:pt x="79" y="2"/>
                      <a:pt x="85" y="2"/>
                    </a:cubicBezTo>
                    <a:cubicBezTo>
                      <a:pt x="91" y="2"/>
                      <a:pt x="96" y="2"/>
                      <a:pt x="102" y="2"/>
                    </a:cubicBezTo>
                    <a:cubicBezTo>
                      <a:pt x="107" y="2"/>
                      <a:pt x="112" y="3"/>
                      <a:pt x="117" y="3"/>
                    </a:cubicBezTo>
                    <a:cubicBezTo>
                      <a:pt x="123" y="3"/>
                      <a:pt x="128" y="2"/>
                      <a:pt x="133" y="2"/>
                    </a:cubicBezTo>
                    <a:cubicBezTo>
                      <a:pt x="138" y="2"/>
                      <a:pt x="143" y="2"/>
                      <a:pt x="148" y="2"/>
                    </a:cubicBezTo>
                    <a:cubicBezTo>
                      <a:pt x="154" y="2"/>
                      <a:pt x="160" y="2"/>
                      <a:pt x="162" y="1"/>
                    </a:cubicBezTo>
                    <a:cubicBezTo>
                      <a:pt x="168" y="0"/>
                      <a:pt x="172" y="0"/>
                      <a:pt x="175" y="0"/>
                    </a:cubicBezTo>
                    <a:cubicBezTo>
                      <a:pt x="176" y="0"/>
                      <a:pt x="176" y="0"/>
                      <a:pt x="177" y="1"/>
                    </a:cubicBezTo>
                    <a:cubicBezTo>
                      <a:pt x="180" y="2"/>
                      <a:pt x="184" y="5"/>
                      <a:pt x="184" y="5"/>
                    </a:cubicBezTo>
                    <a:cubicBezTo>
                      <a:pt x="184" y="7"/>
                      <a:pt x="183" y="20"/>
                      <a:pt x="184" y="28"/>
                    </a:cubicBezTo>
                    <a:cubicBezTo>
                      <a:pt x="185" y="33"/>
                      <a:pt x="186" y="39"/>
                      <a:pt x="187" y="45"/>
                    </a:cubicBezTo>
                    <a:cubicBezTo>
                      <a:pt x="187" y="50"/>
                      <a:pt x="188" y="55"/>
                      <a:pt x="188" y="60"/>
                    </a:cubicBezTo>
                    <a:cubicBezTo>
                      <a:pt x="189" y="66"/>
                      <a:pt x="191" y="73"/>
                      <a:pt x="192" y="78"/>
                    </a:cubicBezTo>
                    <a:cubicBezTo>
                      <a:pt x="193" y="85"/>
                      <a:pt x="193" y="81"/>
                      <a:pt x="194" y="88"/>
                    </a:cubicBezTo>
                    <a:cubicBezTo>
                      <a:pt x="196" y="96"/>
                      <a:pt x="195" y="95"/>
                      <a:pt x="196" y="105"/>
                    </a:cubicBezTo>
                    <a:cubicBezTo>
                      <a:pt x="197" y="111"/>
                      <a:pt x="196" y="122"/>
                      <a:pt x="195" y="128"/>
                    </a:cubicBezTo>
                    <a:cubicBezTo>
                      <a:pt x="194" y="134"/>
                      <a:pt x="191" y="138"/>
                      <a:pt x="190" y="139"/>
                    </a:cubicBezTo>
                    <a:cubicBezTo>
                      <a:pt x="186" y="141"/>
                      <a:pt x="173" y="142"/>
                      <a:pt x="176" y="142"/>
                    </a:cubicBezTo>
                    <a:cubicBezTo>
                      <a:pt x="169" y="143"/>
                      <a:pt x="170" y="142"/>
                      <a:pt x="166" y="143"/>
                    </a:cubicBezTo>
                    <a:cubicBezTo>
                      <a:pt x="156" y="145"/>
                      <a:pt x="154" y="145"/>
                      <a:pt x="147" y="145"/>
                    </a:cubicBezTo>
                    <a:cubicBezTo>
                      <a:pt x="141" y="146"/>
                      <a:pt x="146" y="146"/>
                      <a:pt x="138" y="147"/>
                    </a:cubicBezTo>
                    <a:cubicBezTo>
                      <a:pt x="138" y="147"/>
                      <a:pt x="137" y="148"/>
                      <a:pt x="136" y="148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 userDrawn="1"/>
            </p:nvSpPr>
            <p:spPr bwMode="auto">
              <a:xfrm>
                <a:off x="935" y="356"/>
                <a:ext cx="230" cy="195"/>
              </a:xfrm>
              <a:custGeom>
                <a:avLst/>
                <a:gdLst>
                  <a:gd name="T0" fmla="*/ 11 w 155"/>
                  <a:gd name="T1" fmla="*/ 5 h 132"/>
                  <a:gd name="T2" fmla="*/ 19 w 155"/>
                  <a:gd name="T3" fmla="*/ 0 h 132"/>
                  <a:gd name="T4" fmla="*/ 30 w 155"/>
                  <a:gd name="T5" fmla="*/ 1 h 132"/>
                  <a:gd name="T6" fmla="*/ 37 w 155"/>
                  <a:gd name="T7" fmla="*/ 2 h 132"/>
                  <a:gd name="T8" fmla="*/ 45 w 155"/>
                  <a:gd name="T9" fmla="*/ 3 h 132"/>
                  <a:gd name="T10" fmla="*/ 63 w 155"/>
                  <a:gd name="T11" fmla="*/ 6 h 132"/>
                  <a:gd name="T12" fmla="*/ 74 w 155"/>
                  <a:gd name="T13" fmla="*/ 9 h 132"/>
                  <a:gd name="T14" fmla="*/ 86 w 155"/>
                  <a:gd name="T15" fmla="*/ 10 h 132"/>
                  <a:gd name="T16" fmla="*/ 97 w 155"/>
                  <a:gd name="T17" fmla="*/ 10 h 132"/>
                  <a:gd name="T18" fmla="*/ 109 w 155"/>
                  <a:gd name="T19" fmla="*/ 9 h 132"/>
                  <a:gd name="T20" fmla="*/ 120 w 155"/>
                  <a:gd name="T21" fmla="*/ 8 h 132"/>
                  <a:gd name="T22" fmla="*/ 131 w 155"/>
                  <a:gd name="T23" fmla="*/ 7 h 132"/>
                  <a:gd name="T24" fmla="*/ 142 w 155"/>
                  <a:gd name="T25" fmla="*/ 6 h 132"/>
                  <a:gd name="T26" fmla="*/ 151 w 155"/>
                  <a:gd name="T27" fmla="*/ 12 h 132"/>
                  <a:gd name="T28" fmla="*/ 152 w 155"/>
                  <a:gd name="T29" fmla="*/ 23 h 132"/>
                  <a:gd name="T30" fmla="*/ 151 w 155"/>
                  <a:gd name="T31" fmla="*/ 35 h 132"/>
                  <a:gd name="T32" fmla="*/ 151 w 155"/>
                  <a:gd name="T33" fmla="*/ 46 h 132"/>
                  <a:gd name="T34" fmla="*/ 152 w 155"/>
                  <a:gd name="T35" fmla="*/ 58 h 132"/>
                  <a:gd name="T36" fmla="*/ 152 w 155"/>
                  <a:gd name="T37" fmla="*/ 69 h 132"/>
                  <a:gd name="T38" fmla="*/ 153 w 155"/>
                  <a:gd name="T39" fmla="*/ 81 h 132"/>
                  <a:gd name="T40" fmla="*/ 153 w 155"/>
                  <a:gd name="T41" fmla="*/ 92 h 132"/>
                  <a:gd name="T42" fmla="*/ 154 w 155"/>
                  <a:gd name="T43" fmla="*/ 103 h 132"/>
                  <a:gd name="T44" fmla="*/ 150 w 155"/>
                  <a:gd name="T45" fmla="*/ 114 h 132"/>
                  <a:gd name="T46" fmla="*/ 139 w 155"/>
                  <a:gd name="T47" fmla="*/ 118 h 132"/>
                  <a:gd name="T48" fmla="*/ 129 w 155"/>
                  <a:gd name="T49" fmla="*/ 121 h 132"/>
                  <a:gd name="T50" fmla="*/ 118 w 155"/>
                  <a:gd name="T51" fmla="*/ 124 h 132"/>
                  <a:gd name="T52" fmla="*/ 108 w 155"/>
                  <a:gd name="T53" fmla="*/ 126 h 132"/>
                  <a:gd name="T54" fmla="*/ 97 w 155"/>
                  <a:gd name="T55" fmla="*/ 127 h 132"/>
                  <a:gd name="T56" fmla="*/ 86 w 155"/>
                  <a:gd name="T57" fmla="*/ 128 h 132"/>
                  <a:gd name="T58" fmla="*/ 76 w 155"/>
                  <a:gd name="T59" fmla="*/ 129 h 132"/>
                  <a:gd name="T60" fmla="*/ 66 w 155"/>
                  <a:gd name="T61" fmla="*/ 129 h 132"/>
                  <a:gd name="T62" fmla="*/ 64 w 155"/>
                  <a:gd name="T63" fmla="*/ 131 h 132"/>
                  <a:gd name="T64" fmla="*/ 53 w 155"/>
                  <a:gd name="T65" fmla="*/ 131 h 132"/>
                  <a:gd name="T66" fmla="*/ 43 w 155"/>
                  <a:gd name="T67" fmla="*/ 131 h 132"/>
                  <a:gd name="T68" fmla="*/ 32 w 155"/>
                  <a:gd name="T69" fmla="*/ 130 h 132"/>
                  <a:gd name="T70" fmla="*/ 22 w 155"/>
                  <a:gd name="T71" fmla="*/ 128 h 132"/>
                  <a:gd name="T72" fmla="*/ 11 w 155"/>
                  <a:gd name="T73" fmla="*/ 126 h 132"/>
                  <a:gd name="T74" fmla="*/ 3 w 155"/>
                  <a:gd name="T75" fmla="*/ 121 h 132"/>
                  <a:gd name="T76" fmla="*/ 1 w 155"/>
                  <a:gd name="T77" fmla="*/ 109 h 132"/>
                  <a:gd name="T78" fmla="*/ 1 w 155"/>
                  <a:gd name="T79" fmla="*/ 98 h 132"/>
                  <a:gd name="T80" fmla="*/ 0 w 155"/>
                  <a:gd name="T81" fmla="*/ 88 h 132"/>
                  <a:gd name="T82" fmla="*/ 1 w 155"/>
                  <a:gd name="T83" fmla="*/ 77 h 132"/>
                  <a:gd name="T84" fmla="*/ 1 w 155"/>
                  <a:gd name="T85" fmla="*/ 66 h 132"/>
                  <a:gd name="T86" fmla="*/ 3 w 155"/>
                  <a:gd name="T87" fmla="*/ 55 h 132"/>
                  <a:gd name="T88" fmla="*/ 4 w 155"/>
                  <a:gd name="T89" fmla="*/ 45 h 132"/>
                  <a:gd name="T90" fmla="*/ 5 w 155"/>
                  <a:gd name="T91" fmla="*/ 34 h 132"/>
                  <a:gd name="T92" fmla="*/ 7 w 155"/>
                  <a:gd name="T93" fmla="*/ 24 h 132"/>
                  <a:gd name="T94" fmla="*/ 7 w 155"/>
                  <a:gd name="T95" fmla="*/ 14 h 132"/>
                  <a:gd name="T96" fmla="*/ 11 w 155"/>
                  <a:gd name="T97" fmla="*/ 5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32">
                    <a:moveTo>
                      <a:pt x="11" y="5"/>
                    </a:moveTo>
                    <a:cubicBezTo>
                      <a:pt x="13" y="0"/>
                      <a:pt x="15" y="0"/>
                      <a:pt x="19" y="0"/>
                    </a:cubicBezTo>
                    <a:cubicBezTo>
                      <a:pt x="22" y="0"/>
                      <a:pt x="25" y="0"/>
                      <a:pt x="30" y="1"/>
                    </a:cubicBezTo>
                    <a:cubicBezTo>
                      <a:pt x="33" y="2"/>
                      <a:pt x="33" y="1"/>
                      <a:pt x="37" y="2"/>
                    </a:cubicBezTo>
                    <a:cubicBezTo>
                      <a:pt x="40" y="3"/>
                      <a:pt x="40" y="2"/>
                      <a:pt x="45" y="3"/>
                    </a:cubicBezTo>
                    <a:cubicBezTo>
                      <a:pt x="48" y="4"/>
                      <a:pt x="59" y="6"/>
                      <a:pt x="63" y="6"/>
                    </a:cubicBezTo>
                    <a:cubicBezTo>
                      <a:pt x="67" y="7"/>
                      <a:pt x="70" y="9"/>
                      <a:pt x="74" y="9"/>
                    </a:cubicBezTo>
                    <a:cubicBezTo>
                      <a:pt x="78" y="9"/>
                      <a:pt x="82" y="10"/>
                      <a:pt x="86" y="10"/>
                    </a:cubicBezTo>
                    <a:cubicBezTo>
                      <a:pt x="90" y="10"/>
                      <a:pt x="94" y="10"/>
                      <a:pt x="97" y="10"/>
                    </a:cubicBezTo>
                    <a:cubicBezTo>
                      <a:pt x="101" y="10"/>
                      <a:pt x="105" y="9"/>
                      <a:pt x="109" y="9"/>
                    </a:cubicBezTo>
                    <a:cubicBezTo>
                      <a:pt x="113" y="9"/>
                      <a:pt x="117" y="9"/>
                      <a:pt x="120" y="8"/>
                    </a:cubicBezTo>
                    <a:cubicBezTo>
                      <a:pt x="125" y="8"/>
                      <a:pt x="128" y="7"/>
                      <a:pt x="131" y="7"/>
                    </a:cubicBezTo>
                    <a:cubicBezTo>
                      <a:pt x="135" y="5"/>
                      <a:pt x="139" y="6"/>
                      <a:pt x="142" y="6"/>
                    </a:cubicBezTo>
                    <a:cubicBezTo>
                      <a:pt x="146" y="7"/>
                      <a:pt x="149" y="9"/>
                      <a:pt x="151" y="12"/>
                    </a:cubicBezTo>
                    <a:cubicBezTo>
                      <a:pt x="152" y="15"/>
                      <a:pt x="151" y="18"/>
                      <a:pt x="152" y="23"/>
                    </a:cubicBezTo>
                    <a:cubicBezTo>
                      <a:pt x="152" y="25"/>
                      <a:pt x="151" y="30"/>
                      <a:pt x="151" y="35"/>
                    </a:cubicBezTo>
                    <a:cubicBezTo>
                      <a:pt x="151" y="38"/>
                      <a:pt x="151" y="42"/>
                      <a:pt x="151" y="46"/>
                    </a:cubicBezTo>
                    <a:cubicBezTo>
                      <a:pt x="151" y="50"/>
                      <a:pt x="152" y="54"/>
                      <a:pt x="152" y="58"/>
                    </a:cubicBezTo>
                    <a:cubicBezTo>
                      <a:pt x="152" y="62"/>
                      <a:pt x="152" y="66"/>
                      <a:pt x="152" y="69"/>
                    </a:cubicBezTo>
                    <a:cubicBezTo>
                      <a:pt x="152" y="74"/>
                      <a:pt x="153" y="77"/>
                      <a:pt x="153" y="81"/>
                    </a:cubicBezTo>
                    <a:cubicBezTo>
                      <a:pt x="153" y="85"/>
                      <a:pt x="153" y="89"/>
                      <a:pt x="153" y="92"/>
                    </a:cubicBezTo>
                    <a:cubicBezTo>
                      <a:pt x="153" y="99"/>
                      <a:pt x="154" y="97"/>
                      <a:pt x="154" y="103"/>
                    </a:cubicBezTo>
                    <a:cubicBezTo>
                      <a:pt x="153" y="109"/>
                      <a:pt x="155" y="110"/>
                      <a:pt x="150" y="114"/>
                    </a:cubicBezTo>
                    <a:cubicBezTo>
                      <a:pt x="147" y="116"/>
                      <a:pt x="144" y="118"/>
                      <a:pt x="139" y="118"/>
                    </a:cubicBezTo>
                    <a:cubicBezTo>
                      <a:pt x="138" y="119"/>
                      <a:pt x="134" y="120"/>
                      <a:pt x="129" y="121"/>
                    </a:cubicBezTo>
                    <a:cubicBezTo>
                      <a:pt x="126" y="122"/>
                      <a:pt x="122" y="123"/>
                      <a:pt x="118" y="124"/>
                    </a:cubicBezTo>
                    <a:cubicBezTo>
                      <a:pt x="115" y="124"/>
                      <a:pt x="111" y="125"/>
                      <a:pt x="108" y="126"/>
                    </a:cubicBezTo>
                    <a:cubicBezTo>
                      <a:pt x="104" y="126"/>
                      <a:pt x="101" y="127"/>
                      <a:pt x="97" y="127"/>
                    </a:cubicBezTo>
                    <a:cubicBezTo>
                      <a:pt x="94" y="128"/>
                      <a:pt x="90" y="128"/>
                      <a:pt x="86" y="128"/>
                    </a:cubicBezTo>
                    <a:cubicBezTo>
                      <a:pt x="83" y="129"/>
                      <a:pt x="79" y="128"/>
                      <a:pt x="76" y="129"/>
                    </a:cubicBezTo>
                    <a:cubicBezTo>
                      <a:pt x="72" y="129"/>
                      <a:pt x="69" y="129"/>
                      <a:pt x="66" y="129"/>
                    </a:cubicBezTo>
                    <a:cubicBezTo>
                      <a:pt x="63" y="130"/>
                      <a:pt x="66" y="130"/>
                      <a:pt x="64" y="131"/>
                    </a:cubicBezTo>
                    <a:cubicBezTo>
                      <a:pt x="61" y="132"/>
                      <a:pt x="60" y="132"/>
                      <a:pt x="53" y="131"/>
                    </a:cubicBezTo>
                    <a:cubicBezTo>
                      <a:pt x="50" y="131"/>
                      <a:pt x="47" y="131"/>
                      <a:pt x="43" y="131"/>
                    </a:cubicBezTo>
                    <a:cubicBezTo>
                      <a:pt x="40" y="131"/>
                      <a:pt x="36" y="131"/>
                      <a:pt x="32" y="130"/>
                    </a:cubicBezTo>
                    <a:cubicBezTo>
                      <a:pt x="29" y="130"/>
                      <a:pt x="25" y="129"/>
                      <a:pt x="22" y="128"/>
                    </a:cubicBezTo>
                    <a:cubicBezTo>
                      <a:pt x="18" y="127"/>
                      <a:pt x="14" y="127"/>
                      <a:pt x="11" y="126"/>
                    </a:cubicBezTo>
                    <a:cubicBezTo>
                      <a:pt x="7" y="125"/>
                      <a:pt x="4" y="123"/>
                      <a:pt x="3" y="121"/>
                    </a:cubicBezTo>
                    <a:cubicBezTo>
                      <a:pt x="2" y="119"/>
                      <a:pt x="1" y="114"/>
                      <a:pt x="1" y="109"/>
                    </a:cubicBezTo>
                    <a:cubicBezTo>
                      <a:pt x="1" y="106"/>
                      <a:pt x="1" y="102"/>
                      <a:pt x="1" y="98"/>
                    </a:cubicBezTo>
                    <a:cubicBezTo>
                      <a:pt x="1" y="95"/>
                      <a:pt x="0" y="91"/>
                      <a:pt x="0" y="88"/>
                    </a:cubicBezTo>
                    <a:cubicBezTo>
                      <a:pt x="0" y="84"/>
                      <a:pt x="0" y="81"/>
                      <a:pt x="1" y="77"/>
                    </a:cubicBezTo>
                    <a:cubicBezTo>
                      <a:pt x="1" y="73"/>
                      <a:pt x="1" y="70"/>
                      <a:pt x="1" y="66"/>
                    </a:cubicBezTo>
                    <a:cubicBezTo>
                      <a:pt x="1" y="62"/>
                      <a:pt x="2" y="59"/>
                      <a:pt x="3" y="55"/>
                    </a:cubicBezTo>
                    <a:cubicBezTo>
                      <a:pt x="3" y="52"/>
                      <a:pt x="4" y="48"/>
                      <a:pt x="4" y="45"/>
                    </a:cubicBezTo>
                    <a:cubicBezTo>
                      <a:pt x="4" y="41"/>
                      <a:pt x="4" y="38"/>
                      <a:pt x="5" y="34"/>
                    </a:cubicBezTo>
                    <a:cubicBezTo>
                      <a:pt x="5" y="31"/>
                      <a:pt x="6" y="27"/>
                      <a:pt x="7" y="24"/>
                    </a:cubicBezTo>
                    <a:cubicBezTo>
                      <a:pt x="7" y="20"/>
                      <a:pt x="7" y="17"/>
                      <a:pt x="7" y="14"/>
                    </a:cubicBezTo>
                    <a:cubicBezTo>
                      <a:pt x="8" y="9"/>
                      <a:pt x="10" y="5"/>
                      <a:pt x="1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" name="Freeform 8"/>
              <p:cNvSpPr>
                <a:spLocks/>
              </p:cNvSpPr>
              <p:nvPr userDrawn="1"/>
            </p:nvSpPr>
            <p:spPr bwMode="auto">
              <a:xfrm>
                <a:off x="831" y="567"/>
                <a:ext cx="401" cy="137"/>
              </a:xfrm>
              <a:custGeom>
                <a:avLst/>
                <a:gdLst>
                  <a:gd name="T0" fmla="*/ 263 w 270"/>
                  <a:gd name="T1" fmla="*/ 65 h 92"/>
                  <a:gd name="T2" fmla="*/ 245 w 270"/>
                  <a:gd name="T3" fmla="*/ 68 h 92"/>
                  <a:gd name="T4" fmla="*/ 229 w 270"/>
                  <a:gd name="T5" fmla="*/ 69 h 92"/>
                  <a:gd name="T6" fmla="*/ 213 w 270"/>
                  <a:gd name="T7" fmla="*/ 68 h 92"/>
                  <a:gd name="T8" fmla="*/ 197 w 270"/>
                  <a:gd name="T9" fmla="*/ 69 h 92"/>
                  <a:gd name="T10" fmla="*/ 180 w 270"/>
                  <a:gd name="T11" fmla="*/ 70 h 92"/>
                  <a:gd name="T12" fmla="*/ 166 w 270"/>
                  <a:gd name="T13" fmla="*/ 71 h 92"/>
                  <a:gd name="T14" fmla="*/ 151 w 270"/>
                  <a:gd name="T15" fmla="*/ 70 h 92"/>
                  <a:gd name="T16" fmla="*/ 131 w 270"/>
                  <a:gd name="T17" fmla="*/ 71 h 92"/>
                  <a:gd name="T18" fmla="*/ 115 w 270"/>
                  <a:gd name="T19" fmla="*/ 74 h 92"/>
                  <a:gd name="T20" fmla="*/ 100 w 270"/>
                  <a:gd name="T21" fmla="*/ 75 h 92"/>
                  <a:gd name="T22" fmla="*/ 84 w 270"/>
                  <a:gd name="T23" fmla="*/ 78 h 92"/>
                  <a:gd name="T24" fmla="*/ 69 w 270"/>
                  <a:gd name="T25" fmla="*/ 81 h 92"/>
                  <a:gd name="T26" fmla="*/ 54 w 270"/>
                  <a:gd name="T27" fmla="*/ 83 h 92"/>
                  <a:gd name="T28" fmla="*/ 44 w 270"/>
                  <a:gd name="T29" fmla="*/ 87 h 92"/>
                  <a:gd name="T30" fmla="*/ 26 w 270"/>
                  <a:gd name="T31" fmla="*/ 91 h 92"/>
                  <a:gd name="T32" fmla="*/ 9 w 270"/>
                  <a:gd name="T33" fmla="*/ 86 h 92"/>
                  <a:gd name="T34" fmla="*/ 5 w 270"/>
                  <a:gd name="T35" fmla="*/ 72 h 92"/>
                  <a:gd name="T36" fmla="*/ 3 w 270"/>
                  <a:gd name="T37" fmla="*/ 64 h 92"/>
                  <a:gd name="T38" fmla="*/ 5 w 270"/>
                  <a:gd name="T39" fmla="*/ 45 h 92"/>
                  <a:gd name="T40" fmla="*/ 17 w 270"/>
                  <a:gd name="T41" fmla="*/ 37 h 92"/>
                  <a:gd name="T42" fmla="*/ 33 w 270"/>
                  <a:gd name="T43" fmla="*/ 29 h 92"/>
                  <a:gd name="T44" fmla="*/ 48 w 270"/>
                  <a:gd name="T45" fmla="*/ 24 h 92"/>
                  <a:gd name="T46" fmla="*/ 64 w 270"/>
                  <a:gd name="T47" fmla="*/ 20 h 92"/>
                  <a:gd name="T48" fmla="*/ 80 w 270"/>
                  <a:gd name="T49" fmla="*/ 16 h 92"/>
                  <a:gd name="T50" fmla="*/ 96 w 270"/>
                  <a:gd name="T51" fmla="*/ 12 h 92"/>
                  <a:gd name="T52" fmla="*/ 113 w 270"/>
                  <a:gd name="T53" fmla="*/ 9 h 92"/>
                  <a:gd name="T54" fmla="*/ 130 w 270"/>
                  <a:gd name="T55" fmla="*/ 7 h 92"/>
                  <a:gd name="T56" fmla="*/ 147 w 270"/>
                  <a:gd name="T57" fmla="*/ 5 h 92"/>
                  <a:gd name="T58" fmla="*/ 163 w 270"/>
                  <a:gd name="T59" fmla="*/ 3 h 92"/>
                  <a:gd name="T60" fmla="*/ 182 w 270"/>
                  <a:gd name="T61" fmla="*/ 3 h 92"/>
                  <a:gd name="T62" fmla="*/ 195 w 270"/>
                  <a:gd name="T63" fmla="*/ 1 h 92"/>
                  <a:gd name="T64" fmla="*/ 211 w 270"/>
                  <a:gd name="T65" fmla="*/ 0 h 92"/>
                  <a:gd name="T66" fmla="*/ 228 w 270"/>
                  <a:gd name="T67" fmla="*/ 0 h 92"/>
                  <a:gd name="T68" fmla="*/ 242 w 270"/>
                  <a:gd name="T69" fmla="*/ 0 h 92"/>
                  <a:gd name="T70" fmla="*/ 261 w 270"/>
                  <a:gd name="T71" fmla="*/ 3 h 92"/>
                  <a:gd name="T72" fmla="*/ 267 w 270"/>
                  <a:gd name="T73" fmla="*/ 16 h 92"/>
                  <a:gd name="T74" fmla="*/ 268 w 270"/>
                  <a:gd name="T75" fmla="*/ 29 h 92"/>
                  <a:gd name="T76" fmla="*/ 270 w 270"/>
                  <a:gd name="T77" fmla="*/ 54 h 92"/>
                  <a:gd name="T78" fmla="*/ 263 w 270"/>
                  <a:gd name="T7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0" h="92">
                    <a:moveTo>
                      <a:pt x="263" y="65"/>
                    </a:moveTo>
                    <a:cubicBezTo>
                      <a:pt x="261" y="66"/>
                      <a:pt x="252" y="68"/>
                      <a:pt x="245" y="68"/>
                    </a:cubicBezTo>
                    <a:cubicBezTo>
                      <a:pt x="241" y="68"/>
                      <a:pt x="236" y="68"/>
                      <a:pt x="229" y="69"/>
                    </a:cubicBezTo>
                    <a:cubicBezTo>
                      <a:pt x="224" y="69"/>
                      <a:pt x="219" y="68"/>
                      <a:pt x="213" y="68"/>
                    </a:cubicBezTo>
                    <a:cubicBezTo>
                      <a:pt x="208" y="69"/>
                      <a:pt x="203" y="69"/>
                      <a:pt x="197" y="69"/>
                    </a:cubicBezTo>
                    <a:cubicBezTo>
                      <a:pt x="192" y="69"/>
                      <a:pt x="186" y="70"/>
                      <a:pt x="180" y="70"/>
                    </a:cubicBezTo>
                    <a:cubicBezTo>
                      <a:pt x="175" y="71"/>
                      <a:pt x="172" y="70"/>
                      <a:pt x="166" y="71"/>
                    </a:cubicBezTo>
                    <a:cubicBezTo>
                      <a:pt x="161" y="71"/>
                      <a:pt x="156" y="69"/>
                      <a:pt x="151" y="70"/>
                    </a:cubicBezTo>
                    <a:cubicBezTo>
                      <a:pt x="146" y="70"/>
                      <a:pt x="137" y="71"/>
                      <a:pt x="131" y="71"/>
                    </a:cubicBezTo>
                    <a:cubicBezTo>
                      <a:pt x="126" y="72"/>
                      <a:pt x="120" y="74"/>
                      <a:pt x="115" y="74"/>
                    </a:cubicBezTo>
                    <a:cubicBezTo>
                      <a:pt x="110" y="75"/>
                      <a:pt x="105" y="75"/>
                      <a:pt x="100" y="75"/>
                    </a:cubicBezTo>
                    <a:cubicBezTo>
                      <a:pt x="95" y="76"/>
                      <a:pt x="89" y="78"/>
                      <a:pt x="84" y="78"/>
                    </a:cubicBezTo>
                    <a:cubicBezTo>
                      <a:pt x="78" y="79"/>
                      <a:pt x="73" y="80"/>
                      <a:pt x="69" y="81"/>
                    </a:cubicBezTo>
                    <a:cubicBezTo>
                      <a:pt x="63" y="82"/>
                      <a:pt x="59" y="82"/>
                      <a:pt x="54" y="83"/>
                    </a:cubicBezTo>
                    <a:cubicBezTo>
                      <a:pt x="50" y="84"/>
                      <a:pt x="47" y="86"/>
                      <a:pt x="44" y="87"/>
                    </a:cubicBezTo>
                    <a:cubicBezTo>
                      <a:pt x="36" y="89"/>
                      <a:pt x="30" y="90"/>
                      <a:pt x="26" y="91"/>
                    </a:cubicBezTo>
                    <a:cubicBezTo>
                      <a:pt x="16" y="92"/>
                      <a:pt x="11" y="90"/>
                      <a:pt x="9" y="86"/>
                    </a:cubicBezTo>
                    <a:cubicBezTo>
                      <a:pt x="6" y="83"/>
                      <a:pt x="5" y="77"/>
                      <a:pt x="5" y="72"/>
                    </a:cubicBezTo>
                    <a:cubicBezTo>
                      <a:pt x="4" y="66"/>
                      <a:pt x="4" y="69"/>
                      <a:pt x="3" y="64"/>
                    </a:cubicBezTo>
                    <a:cubicBezTo>
                      <a:pt x="2" y="56"/>
                      <a:pt x="0" y="50"/>
                      <a:pt x="5" y="45"/>
                    </a:cubicBezTo>
                    <a:cubicBezTo>
                      <a:pt x="8" y="43"/>
                      <a:pt x="12" y="40"/>
                      <a:pt x="17" y="37"/>
                    </a:cubicBezTo>
                    <a:cubicBezTo>
                      <a:pt x="25" y="33"/>
                      <a:pt x="22" y="34"/>
                      <a:pt x="33" y="29"/>
                    </a:cubicBezTo>
                    <a:cubicBezTo>
                      <a:pt x="37" y="28"/>
                      <a:pt x="42" y="26"/>
                      <a:pt x="48" y="24"/>
                    </a:cubicBezTo>
                    <a:cubicBezTo>
                      <a:pt x="53" y="22"/>
                      <a:pt x="58" y="21"/>
                      <a:pt x="64" y="20"/>
                    </a:cubicBezTo>
                    <a:cubicBezTo>
                      <a:pt x="69" y="18"/>
                      <a:pt x="74" y="17"/>
                      <a:pt x="80" y="16"/>
                    </a:cubicBezTo>
                    <a:cubicBezTo>
                      <a:pt x="85" y="15"/>
                      <a:pt x="91" y="13"/>
                      <a:pt x="96" y="12"/>
                    </a:cubicBezTo>
                    <a:cubicBezTo>
                      <a:pt x="102" y="11"/>
                      <a:pt x="107" y="10"/>
                      <a:pt x="113" y="9"/>
                    </a:cubicBezTo>
                    <a:cubicBezTo>
                      <a:pt x="118" y="8"/>
                      <a:pt x="124" y="8"/>
                      <a:pt x="130" y="7"/>
                    </a:cubicBezTo>
                    <a:cubicBezTo>
                      <a:pt x="136" y="6"/>
                      <a:pt x="141" y="6"/>
                      <a:pt x="147" y="5"/>
                    </a:cubicBezTo>
                    <a:cubicBezTo>
                      <a:pt x="152" y="4"/>
                      <a:pt x="158" y="3"/>
                      <a:pt x="163" y="3"/>
                    </a:cubicBezTo>
                    <a:cubicBezTo>
                      <a:pt x="168" y="2"/>
                      <a:pt x="176" y="3"/>
                      <a:pt x="182" y="3"/>
                    </a:cubicBezTo>
                    <a:cubicBezTo>
                      <a:pt x="187" y="2"/>
                      <a:pt x="190" y="1"/>
                      <a:pt x="195" y="1"/>
                    </a:cubicBezTo>
                    <a:cubicBezTo>
                      <a:pt x="200" y="1"/>
                      <a:pt x="206" y="1"/>
                      <a:pt x="211" y="0"/>
                    </a:cubicBezTo>
                    <a:cubicBezTo>
                      <a:pt x="217" y="0"/>
                      <a:pt x="222" y="0"/>
                      <a:pt x="228" y="0"/>
                    </a:cubicBezTo>
                    <a:cubicBezTo>
                      <a:pt x="232" y="0"/>
                      <a:pt x="237" y="0"/>
                      <a:pt x="242" y="0"/>
                    </a:cubicBezTo>
                    <a:cubicBezTo>
                      <a:pt x="250" y="0"/>
                      <a:pt x="257" y="0"/>
                      <a:pt x="261" y="3"/>
                    </a:cubicBezTo>
                    <a:cubicBezTo>
                      <a:pt x="267" y="7"/>
                      <a:pt x="267" y="9"/>
                      <a:pt x="267" y="16"/>
                    </a:cubicBezTo>
                    <a:cubicBezTo>
                      <a:pt x="267" y="25"/>
                      <a:pt x="266" y="21"/>
                      <a:pt x="268" y="29"/>
                    </a:cubicBezTo>
                    <a:cubicBezTo>
                      <a:pt x="269" y="38"/>
                      <a:pt x="269" y="46"/>
                      <a:pt x="270" y="54"/>
                    </a:cubicBezTo>
                    <a:cubicBezTo>
                      <a:pt x="270" y="58"/>
                      <a:pt x="268" y="61"/>
                      <a:pt x="263" y="65"/>
                    </a:cubicBezTo>
                  </a:path>
                </a:pathLst>
              </a:custGeom>
              <a:solidFill>
                <a:srgbClr val="293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9" name="Oval 9"/>
              <p:cNvSpPr>
                <a:spLocks noChangeArrowheads="1"/>
              </p:cNvSpPr>
              <p:nvPr userDrawn="1"/>
            </p:nvSpPr>
            <p:spPr bwMode="auto">
              <a:xfrm>
                <a:off x="893" y="628"/>
                <a:ext cx="15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938" y="652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"/>
                      <a:pt x="4" y="10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1" name="Oval 11"/>
              <p:cNvSpPr>
                <a:spLocks noChangeArrowheads="1"/>
              </p:cNvSpPr>
              <p:nvPr userDrawn="1"/>
            </p:nvSpPr>
            <p:spPr bwMode="auto">
              <a:xfrm>
                <a:off x="913" y="656"/>
                <a:ext cx="15" cy="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 userDrawn="1"/>
            </p:nvSpPr>
            <p:spPr bwMode="auto">
              <a:xfrm>
                <a:off x="1011" y="625"/>
                <a:ext cx="16" cy="15"/>
              </a:xfrm>
              <a:custGeom>
                <a:avLst/>
                <a:gdLst>
                  <a:gd name="T0" fmla="*/ 6 w 11"/>
                  <a:gd name="T1" fmla="*/ 10 h 10"/>
                  <a:gd name="T2" fmla="*/ 11 w 11"/>
                  <a:gd name="T3" fmla="*/ 4 h 10"/>
                  <a:gd name="T4" fmla="*/ 6 w 11"/>
                  <a:gd name="T5" fmla="*/ 0 h 10"/>
                  <a:gd name="T6" fmla="*/ 1 w 11"/>
                  <a:gd name="T7" fmla="*/ 5 h 10"/>
                  <a:gd name="T8" fmla="*/ 6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10"/>
                      <a:pt x="11" y="7"/>
                      <a:pt x="11" y="4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1"/>
                      <a:pt x="1" y="5"/>
                    </a:cubicBezTo>
                    <a:cubicBezTo>
                      <a:pt x="2" y="7"/>
                      <a:pt x="3" y="10"/>
                      <a:pt x="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3" name="Oval 13"/>
              <p:cNvSpPr>
                <a:spLocks noChangeArrowheads="1"/>
              </p:cNvSpPr>
              <p:nvPr userDrawn="1"/>
            </p:nvSpPr>
            <p:spPr bwMode="auto">
              <a:xfrm>
                <a:off x="971" y="636"/>
                <a:ext cx="13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 userDrawn="1"/>
            </p:nvSpPr>
            <p:spPr bwMode="auto">
              <a:xfrm>
                <a:off x="948" y="628"/>
                <a:ext cx="15" cy="16"/>
              </a:xfrm>
              <a:custGeom>
                <a:avLst/>
                <a:gdLst>
                  <a:gd name="T0" fmla="*/ 5 w 10"/>
                  <a:gd name="T1" fmla="*/ 10 h 11"/>
                  <a:gd name="T2" fmla="*/ 10 w 10"/>
                  <a:gd name="T3" fmla="*/ 5 h 11"/>
                  <a:gd name="T4" fmla="*/ 5 w 10"/>
                  <a:gd name="T5" fmla="*/ 0 h 11"/>
                  <a:gd name="T6" fmla="*/ 0 w 10"/>
                  <a:gd name="T7" fmla="*/ 5 h 11"/>
                  <a:gd name="T8" fmla="*/ 5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10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0" y="9"/>
                      <a:pt x="5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 userDrawn="1"/>
            </p:nvSpPr>
            <p:spPr bwMode="auto">
              <a:xfrm>
                <a:off x="993" y="603"/>
                <a:ext cx="15" cy="13"/>
              </a:xfrm>
              <a:custGeom>
                <a:avLst/>
                <a:gdLst>
                  <a:gd name="T0" fmla="*/ 5 w 10"/>
                  <a:gd name="T1" fmla="*/ 9 h 9"/>
                  <a:gd name="T2" fmla="*/ 10 w 10"/>
                  <a:gd name="T3" fmla="*/ 5 h 9"/>
                  <a:gd name="T4" fmla="*/ 5 w 10"/>
                  <a:gd name="T5" fmla="*/ 0 h 9"/>
                  <a:gd name="T6" fmla="*/ 0 w 10"/>
                  <a:gd name="T7" fmla="*/ 5 h 9"/>
                  <a:gd name="T8" fmla="*/ 5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9"/>
                    </a:moveTo>
                    <a:cubicBezTo>
                      <a:pt x="8" y="9"/>
                      <a:pt x="10" y="8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8"/>
                      <a:pt x="3" y="9"/>
                      <a:pt x="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0" name="Oval 16"/>
              <p:cNvSpPr>
                <a:spLocks noChangeArrowheads="1"/>
              </p:cNvSpPr>
              <p:nvPr userDrawn="1"/>
            </p:nvSpPr>
            <p:spPr bwMode="auto">
              <a:xfrm>
                <a:off x="1015" y="591"/>
                <a:ext cx="15" cy="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1" name="Oval 17"/>
              <p:cNvSpPr>
                <a:spLocks noChangeArrowheads="1"/>
              </p:cNvSpPr>
              <p:nvPr userDrawn="1"/>
            </p:nvSpPr>
            <p:spPr bwMode="auto">
              <a:xfrm>
                <a:off x="889" y="661"/>
                <a:ext cx="10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2" name="Oval 18"/>
              <p:cNvSpPr>
                <a:spLocks noChangeArrowheads="1"/>
              </p:cNvSpPr>
              <p:nvPr userDrawn="1"/>
            </p:nvSpPr>
            <p:spPr bwMode="auto">
              <a:xfrm>
                <a:off x="954" y="601"/>
                <a:ext cx="11" cy="12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3" name="Oval 19"/>
              <p:cNvSpPr>
                <a:spLocks noChangeArrowheads="1"/>
              </p:cNvSpPr>
              <p:nvPr userDrawn="1"/>
            </p:nvSpPr>
            <p:spPr bwMode="auto">
              <a:xfrm>
                <a:off x="928" y="630"/>
                <a:ext cx="11" cy="8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4" name="Oval 20"/>
              <p:cNvSpPr>
                <a:spLocks noChangeArrowheads="1"/>
              </p:cNvSpPr>
              <p:nvPr userDrawn="1"/>
            </p:nvSpPr>
            <p:spPr bwMode="auto">
              <a:xfrm>
                <a:off x="994" y="641"/>
                <a:ext cx="12" cy="1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 userDrawn="1"/>
            </p:nvSpPr>
            <p:spPr bwMode="auto">
              <a:xfrm>
                <a:off x="1098" y="633"/>
                <a:ext cx="21" cy="22"/>
              </a:xfrm>
              <a:custGeom>
                <a:avLst/>
                <a:gdLst>
                  <a:gd name="T0" fmla="*/ 7 w 14"/>
                  <a:gd name="T1" fmla="*/ 15 h 15"/>
                  <a:gd name="T2" fmla="*/ 14 w 14"/>
                  <a:gd name="T3" fmla="*/ 7 h 15"/>
                  <a:gd name="T4" fmla="*/ 6 w 14"/>
                  <a:gd name="T5" fmla="*/ 0 h 15"/>
                  <a:gd name="T6" fmla="*/ 0 w 14"/>
                  <a:gd name="T7" fmla="*/ 8 h 15"/>
                  <a:gd name="T8" fmla="*/ 7 w 1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7" y="15"/>
                    </a:moveTo>
                    <a:cubicBezTo>
                      <a:pt x="10" y="15"/>
                      <a:pt x="14" y="11"/>
                      <a:pt x="14" y="7"/>
                    </a:cubicBezTo>
                    <a:cubicBezTo>
                      <a:pt x="14" y="4"/>
                      <a:pt x="10" y="0"/>
                      <a:pt x="6" y="0"/>
                    </a:cubicBezTo>
                    <a:cubicBezTo>
                      <a:pt x="2" y="0"/>
                      <a:pt x="0" y="4"/>
                      <a:pt x="0" y="8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6" name="Oval 22"/>
              <p:cNvSpPr>
                <a:spLocks noChangeArrowheads="1"/>
              </p:cNvSpPr>
              <p:nvPr userDrawn="1"/>
            </p:nvSpPr>
            <p:spPr bwMode="auto">
              <a:xfrm>
                <a:off x="1085" y="597"/>
                <a:ext cx="22" cy="21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7" name="Oval 23"/>
              <p:cNvSpPr>
                <a:spLocks noChangeArrowheads="1"/>
              </p:cNvSpPr>
              <p:nvPr userDrawn="1"/>
            </p:nvSpPr>
            <p:spPr bwMode="auto">
              <a:xfrm>
                <a:off x="1147" y="601"/>
                <a:ext cx="21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8" name="Oval 24"/>
              <p:cNvSpPr>
                <a:spLocks noChangeArrowheads="1"/>
              </p:cNvSpPr>
              <p:nvPr userDrawn="1"/>
            </p:nvSpPr>
            <p:spPr bwMode="auto">
              <a:xfrm>
                <a:off x="1123" y="621"/>
                <a:ext cx="23" cy="20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 userDrawn="1"/>
            </p:nvSpPr>
            <p:spPr bwMode="auto">
              <a:xfrm>
                <a:off x="988" y="399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 userDrawn="1"/>
            </p:nvSpPr>
            <p:spPr bwMode="auto">
              <a:xfrm>
                <a:off x="1111" y="385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 userDrawn="1"/>
            </p:nvSpPr>
            <p:spPr bwMode="auto">
              <a:xfrm>
                <a:off x="1135" y="461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 userDrawn="1"/>
            </p:nvSpPr>
            <p:spPr bwMode="auto">
              <a:xfrm>
                <a:off x="1061" y="477"/>
                <a:ext cx="16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 userDrawn="1"/>
            </p:nvSpPr>
            <p:spPr bwMode="auto">
              <a:xfrm>
                <a:off x="1025" y="473"/>
                <a:ext cx="17" cy="16"/>
              </a:xfrm>
              <a:prstGeom prst="rect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 userDrawn="1"/>
            </p:nvSpPr>
            <p:spPr bwMode="auto">
              <a:xfrm>
                <a:off x="951" y="489"/>
                <a:ext cx="23" cy="22"/>
              </a:xfrm>
              <a:custGeom>
                <a:avLst/>
                <a:gdLst>
                  <a:gd name="T0" fmla="*/ 15 w 23"/>
                  <a:gd name="T1" fmla="*/ 22 h 22"/>
                  <a:gd name="T2" fmla="*/ 23 w 23"/>
                  <a:gd name="T3" fmla="*/ 7 h 22"/>
                  <a:gd name="T4" fmla="*/ 8 w 23"/>
                  <a:gd name="T5" fmla="*/ 0 h 22"/>
                  <a:gd name="T6" fmla="*/ 0 w 23"/>
                  <a:gd name="T7" fmla="*/ 15 h 22"/>
                  <a:gd name="T8" fmla="*/ 15 w 23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2">
                    <a:moveTo>
                      <a:pt x="15" y="22"/>
                    </a:moveTo>
                    <a:lnTo>
                      <a:pt x="23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15" y="2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5" name="Freeform 31"/>
              <p:cNvSpPr>
                <a:spLocks/>
              </p:cNvSpPr>
              <p:nvPr userDrawn="1"/>
            </p:nvSpPr>
            <p:spPr bwMode="auto">
              <a:xfrm>
                <a:off x="971" y="401"/>
                <a:ext cx="149" cy="79"/>
              </a:xfrm>
              <a:custGeom>
                <a:avLst/>
                <a:gdLst>
                  <a:gd name="T0" fmla="*/ 22 w 149"/>
                  <a:gd name="T1" fmla="*/ 27 h 79"/>
                  <a:gd name="T2" fmla="*/ 0 w 149"/>
                  <a:gd name="T3" fmla="*/ 79 h 79"/>
                  <a:gd name="T4" fmla="*/ 63 w 149"/>
                  <a:gd name="T5" fmla="*/ 58 h 79"/>
                  <a:gd name="T6" fmla="*/ 149 w 149"/>
                  <a:gd name="T7" fmla="*/ 9 h 79"/>
                  <a:gd name="T8" fmla="*/ 149 w 149"/>
                  <a:gd name="T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79">
                    <a:moveTo>
                      <a:pt x="22" y="27"/>
                    </a:moveTo>
                    <a:lnTo>
                      <a:pt x="0" y="79"/>
                    </a:lnTo>
                    <a:lnTo>
                      <a:pt x="63" y="58"/>
                    </a:lnTo>
                    <a:lnTo>
                      <a:pt x="149" y="9"/>
                    </a:lnTo>
                    <a:lnTo>
                      <a:pt x="149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 userDrawn="1"/>
            </p:nvSpPr>
            <p:spPr bwMode="auto">
              <a:xfrm>
                <a:off x="997" y="413"/>
                <a:ext cx="147" cy="36"/>
              </a:xfrm>
              <a:custGeom>
                <a:avLst/>
                <a:gdLst>
                  <a:gd name="T0" fmla="*/ 0 w 147"/>
                  <a:gd name="T1" fmla="*/ 11 h 36"/>
                  <a:gd name="T2" fmla="*/ 60 w 147"/>
                  <a:gd name="T3" fmla="*/ 20 h 36"/>
                  <a:gd name="T4" fmla="*/ 122 w 147"/>
                  <a:gd name="T5" fmla="*/ 0 h 36"/>
                  <a:gd name="T6" fmla="*/ 147 w 147"/>
                  <a:gd name="T7" fmla="*/ 30 h 36"/>
                  <a:gd name="T8" fmla="*/ 113 w 147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36">
                    <a:moveTo>
                      <a:pt x="0" y="11"/>
                    </a:moveTo>
                    <a:lnTo>
                      <a:pt x="60" y="20"/>
                    </a:lnTo>
                    <a:lnTo>
                      <a:pt x="122" y="0"/>
                    </a:lnTo>
                    <a:lnTo>
                      <a:pt x="147" y="30"/>
                    </a:lnTo>
                    <a:lnTo>
                      <a:pt x="113" y="36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 userDrawn="1"/>
            </p:nvSpPr>
            <p:spPr bwMode="auto">
              <a:xfrm>
                <a:off x="1057" y="441"/>
                <a:ext cx="50" cy="27"/>
              </a:xfrm>
              <a:custGeom>
                <a:avLst/>
                <a:gdLst>
                  <a:gd name="T0" fmla="*/ 50 w 50"/>
                  <a:gd name="T1" fmla="*/ 6 h 27"/>
                  <a:gd name="T2" fmla="*/ 10 w 50"/>
                  <a:gd name="T3" fmla="*/ 27 h 27"/>
                  <a:gd name="T4" fmla="*/ 0 w 50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7">
                    <a:moveTo>
                      <a:pt x="50" y="6"/>
                    </a:moveTo>
                    <a:lnTo>
                      <a:pt x="10" y="27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 userDrawn="1"/>
            </p:nvSpPr>
            <p:spPr bwMode="auto">
              <a:xfrm>
                <a:off x="1036" y="461"/>
                <a:ext cx="31" cy="3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 userDrawn="1"/>
            </p:nvSpPr>
            <p:spPr bwMode="auto">
              <a:xfrm>
                <a:off x="996" y="415"/>
                <a:ext cx="71" cy="49"/>
              </a:xfrm>
              <a:custGeom>
                <a:avLst/>
                <a:gdLst>
                  <a:gd name="T0" fmla="*/ 71 w 71"/>
                  <a:gd name="T1" fmla="*/ 49 h 49"/>
                  <a:gd name="T2" fmla="*/ 0 w 71"/>
                  <a:gd name="T3" fmla="*/ 9 h 49"/>
                  <a:gd name="T4" fmla="*/ 0 w 71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49">
                    <a:moveTo>
                      <a:pt x="71" y="4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0" name="Line 36"/>
              <p:cNvSpPr>
                <a:spLocks noChangeShapeType="1"/>
              </p:cNvSpPr>
              <p:nvPr userDrawn="1"/>
            </p:nvSpPr>
            <p:spPr bwMode="auto">
              <a:xfrm flipH="1">
                <a:off x="1110" y="409"/>
                <a:ext cx="9" cy="32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1" name="Line 37"/>
              <p:cNvSpPr>
                <a:spLocks noChangeShapeType="1"/>
              </p:cNvSpPr>
              <p:nvPr userDrawn="1"/>
            </p:nvSpPr>
            <p:spPr bwMode="auto">
              <a:xfrm>
                <a:off x="1143" y="453"/>
                <a:ext cx="0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 userDrawn="1"/>
            </p:nvSpPr>
            <p:spPr bwMode="auto">
              <a:xfrm flipH="1">
                <a:off x="965" y="487"/>
                <a:ext cx="4" cy="8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 userDrawn="1"/>
            </p:nvSpPr>
            <p:spPr bwMode="auto">
              <a:xfrm>
                <a:off x="1033" y="468"/>
                <a:ext cx="0" cy="5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4" name="Line 40"/>
              <p:cNvSpPr>
                <a:spLocks noChangeShapeType="1"/>
              </p:cNvSpPr>
              <p:nvPr userDrawn="1"/>
            </p:nvSpPr>
            <p:spPr bwMode="auto">
              <a:xfrm>
                <a:off x="1068" y="473"/>
                <a:ext cx="0" cy="6"/>
              </a:xfrm>
              <a:prstGeom prst="line">
                <a:avLst/>
              </a:prstGeom>
              <a:noFill/>
              <a:ln w="4763" cap="flat">
                <a:solidFill>
                  <a:srgbClr val="2938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5" name="Oval 41"/>
              <p:cNvSpPr>
                <a:spLocks noChangeArrowheads="1"/>
              </p:cNvSpPr>
              <p:nvPr userDrawn="1"/>
            </p:nvSpPr>
            <p:spPr bwMode="auto">
              <a:xfrm>
                <a:off x="1111" y="407"/>
                <a:ext cx="17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6" name="Oval 42"/>
              <p:cNvSpPr>
                <a:spLocks noChangeArrowheads="1"/>
              </p:cNvSpPr>
              <p:nvPr userDrawn="1"/>
            </p:nvSpPr>
            <p:spPr bwMode="auto">
              <a:xfrm>
                <a:off x="1025" y="453"/>
                <a:ext cx="17" cy="17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7" name="Oval 43"/>
              <p:cNvSpPr>
                <a:spLocks noChangeArrowheads="1"/>
              </p:cNvSpPr>
              <p:nvPr userDrawn="1"/>
            </p:nvSpPr>
            <p:spPr bwMode="auto">
              <a:xfrm>
                <a:off x="1049" y="428"/>
                <a:ext cx="16" cy="15"/>
              </a:xfrm>
              <a:prstGeom prst="ellipse">
                <a:avLst/>
              </a:prstGeom>
              <a:solidFill>
                <a:srgbClr val="EF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8" name="Oval 44"/>
              <p:cNvSpPr>
                <a:spLocks noChangeArrowheads="1"/>
              </p:cNvSpPr>
              <p:nvPr userDrawn="1"/>
            </p:nvSpPr>
            <p:spPr bwMode="auto">
              <a:xfrm>
                <a:off x="965" y="474"/>
                <a:ext cx="14" cy="16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49" name="Oval 45"/>
              <p:cNvSpPr>
                <a:spLocks noChangeArrowheads="1"/>
              </p:cNvSpPr>
              <p:nvPr userDrawn="1"/>
            </p:nvSpPr>
            <p:spPr bwMode="auto">
              <a:xfrm>
                <a:off x="1101" y="440"/>
                <a:ext cx="16" cy="15"/>
              </a:xfrm>
              <a:prstGeom prst="ellipse">
                <a:avLst/>
              </a:prstGeom>
              <a:solidFill>
                <a:srgbClr val="F386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0" name="Oval 46"/>
              <p:cNvSpPr>
                <a:spLocks noChangeArrowheads="1"/>
              </p:cNvSpPr>
              <p:nvPr userDrawn="1"/>
            </p:nvSpPr>
            <p:spPr bwMode="auto">
              <a:xfrm>
                <a:off x="988" y="419"/>
                <a:ext cx="15" cy="15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1" name="Oval 47"/>
              <p:cNvSpPr>
                <a:spLocks noChangeArrowheads="1"/>
              </p:cNvSpPr>
              <p:nvPr userDrawn="1"/>
            </p:nvSpPr>
            <p:spPr bwMode="auto">
              <a:xfrm>
                <a:off x="1134" y="439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2" name="Oval 48"/>
              <p:cNvSpPr>
                <a:spLocks noChangeArrowheads="1"/>
              </p:cNvSpPr>
              <p:nvPr userDrawn="1"/>
            </p:nvSpPr>
            <p:spPr bwMode="auto">
              <a:xfrm>
                <a:off x="1061" y="458"/>
                <a:ext cx="16" cy="16"/>
              </a:xfrm>
              <a:prstGeom prst="ellipse">
                <a:avLst/>
              </a:prstGeom>
              <a:solidFill>
                <a:srgbClr val="FFF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 userDrawn="1"/>
            </p:nvSpPr>
            <p:spPr bwMode="auto">
              <a:xfrm>
                <a:off x="464" y="791"/>
                <a:ext cx="142" cy="166"/>
              </a:xfrm>
              <a:custGeom>
                <a:avLst/>
                <a:gdLst>
                  <a:gd name="T0" fmla="*/ 81 w 96"/>
                  <a:gd name="T1" fmla="*/ 35 h 112"/>
                  <a:gd name="T2" fmla="*/ 51 w 96"/>
                  <a:gd name="T3" fmla="*/ 12 h 112"/>
                  <a:gd name="T4" fmla="*/ 14 w 96"/>
                  <a:gd name="T5" fmla="*/ 55 h 112"/>
                  <a:gd name="T6" fmla="*/ 51 w 96"/>
                  <a:gd name="T7" fmla="*/ 100 h 112"/>
                  <a:gd name="T8" fmla="*/ 82 w 96"/>
                  <a:gd name="T9" fmla="*/ 69 h 112"/>
                  <a:gd name="T10" fmla="*/ 96 w 96"/>
                  <a:gd name="T11" fmla="*/ 69 h 112"/>
                  <a:gd name="T12" fmla="*/ 50 w 96"/>
                  <a:gd name="T13" fmla="*/ 112 h 112"/>
                  <a:gd name="T14" fmla="*/ 0 w 96"/>
                  <a:gd name="T15" fmla="*/ 56 h 112"/>
                  <a:gd name="T16" fmla="*/ 51 w 96"/>
                  <a:gd name="T17" fmla="*/ 0 h 112"/>
                  <a:gd name="T18" fmla="*/ 95 w 96"/>
                  <a:gd name="T19" fmla="*/ 35 h 112"/>
                  <a:gd name="T20" fmla="*/ 81 w 96"/>
                  <a:gd name="T21" fmla="*/ 3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12">
                    <a:moveTo>
                      <a:pt x="81" y="35"/>
                    </a:moveTo>
                    <a:cubicBezTo>
                      <a:pt x="78" y="20"/>
                      <a:pt x="65" y="12"/>
                      <a:pt x="51" y="12"/>
                    </a:cubicBezTo>
                    <a:cubicBezTo>
                      <a:pt x="25" y="12"/>
                      <a:pt x="14" y="33"/>
                      <a:pt x="14" y="55"/>
                    </a:cubicBezTo>
                    <a:cubicBezTo>
                      <a:pt x="14" y="80"/>
                      <a:pt x="25" y="100"/>
                      <a:pt x="51" y="100"/>
                    </a:cubicBezTo>
                    <a:cubicBezTo>
                      <a:pt x="69" y="100"/>
                      <a:pt x="80" y="87"/>
                      <a:pt x="82" y="69"/>
                    </a:cubicBezTo>
                    <a:cubicBezTo>
                      <a:pt x="96" y="69"/>
                      <a:pt x="96" y="69"/>
                      <a:pt x="96" y="69"/>
                    </a:cubicBezTo>
                    <a:cubicBezTo>
                      <a:pt x="93" y="96"/>
                      <a:pt x="76" y="112"/>
                      <a:pt x="50" y="112"/>
                    </a:cubicBezTo>
                    <a:cubicBezTo>
                      <a:pt x="16" y="112"/>
                      <a:pt x="0" y="87"/>
                      <a:pt x="0" y="56"/>
                    </a:cubicBezTo>
                    <a:cubicBezTo>
                      <a:pt x="0" y="25"/>
                      <a:pt x="18" y="0"/>
                      <a:pt x="51" y="0"/>
                    </a:cubicBezTo>
                    <a:cubicBezTo>
                      <a:pt x="73" y="0"/>
                      <a:pt x="91" y="12"/>
                      <a:pt x="95" y="35"/>
                    </a:cubicBezTo>
                    <a:lnTo>
                      <a:pt x="81" y="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 userDrawn="1"/>
            </p:nvSpPr>
            <p:spPr bwMode="auto">
              <a:xfrm>
                <a:off x="624" y="796"/>
                <a:ext cx="95" cy="157"/>
              </a:xfrm>
              <a:custGeom>
                <a:avLst/>
                <a:gdLst>
                  <a:gd name="T0" fmla="*/ 0 w 64"/>
                  <a:gd name="T1" fmla="*/ 0 h 106"/>
                  <a:gd name="T2" fmla="*/ 12 w 64"/>
                  <a:gd name="T3" fmla="*/ 0 h 106"/>
                  <a:gd name="T4" fmla="*/ 12 w 64"/>
                  <a:gd name="T5" fmla="*/ 40 h 106"/>
                  <a:gd name="T6" fmla="*/ 13 w 64"/>
                  <a:gd name="T7" fmla="*/ 40 h 106"/>
                  <a:gd name="T8" fmla="*/ 37 w 64"/>
                  <a:gd name="T9" fmla="*/ 27 h 106"/>
                  <a:gd name="T10" fmla="*/ 64 w 64"/>
                  <a:gd name="T11" fmla="*/ 56 h 106"/>
                  <a:gd name="T12" fmla="*/ 64 w 64"/>
                  <a:gd name="T13" fmla="*/ 106 h 106"/>
                  <a:gd name="T14" fmla="*/ 51 w 64"/>
                  <a:gd name="T15" fmla="*/ 106 h 106"/>
                  <a:gd name="T16" fmla="*/ 51 w 64"/>
                  <a:gd name="T17" fmla="*/ 54 h 106"/>
                  <a:gd name="T18" fmla="*/ 35 w 64"/>
                  <a:gd name="T19" fmla="*/ 38 h 106"/>
                  <a:gd name="T20" fmla="*/ 12 w 64"/>
                  <a:gd name="T21" fmla="*/ 63 h 106"/>
                  <a:gd name="T22" fmla="*/ 12 w 64"/>
                  <a:gd name="T23" fmla="*/ 106 h 106"/>
                  <a:gd name="T24" fmla="*/ 0 w 64"/>
                  <a:gd name="T25" fmla="*/ 106 h 106"/>
                  <a:gd name="T26" fmla="*/ 0 w 64"/>
                  <a:gd name="T2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0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7" y="31"/>
                      <a:pt x="28" y="27"/>
                      <a:pt x="37" y="27"/>
                    </a:cubicBezTo>
                    <a:cubicBezTo>
                      <a:pt x="57" y="27"/>
                      <a:pt x="64" y="39"/>
                      <a:pt x="64" y="5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1" y="106"/>
                      <a:pt x="51" y="106"/>
                      <a:pt x="51" y="10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45"/>
                      <a:pt x="45" y="38"/>
                      <a:pt x="35" y="38"/>
                    </a:cubicBezTo>
                    <a:cubicBezTo>
                      <a:pt x="20" y="38"/>
                      <a:pt x="12" y="49"/>
                      <a:pt x="12" y="63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5" name="Freeform 51"/>
              <p:cNvSpPr>
                <a:spLocks noEditPoints="1"/>
              </p:cNvSpPr>
              <p:nvPr userDrawn="1"/>
            </p:nvSpPr>
            <p:spPr bwMode="auto">
              <a:xfrm>
                <a:off x="730" y="836"/>
                <a:ext cx="107" cy="120"/>
              </a:xfrm>
              <a:custGeom>
                <a:avLst/>
                <a:gdLst>
                  <a:gd name="T0" fmla="*/ 71 w 72"/>
                  <a:gd name="T1" fmla="*/ 55 h 81"/>
                  <a:gd name="T2" fmla="*/ 37 w 72"/>
                  <a:gd name="T3" fmla="*/ 81 h 81"/>
                  <a:gd name="T4" fmla="*/ 0 w 72"/>
                  <a:gd name="T5" fmla="*/ 40 h 81"/>
                  <a:gd name="T6" fmla="*/ 37 w 72"/>
                  <a:gd name="T7" fmla="*/ 0 h 81"/>
                  <a:gd name="T8" fmla="*/ 72 w 72"/>
                  <a:gd name="T9" fmla="*/ 45 h 81"/>
                  <a:gd name="T10" fmla="*/ 14 w 72"/>
                  <a:gd name="T11" fmla="*/ 45 h 81"/>
                  <a:gd name="T12" fmla="*/ 38 w 72"/>
                  <a:gd name="T13" fmla="*/ 70 h 81"/>
                  <a:gd name="T14" fmla="*/ 58 w 72"/>
                  <a:gd name="T15" fmla="*/ 55 h 81"/>
                  <a:gd name="T16" fmla="*/ 71 w 72"/>
                  <a:gd name="T17" fmla="*/ 55 h 81"/>
                  <a:gd name="T18" fmla="*/ 58 w 72"/>
                  <a:gd name="T19" fmla="*/ 33 h 81"/>
                  <a:gd name="T20" fmla="*/ 36 w 72"/>
                  <a:gd name="T21" fmla="*/ 11 h 81"/>
                  <a:gd name="T22" fmla="*/ 14 w 72"/>
                  <a:gd name="T23" fmla="*/ 33 h 81"/>
                  <a:gd name="T24" fmla="*/ 58 w 72"/>
                  <a:gd name="T25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81">
                    <a:moveTo>
                      <a:pt x="71" y="55"/>
                    </a:moveTo>
                    <a:cubicBezTo>
                      <a:pt x="67" y="72"/>
                      <a:pt x="55" y="81"/>
                      <a:pt x="37" y="81"/>
                    </a:cubicBezTo>
                    <a:cubicBezTo>
                      <a:pt x="13" y="81"/>
                      <a:pt x="1" y="64"/>
                      <a:pt x="0" y="40"/>
                    </a:cubicBezTo>
                    <a:cubicBezTo>
                      <a:pt x="0" y="17"/>
                      <a:pt x="16" y="0"/>
                      <a:pt x="37" y="0"/>
                    </a:cubicBezTo>
                    <a:cubicBezTo>
                      <a:pt x="64" y="0"/>
                      <a:pt x="72" y="26"/>
                      <a:pt x="72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3" y="58"/>
                      <a:pt x="21" y="70"/>
                      <a:pt x="38" y="70"/>
                    </a:cubicBezTo>
                    <a:cubicBezTo>
                      <a:pt x="48" y="70"/>
                      <a:pt x="56" y="65"/>
                      <a:pt x="58" y="55"/>
                    </a:cubicBezTo>
                    <a:lnTo>
                      <a:pt x="71" y="55"/>
                    </a:lnTo>
                    <a:close/>
                    <a:moveTo>
                      <a:pt x="58" y="33"/>
                    </a:moveTo>
                    <a:cubicBezTo>
                      <a:pt x="58" y="21"/>
                      <a:pt x="49" y="11"/>
                      <a:pt x="36" y="11"/>
                    </a:cubicBezTo>
                    <a:cubicBezTo>
                      <a:pt x="23" y="11"/>
                      <a:pt x="15" y="21"/>
                      <a:pt x="14" y="33"/>
                    </a:cubicBezTo>
                    <a:lnTo>
                      <a:pt x="58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 userDrawn="1"/>
            </p:nvSpPr>
            <p:spPr bwMode="auto">
              <a:xfrm>
                <a:off x="848" y="836"/>
                <a:ext cx="105" cy="120"/>
              </a:xfrm>
              <a:custGeom>
                <a:avLst/>
                <a:gdLst>
                  <a:gd name="T0" fmla="*/ 57 w 71"/>
                  <a:gd name="T1" fmla="*/ 27 h 81"/>
                  <a:gd name="T2" fmla="*/ 38 w 71"/>
                  <a:gd name="T3" fmla="*/ 11 h 81"/>
                  <a:gd name="T4" fmla="*/ 14 w 71"/>
                  <a:gd name="T5" fmla="*/ 42 h 81"/>
                  <a:gd name="T6" fmla="*/ 36 w 71"/>
                  <a:gd name="T7" fmla="*/ 70 h 81"/>
                  <a:gd name="T8" fmla="*/ 58 w 71"/>
                  <a:gd name="T9" fmla="*/ 51 h 81"/>
                  <a:gd name="T10" fmla="*/ 71 w 71"/>
                  <a:gd name="T11" fmla="*/ 51 h 81"/>
                  <a:gd name="T12" fmla="*/ 37 w 71"/>
                  <a:gd name="T13" fmla="*/ 81 h 81"/>
                  <a:gd name="T14" fmla="*/ 0 w 71"/>
                  <a:gd name="T15" fmla="*/ 42 h 81"/>
                  <a:gd name="T16" fmla="*/ 37 w 71"/>
                  <a:gd name="T17" fmla="*/ 0 h 81"/>
                  <a:gd name="T18" fmla="*/ 70 w 71"/>
                  <a:gd name="T19" fmla="*/ 27 h 81"/>
                  <a:gd name="T20" fmla="*/ 57 w 71"/>
                  <a:gd name="T21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81">
                    <a:moveTo>
                      <a:pt x="57" y="27"/>
                    </a:moveTo>
                    <a:cubicBezTo>
                      <a:pt x="55" y="17"/>
                      <a:pt x="48" y="11"/>
                      <a:pt x="38" y="11"/>
                    </a:cubicBezTo>
                    <a:cubicBezTo>
                      <a:pt x="19" y="11"/>
                      <a:pt x="14" y="26"/>
                      <a:pt x="14" y="42"/>
                    </a:cubicBezTo>
                    <a:cubicBezTo>
                      <a:pt x="14" y="56"/>
                      <a:pt x="20" y="70"/>
                      <a:pt x="36" y="70"/>
                    </a:cubicBezTo>
                    <a:cubicBezTo>
                      <a:pt x="49" y="70"/>
                      <a:pt x="56" y="63"/>
                      <a:pt x="58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68" y="70"/>
                      <a:pt x="56" y="81"/>
                      <a:pt x="37" y="81"/>
                    </a:cubicBezTo>
                    <a:cubicBezTo>
                      <a:pt x="13" y="81"/>
                      <a:pt x="0" y="65"/>
                      <a:pt x="0" y="42"/>
                    </a:cubicBezTo>
                    <a:cubicBezTo>
                      <a:pt x="0" y="18"/>
                      <a:pt x="12" y="0"/>
                      <a:pt x="37" y="0"/>
                    </a:cubicBezTo>
                    <a:cubicBezTo>
                      <a:pt x="54" y="0"/>
                      <a:pt x="68" y="8"/>
                      <a:pt x="70" y="27"/>
                    </a:cubicBez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 userDrawn="1"/>
            </p:nvSpPr>
            <p:spPr bwMode="auto">
              <a:xfrm>
                <a:off x="968" y="796"/>
                <a:ext cx="99" cy="157"/>
              </a:xfrm>
              <a:custGeom>
                <a:avLst/>
                <a:gdLst>
                  <a:gd name="T0" fmla="*/ 0 w 99"/>
                  <a:gd name="T1" fmla="*/ 0 h 157"/>
                  <a:gd name="T2" fmla="*/ 19 w 99"/>
                  <a:gd name="T3" fmla="*/ 0 h 157"/>
                  <a:gd name="T4" fmla="*/ 19 w 99"/>
                  <a:gd name="T5" fmla="*/ 93 h 157"/>
                  <a:gd name="T6" fmla="*/ 71 w 99"/>
                  <a:gd name="T7" fmla="*/ 42 h 157"/>
                  <a:gd name="T8" fmla="*/ 96 w 99"/>
                  <a:gd name="T9" fmla="*/ 42 h 157"/>
                  <a:gd name="T10" fmla="*/ 50 w 99"/>
                  <a:gd name="T11" fmla="*/ 84 h 157"/>
                  <a:gd name="T12" fmla="*/ 99 w 99"/>
                  <a:gd name="T13" fmla="*/ 157 h 157"/>
                  <a:gd name="T14" fmla="*/ 75 w 99"/>
                  <a:gd name="T15" fmla="*/ 157 h 157"/>
                  <a:gd name="T16" fmla="*/ 37 w 99"/>
                  <a:gd name="T17" fmla="*/ 97 h 157"/>
                  <a:gd name="T18" fmla="*/ 19 w 99"/>
                  <a:gd name="T19" fmla="*/ 114 h 157"/>
                  <a:gd name="T20" fmla="*/ 19 w 99"/>
                  <a:gd name="T21" fmla="*/ 157 h 157"/>
                  <a:gd name="T22" fmla="*/ 0 w 99"/>
                  <a:gd name="T23" fmla="*/ 157 h 157"/>
                  <a:gd name="T24" fmla="*/ 0 w 99"/>
                  <a:gd name="T2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57">
                    <a:moveTo>
                      <a:pt x="0" y="0"/>
                    </a:moveTo>
                    <a:lnTo>
                      <a:pt x="19" y="0"/>
                    </a:lnTo>
                    <a:lnTo>
                      <a:pt x="19" y="93"/>
                    </a:lnTo>
                    <a:lnTo>
                      <a:pt x="71" y="42"/>
                    </a:lnTo>
                    <a:lnTo>
                      <a:pt x="96" y="42"/>
                    </a:lnTo>
                    <a:lnTo>
                      <a:pt x="50" y="84"/>
                    </a:lnTo>
                    <a:lnTo>
                      <a:pt x="99" y="157"/>
                    </a:lnTo>
                    <a:lnTo>
                      <a:pt x="75" y="157"/>
                    </a:lnTo>
                    <a:lnTo>
                      <a:pt x="37" y="97"/>
                    </a:lnTo>
                    <a:lnTo>
                      <a:pt x="19" y="114"/>
                    </a:lnTo>
                    <a:lnTo>
                      <a:pt x="19" y="157"/>
                    </a:lnTo>
                    <a:lnTo>
                      <a:pt x="0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8" name="Freeform 54"/>
              <p:cNvSpPr>
                <a:spLocks noEditPoints="1"/>
              </p:cNvSpPr>
              <p:nvPr userDrawn="1"/>
            </p:nvSpPr>
            <p:spPr bwMode="auto">
              <a:xfrm>
                <a:off x="1135" y="796"/>
                <a:ext cx="119" cy="157"/>
              </a:xfrm>
              <a:custGeom>
                <a:avLst/>
                <a:gdLst>
                  <a:gd name="T0" fmla="*/ 0 w 80"/>
                  <a:gd name="T1" fmla="*/ 0 h 106"/>
                  <a:gd name="T2" fmla="*/ 47 w 80"/>
                  <a:gd name="T3" fmla="*/ 0 h 106"/>
                  <a:gd name="T4" fmla="*/ 80 w 80"/>
                  <a:gd name="T5" fmla="*/ 31 h 106"/>
                  <a:gd name="T6" fmla="*/ 47 w 80"/>
                  <a:gd name="T7" fmla="*/ 63 h 106"/>
                  <a:gd name="T8" fmla="*/ 14 w 80"/>
                  <a:gd name="T9" fmla="*/ 63 h 106"/>
                  <a:gd name="T10" fmla="*/ 14 w 80"/>
                  <a:gd name="T11" fmla="*/ 106 h 106"/>
                  <a:gd name="T12" fmla="*/ 0 w 80"/>
                  <a:gd name="T13" fmla="*/ 106 h 106"/>
                  <a:gd name="T14" fmla="*/ 0 w 80"/>
                  <a:gd name="T15" fmla="*/ 0 h 106"/>
                  <a:gd name="T16" fmla="*/ 14 w 80"/>
                  <a:gd name="T17" fmla="*/ 51 h 106"/>
                  <a:gd name="T18" fmla="*/ 42 w 80"/>
                  <a:gd name="T19" fmla="*/ 51 h 106"/>
                  <a:gd name="T20" fmla="*/ 65 w 80"/>
                  <a:gd name="T21" fmla="*/ 31 h 106"/>
                  <a:gd name="T22" fmla="*/ 42 w 80"/>
                  <a:gd name="T23" fmla="*/ 12 h 106"/>
                  <a:gd name="T24" fmla="*/ 14 w 80"/>
                  <a:gd name="T25" fmla="*/ 12 h 106"/>
                  <a:gd name="T26" fmla="*/ 14 w 80"/>
                  <a:gd name="T27" fmla="*/ 5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06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68" y="0"/>
                      <a:pt x="80" y="11"/>
                      <a:pt x="80" y="31"/>
                    </a:cubicBezTo>
                    <a:cubicBezTo>
                      <a:pt x="80" y="51"/>
                      <a:pt x="68" y="63"/>
                      <a:pt x="47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0" y="106"/>
                      <a:pt x="0" y="106"/>
                      <a:pt x="0" y="106"/>
                    </a:cubicBezTo>
                    <a:lnTo>
                      <a:pt x="0" y="0"/>
                    </a:lnTo>
                    <a:close/>
                    <a:moveTo>
                      <a:pt x="14" y="51"/>
                    </a:moveTo>
                    <a:cubicBezTo>
                      <a:pt x="42" y="51"/>
                      <a:pt x="42" y="51"/>
                      <a:pt x="42" y="51"/>
                    </a:cubicBezTo>
                    <a:cubicBezTo>
                      <a:pt x="58" y="51"/>
                      <a:pt x="65" y="44"/>
                      <a:pt x="65" y="31"/>
                    </a:cubicBezTo>
                    <a:cubicBezTo>
                      <a:pt x="65" y="18"/>
                      <a:pt x="58" y="12"/>
                      <a:pt x="42" y="12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14" y="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59" name="Freeform 55"/>
              <p:cNvSpPr>
                <a:spLocks noEditPoints="1"/>
              </p:cNvSpPr>
              <p:nvPr userDrawn="1"/>
            </p:nvSpPr>
            <p:spPr bwMode="auto">
              <a:xfrm>
                <a:off x="1260" y="836"/>
                <a:ext cx="111" cy="120"/>
              </a:xfrm>
              <a:custGeom>
                <a:avLst/>
                <a:gdLst>
                  <a:gd name="T0" fmla="*/ 38 w 75"/>
                  <a:gd name="T1" fmla="*/ 0 h 81"/>
                  <a:gd name="T2" fmla="*/ 75 w 75"/>
                  <a:gd name="T3" fmla="*/ 41 h 81"/>
                  <a:gd name="T4" fmla="*/ 38 w 75"/>
                  <a:gd name="T5" fmla="*/ 81 h 81"/>
                  <a:gd name="T6" fmla="*/ 0 w 75"/>
                  <a:gd name="T7" fmla="*/ 41 h 81"/>
                  <a:gd name="T8" fmla="*/ 38 w 75"/>
                  <a:gd name="T9" fmla="*/ 0 h 81"/>
                  <a:gd name="T10" fmla="*/ 38 w 75"/>
                  <a:gd name="T11" fmla="*/ 70 h 81"/>
                  <a:gd name="T12" fmla="*/ 62 w 75"/>
                  <a:gd name="T13" fmla="*/ 41 h 81"/>
                  <a:gd name="T14" fmla="*/ 38 w 75"/>
                  <a:gd name="T15" fmla="*/ 11 h 81"/>
                  <a:gd name="T16" fmla="*/ 14 w 75"/>
                  <a:gd name="T17" fmla="*/ 41 h 81"/>
                  <a:gd name="T18" fmla="*/ 38 w 75"/>
                  <a:gd name="T19" fmla="*/ 7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81">
                    <a:moveTo>
                      <a:pt x="38" y="0"/>
                    </a:moveTo>
                    <a:cubicBezTo>
                      <a:pt x="62" y="0"/>
                      <a:pt x="75" y="18"/>
                      <a:pt x="75" y="41"/>
                    </a:cubicBezTo>
                    <a:cubicBezTo>
                      <a:pt x="75" y="63"/>
                      <a:pt x="62" y="81"/>
                      <a:pt x="38" y="81"/>
                    </a:cubicBezTo>
                    <a:cubicBezTo>
                      <a:pt x="13" y="81"/>
                      <a:pt x="0" y="63"/>
                      <a:pt x="0" y="41"/>
                    </a:cubicBezTo>
                    <a:cubicBezTo>
                      <a:pt x="0" y="18"/>
                      <a:pt x="13" y="0"/>
                      <a:pt x="38" y="0"/>
                    </a:cubicBezTo>
                    <a:close/>
                    <a:moveTo>
                      <a:pt x="38" y="70"/>
                    </a:moveTo>
                    <a:cubicBezTo>
                      <a:pt x="51" y="70"/>
                      <a:pt x="62" y="59"/>
                      <a:pt x="62" y="41"/>
                    </a:cubicBezTo>
                    <a:cubicBezTo>
                      <a:pt x="62" y="22"/>
                      <a:pt x="51" y="11"/>
                      <a:pt x="38" y="11"/>
                    </a:cubicBezTo>
                    <a:cubicBezTo>
                      <a:pt x="24" y="11"/>
                      <a:pt x="14" y="22"/>
                      <a:pt x="14" y="41"/>
                    </a:cubicBezTo>
                    <a:cubicBezTo>
                      <a:pt x="14" y="59"/>
                      <a:pt x="24" y="70"/>
                      <a:pt x="38" y="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0" name="Freeform 56"/>
              <p:cNvSpPr>
                <a:spLocks noEditPoints="1"/>
              </p:cNvSpPr>
              <p:nvPr userDrawn="1"/>
            </p:nvSpPr>
            <p:spPr bwMode="auto">
              <a:xfrm>
                <a:off x="1390" y="796"/>
                <a:ext cx="18" cy="157"/>
              </a:xfrm>
              <a:custGeom>
                <a:avLst/>
                <a:gdLst>
                  <a:gd name="T0" fmla="*/ 18 w 18"/>
                  <a:gd name="T1" fmla="*/ 22 h 157"/>
                  <a:gd name="T2" fmla="*/ 0 w 18"/>
                  <a:gd name="T3" fmla="*/ 22 h 157"/>
                  <a:gd name="T4" fmla="*/ 0 w 18"/>
                  <a:gd name="T5" fmla="*/ 0 h 157"/>
                  <a:gd name="T6" fmla="*/ 18 w 18"/>
                  <a:gd name="T7" fmla="*/ 0 h 157"/>
                  <a:gd name="T8" fmla="*/ 18 w 18"/>
                  <a:gd name="T9" fmla="*/ 22 h 157"/>
                  <a:gd name="T10" fmla="*/ 0 w 18"/>
                  <a:gd name="T11" fmla="*/ 42 h 157"/>
                  <a:gd name="T12" fmla="*/ 18 w 18"/>
                  <a:gd name="T13" fmla="*/ 42 h 157"/>
                  <a:gd name="T14" fmla="*/ 18 w 18"/>
                  <a:gd name="T15" fmla="*/ 157 h 157"/>
                  <a:gd name="T16" fmla="*/ 0 w 18"/>
                  <a:gd name="T17" fmla="*/ 157 h 157"/>
                  <a:gd name="T18" fmla="*/ 0 w 18"/>
                  <a:gd name="T19" fmla="*/ 4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57">
                    <a:moveTo>
                      <a:pt x="18" y="22"/>
                    </a:moveTo>
                    <a:lnTo>
                      <a:pt x="0" y="22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22"/>
                    </a:lnTo>
                    <a:close/>
                    <a:moveTo>
                      <a:pt x="0" y="42"/>
                    </a:moveTo>
                    <a:lnTo>
                      <a:pt x="18" y="42"/>
                    </a:lnTo>
                    <a:lnTo>
                      <a:pt x="18" y="157"/>
                    </a:lnTo>
                    <a:lnTo>
                      <a:pt x="0" y="15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 userDrawn="1"/>
            </p:nvSpPr>
            <p:spPr bwMode="auto">
              <a:xfrm>
                <a:off x="1432" y="836"/>
                <a:ext cx="95" cy="117"/>
              </a:xfrm>
              <a:custGeom>
                <a:avLst/>
                <a:gdLst>
                  <a:gd name="T0" fmla="*/ 0 w 64"/>
                  <a:gd name="T1" fmla="*/ 2 h 79"/>
                  <a:gd name="T2" fmla="*/ 12 w 64"/>
                  <a:gd name="T3" fmla="*/ 2 h 79"/>
                  <a:gd name="T4" fmla="*/ 12 w 64"/>
                  <a:gd name="T5" fmla="*/ 14 h 79"/>
                  <a:gd name="T6" fmla="*/ 13 w 64"/>
                  <a:gd name="T7" fmla="*/ 14 h 79"/>
                  <a:gd name="T8" fmla="*/ 38 w 64"/>
                  <a:gd name="T9" fmla="*/ 0 h 79"/>
                  <a:gd name="T10" fmla="*/ 64 w 64"/>
                  <a:gd name="T11" fmla="*/ 29 h 79"/>
                  <a:gd name="T12" fmla="*/ 64 w 64"/>
                  <a:gd name="T13" fmla="*/ 79 h 79"/>
                  <a:gd name="T14" fmla="*/ 52 w 64"/>
                  <a:gd name="T15" fmla="*/ 79 h 79"/>
                  <a:gd name="T16" fmla="*/ 52 w 64"/>
                  <a:gd name="T17" fmla="*/ 27 h 79"/>
                  <a:gd name="T18" fmla="*/ 36 w 64"/>
                  <a:gd name="T19" fmla="*/ 11 h 79"/>
                  <a:gd name="T20" fmla="*/ 13 w 64"/>
                  <a:gd name="T21" fmla="*/ 36 h 79"/>
                  <a:gd name="T22" fmla="*/ 13 w 64"/>
                  <a:gd name="T23" fmla="*/ 79 h 79"/>
                  <a:gd name="T24" fmla="*/ 0 w 64"/>
                  <a:gd name="T25" fmla="*/ 79 h 79"/>
                  <a:gd name="T26" fmla="*/ 0 w 64"/>
                  <a:gd name="T2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79">
                    <a:moveTo>
                      <a:pt x="0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8" y="5"/>
                      <a:pt x="27" y="0"/>
                      <a:pt x="38" y="0"/>
                    </a:cubicBezTo>
                    <a:cubicBezTo>
                      <a:pt x="58" y="0"/>
                      <a:pt x="64" y="12"/>
                      <a:pt x="64" y="2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52" y="79"/>
                      <a:pt x="52" y="79"/>
                      <a:pt x="52" y="79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18"/>
                      <a:pt x="46" y="11"/>
                      <a:pt x="36" y="11"/>
                    </a:cubicBezTo>
                    <a:cubicBezTo>
                      <a:pt x="20" y="11"/>
                      <a:pt x="13" y="22"/>
                      <a:pt x="13" y="3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 userDrawn="1"/>
            </p:nvSpPr>
            <p:spPr bwMode="auto">
              <a:xfrm>
                <a:off x="1537" y="804"/>
                <a:ext cx="62" cy="149"/>
              </a:xfrm>
              <a:custGeom>
                <a:avLst/>
                <a:gdLst>
                  <a:gd name="T0" fmla="*/ 26 w 42"/>
                  <a:gd name="T1" fmla="*/ 23 h 100"/>
                  <a:gd name="T2" fmla="*/ 42 w 42"/>
                  <a:gd name="T3" fmla="*/ 23 h 100"/>
                  <a:gd name="T4" fmla="*/ 42 w 42"/>
                  <a:gd name="T5" fmla="*/ 34 h 100"/>
                  <a:gd name="T6" fmla="*/ 26 w 42"/>
                  <a:gd name="T7" fmla="*/ 34 h 100"/>
                  <a:gd name="T8" fmla="*/ 26 w 42"/>
                  <a:gd name="T9" fmla="*/ 82 h 100"/>
                  <a:gd name="T10" fmla="*/ 36 w 42"/>
                  <a:gd name="T11" fmla="*/ 89 h 100"/>
                  <a:gd name="T12" fmla="*/ 42 w 42"/>
                  <a:gd name="T13" fmla="*/ 89 h 100"/>
                  <a:gd name="T14" fmla="*/ 42 w 42"/>
                  <a:gd name="T15" fmla="*/ 100 h 100"/>
                  <a:gd name="T16" fmla="*/ 32 w 42"/>
                  <a:gd name="T17" fmla="*/ 100 h 100"/>
                  <a:gd name="T18" fmla="*/ 14 w 42"/>
                  <a:gd name="T19" fmla="*/ 83 h 100"/>
                  <a:gd name="T20" fmla="*/ 14 w 42"/>
                  <a:gd name="T21" fmla="*/ 34 h 100"/>
                  <a:gd name="T22" fmla="*/ 0 w 42"/>
                  <a:gd name="T23" fmla="*/ 34 h 100"/>
                  <a:gd name="T24" fmla="*/ 0 w 42"/>
                  <a:gd name="T25" fmla="*/ 23 h 100"/>
                  <a:gd name="T26" fmla="*/ 14 w 42"/>
                  <a:gd name="T27" fmla="*/ 23 h 100"/>
                  <a:gd name="T28" fmla="*/ 14 w 42"/>
                  <a:gd name="T29" fmla="*/ 0 h 100"/>
                  <a:gd name="T30" fmla="*/ 26 w 42"/>
                  <a:gd name="T31" fmla="*/ 0 h 100"/>
                  <a:gd name="T32" fmla="*/ 26 w 42"/>
                  <a:gd name="T33" fmla="*/ 2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100">
                    <a:moveTo>
                      <a:pt x="26" y="23"/>
                    </a:move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8"/>
                      <a:pt x="28" y="89"/>
                      <a:pt x="36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19" y="100"/>
                      <a:pt x="14" y="98"/>
                      <a:pt x="14" y="8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6" y="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 userDrawn="1"/>
            </p:nvSpPr>
            <p:spPr bwMode="auto">
              <a:xfrm>
                <a:off x="470" y="991"/>
                <a:ext cx="40" cy="52"/>
              </a:xfrm>
              <a:custGeom>
                <a:avLst/>
                <a:gdLst>
                  <a:gd name="T0" fmla="*/ 21 w 27"/>
                  <a:gd name="T1" fmla="*/ 11 h 35"/>
                  <a:gd name="T2" fmla="*/ 13 w 27"/>
                  <a:gd name="T3" fmla="*/ 4 h 35"/>
                  <a:gd name="T4" fmla="*/ 5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3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2 w 27"/>
                  <a:gd name="T19" fmla="*/ 25 h 35"/>
                  <a:gd name="T20" fmla="*/ 11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5 w 27"/>
                  <a:gd name="T27" fmla="*/ 11 h 35"/>
                  <a:gd name="T28" fmla="*/ 21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1" y="11"/>
                    </a:moveTo>
                    <a:cubicBezTo>
                      <a:pt x="20" y="6"/>
                      <a:pt x="17" y="4"/>
                      <a:pt x="13" y="4"/>
                    </a:cubicBezTo>
                    <a:cubicBezTo>
                      <a:pt x="9" y="4"/>
                      <a:pt x="5" y="5"/>
                      <a:pt x="5" y="10"/>
                    </a:cubicBezTo>
                    <a:cubicBezTo>
                      <a:pt x="5" y="14"/>
                      <a:pt x="10" y="14"/>
                      <a:pt x="16" y="16"/>
                    </a:cubicBezTo>
                    <a:cubicBezTo>
                      <a:pt x="21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3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2" y="30"/>
                      <a:pt x="22" y="25"/>
                    </a:cubicBezTo>
                    <a:cubicBezTo>
                      <a:pt x="22" y="21"/>
                      <a:pt x="17" y="20"/>
                      <a:pt x="11" y="19"/>
                    </a:cubicBezTo>
                    <a:cubicBezTo>
                      <a:pt x="6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5" y="3"/>
                      <a:pt x="25" y="11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4" name="Freeform 60"/>
              <p:cNvSpPr>
                <a:spLocks noEditPoints="1"/>
              </p:cNvSpPr>
              <p:nvPr userDrawn="1"/>
            </p:nvSpPr>
            <p:spPr bwMode="auto">
              <a:xfrm>
                <a:off x="517" y="991"/>
                <a:ext cx="47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 userDrawn="1"/>
            </p:nvSpPr>
            <p:spPr bwMode="auto">
              <a:xfrm>
                <a:off x="575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32 w 32"/>
                  <a:gd name="T3" fmla="*/ 0 h 50"/>
                  <a:gd name="T4" fmla="*/ 32 w 32"/>
                  <a:gd name="T5" fmla="*/ 5 h 50"/>
                  <a:gd name="T6" fmla="*/ 7 w 32"/>
                  <a:gd name="T7" fmla="*/ 5 h 50"/>
                  <a:gd name="T8" fmla="*/ 7 w 32"/>
                  <a:gd name="T9" fmla="*/ 20 h 50"/>
                  <a:gd name="T10" fmla="*/ 29 w 32"/>
                  <a:gd name="T11" fmla="*/ 20 h 50"/>
                  <a:gd name="T12" fmla="*/ 29 w 32"/>
                  <a:gd name="T13" fmla="*/ 26 h 50"/>
                  <a:gd name="T14" fmla="*/ 7 w 32"/>
                  <a:gd name="T15" fmla="*/ 26 h 50"/>
                  <a:gd name="T16" fmla="*/ 7 w 32"/>
                  <a:gd name="T17" fmla="*/ 50 h 50"/>
                  <a:gd name="T18" fmla="*/ 0 w 32"/>
                  <a:gd name="T19" fmla="*/ 50 h 50"/>
                  <a:gd name="T20" fmla="*/ 0 w 32"/>
                  <a:gd name="T2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32" y="0"/>
                    </a:lnTo>
                    <a:lnTo>
                      <a:pt x="32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29" y="20"/>
                    </a:lnTo>
                    <a:lnTo>
                      <a:pt x="29" y="26"/>
                    </a:lnTo>
                    <a:lnTo>
                      <a:pt x="7" y="26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 userDrawn="1"/>
            </p:nvSpPr>
            <p:spPr bwMode="auto">
              <a:xfrm>
                <a:off x="6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7" name="Freeform 63"/>
              <p:cNvSpPr>
                <a:spLocks/>
              </p:cNvSpPr>
              <p:nvPr userDrawn="1"/>
            </p:nvSpPr>
            <p:spPr bwMode="auto">
              <a:xfrm>
                <a:off x="659" y="993"/>
                <a:ext cx="63" cy="50"/>
              </a:xfrm>
              <a:custGeom>
                <a:avLst/>
                <a:gdLst>
                  <a:gd name="T0" fmla="*/ 49 w 63"/>
                  <a:gd name="T1" fmla="*/ 50 h 50"/>
                  <a:gd name="T2" fmla="*/ 43 w 63"/>
                  <a:gd name="T3" fmla="*/ 50 h 50"/>
                  <a:gd name="T4" fmla="*/ 31 w 63"/>
                  <a:gd name="T5" fmla="*/ 7 h 50"/>
                  <a:gd name="T6" fmla="*/ 31 w 63"/>
                  <a:gd name="T7" fmla="*/ 7 h 50"/>
                  <a:gd name="T8" fmla="*/ 20 w 63"/>
                  <a:gd name="T9" fmla="*/ 50 h 50"/>
                  <a:gd name="T10" fmla="*/ 12 w 63"/>
                  <a:gd name="T11" fmla="*/ 50 h 50"/>
                  <a:gd name="T12" fmla="*/ 0 w 63"/>
                  <a:gd name="T13" fmla="*/ 0 h 50"/>
                  <a:gd name="T14" fmla="*/ 6 w 63"/>
                  <a:gd name="T15" fmla="*/ 0 h 50"/>
                  <a:gd name="T16" fmla="*/ 17 w 63"/>
                  <a:gd name="T17" fmla="*/ 41 h 50"/>
                  <a:gd name="T18" fmla="*/ 17 w 63"/>
                  <a:gd name="T19" fmla="*/ 41 h 50"/>
                  <a:gd name="T20" fmla="*/ 28 w 63"/>
                  <a:gd name="T21" fmla="*/ 0 h 50"/>
                  <a:gd name="T22" fmla="*/ 36 w 63"/>
                  <a:gd name="T23" fmla="*/ 0 h 50"/>
                  <a:gd name="T24" fmla="*/ 46 w 63"/>
                  <a:gd name="T25" fmla="*/ 41 h 50"/>
                  <a:gd name="T26" fmla="*/ 46 w 63"/>
                  <a:gd name="T27" fmla="*/ 41 h 50"/>
                  <a:gd name="T28" fmla="*/ 57 w 63"/>
                  <a:gd name="T29" fmla="*/ 0 h 50"/>
                  <a:gd name="T30" fmla="*/ 63 w 63"/>
                  <a:gd name="T31" fmla="*/ 0 h 50"/>
                  <a:gd name="T32" fmla="*/ 49 w 63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50">
                    <a:moveTo>
                      <a:pt x="49" y="50"/>
                    </a:moveTo>
                    <a:lnTo>
                      <a:pt x="43" y="5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20" y="50"/>
                    </a:lnTo>
                    <a:lnTo>
                      <a:pt x="12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49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8" name="Freeform 64"/>
              <p:cNvSpPr>
                <a:spLocks noEditPoints="1"/>
              </p:cNvSpPr>
              <p:nvPr userDrawn="1"/>
            </p:nvSpPr>
            <p:spPr bwMode="auto">
              <a:xfrm>
                <a:off x="722" y="993"/>
                <a:ext cx="45" cy="50"/>
              </a:xfrm>
              <a:custGeom>
                <a:avLst/>
                <a:gdLst>
                  <a:gd name="T0" fmla="*/ 19 w 45"/>
                  <a:gd name="T1" fmla="*/ 0 h 50"/>
                  <a:gd name="T2" fmla="*/ 26 w 45"/>
                  <a:gd name="T3" fmla="*/ 0 h 50"/>
                  <a:gd name="T4" fmla="*/ 45 w 45"/>
                  <a:gd name="T5" fmla="*/ 50 h 50"/>
                  <a:gd name="T6" fmla="*/ 38 w 45"/>
                  <a:gd name="T7" fmla="*/ 50 h 50"/>
                  <a:gd name="T8" fmla="*/ 32 w 45"/>
                  <a:gd name="T9" fmla="*/ 34 h 50"/>
                  <a:gd name="T10" fmla="*/ 11 w 45"/>
                  <a:gd name="T11" fmla="*/ 34 h 50"/>
                  <a:gd name="T12" fmla="*/ 5 w 45"/>
                  <a:gd name="T13" fmla="*/ 50 h 50"/>
                  <a:gd name="T14" fmla="*/ 0 w 45"/>
                  <a:gd name="T15" fmla="*/ 50 h 50"/>
                  <a:gd name="T16" fmla="*/ 19 w 45"/>
                  <a:gd name="T17" fmla="*/ 0 h 50"/>
                  <a:gd name="T18" fmla="*/ 13 w 45"/>
                  <a:gd name="T19" fmla="*/ 29 h 50"/>
                  <a:gd name="T20" fmla="*/ 31 w 45"/>
                  <a:gd name="T21" fmla="*/ 29 h 50"/>
                  <a:gd name="T22" fmla="*/ 22 w 45"/>
                  <a:gd name="T23" fmla="*/ 5 h 50"/>
                  <a:gd name="T24" fmla="*/ 22 w 45"/>
                  <a:gd name="T25" fmla="*/ 5 h 50"/>
                  <a:gd name="T26" fmla="*/ 13 w 45"/>
                  <a:gd name="T2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0">
                    <a:moveTo>
                      <a:pt x="19" y="0"/>
                    </a:moveTo>
                    <a:lnTo>
                      <a:pt x="26" y="0"/>
                    </a:lnTo>
                    <a:lnTo>
                      <a:pt x="45" y="50"/>
                    </a:lnTo>
                    <a:lnTo>
                      <a:pt x="38" y="50"/>
                    </a:lnTo>
                    <a:lnTo>
                      <a:pt x="32" y="34"/>
                    </a:lnTo>
                    <a:lnTo>
                      <a:pt x="11" y="34"/>
                    </a:lnTo>
                    <a:lnTo>
                      <a:pt x="5" y="50"/>
                    </a:lnTo>
                    <a:lnTo>
                      <a:pt x="0" y="50"/>
                    </a:lnTo>
                    <a:lnTo>
                      <a:pt x="19" y="0"/>
                    </a:lnTo>
                    <a:close/>
                    <a:moveTo>
                      <a:pt x="13" y="29"/>
                    </a:moveTo>
                    <a:lnTo>
                      <a:pt x="31" y="29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69" name="Freeform 65"/>
              <p:cNvSpPr>
                <a:spLocks noEditPoints="1"/>
              </p:cNvSpPr>
              <p:nvPr userDrawn="1"/>
            </p:nvSpPr>
            <p:spPr bwMode="auto">
              <a:xfrm>
                <a:off x="775" y="993"/>
                <a:ext cx="40" cy="50"/>
              </a:xfrm>
              <a:custGeom>
                <a:avLst/>
                <a:gdLst>
                  <a:gd name="T0" fmla="*/ 0 w 27"/>
                  <a:gd name="T1" fmla="*/ 0 h 34"/>
                  <a:gd name="T2" fmla="*/ 16 w 27"/>
                  <a:gd name="T3" fmla="*/ 0 h 34"/>
                  <a:gd name="T4" fmla="*/ 26 w 27"/>
                  <a:gd name="T5" fmla="*/ 9 h 34"/>
                  <a:gd name="T6" fmla="*/ 20 w 27"/>
                  <a:gd name="T7" fmla="*/ 17 h 34"/>
                  <a:gd name="T8" fmla="*/ 20 w 27"/>
                  <a:gd name="T9" fmla="*/ 17 h 34"/>
                  <a:gd name="T10" fmla="*/ 25 w 27"/>
                  <a:gd name="T11" fmla="*/ 24 h 34"/>
                  <a:gd name="T12" fmla="*/ 27 w 27"/>
                  <a:gd name="T13" fmla="*/ 34 h 34"/>
                  <a:gd name="T14" fmla="*/ 22 w 27"/>
                  <a:gd name="T15" fmla="*/ 34 h 34"/>
                  <a:gd name="T16" fmla="*/ 21 w 27"/>
                  <a:gd name="T17" fmla="*/ 25 h 34"/>
                  <a:gd name="T18" fmla="*/ 16 w 27"/>
                  <a:gd name="T19" fmla="*/ 19 h 34"/>
                  <a:gd name="T20" fmla="*/ 5 w 27"/>
                  <a:gd name="T21" fmla="*/ 19 h 34"/>
                  <a:gd name="T22" fmla="*/ 5 w 27"/>
                  <a:gd name="T23" fmla="*/ 34 h 34"/>
                  <a:gd name="T24" fmla="*/ 0 w 27"/>
                  <a:gd name="T25" fmla="*/ 34 h 34"/>
                  <a:gd name="T26" fmla="*/ 0 w 27"/>
                  <a:gd name="T27" fmla="*/ 0 h 34"/>
                  <a:gd name="T28" fmla="*/ 14 w 27"/>
                  <a:gd name="T29" fmla="*/ 15 h 34"/>
                  <a:gd name="T30" fmla="*/ 22 w 27"/>
                  <a:gd name="T31" fmla="*/ 9 h 34"/>
                  <a:gd name="T32" fmla="*/ 16 w 27"/>
                  <a:gd name="T33" fmla="*/ 4 h 34"/>
                  <a:gd name="T34" fmla="*/ 5 w 27"/>
                  <a:gd name="T35" fmla="*/ 4 h 34"/>
                  <a:gd name="T36" fmla="*/ 5 w 27"/>
                  <a:gd name="T37" fmla="*/ 15 h 34"/>
                  <a:gd name="T38" fmla="*/ 14 w 27"/>
                  <a:gd name="T39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34">
                    <a:moveTo>
                      <a:pt x="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22" y="0"/>
                      <a:pt x="26" y="3"/>
                      <a:pt x="26" y="9"/>
                    </a:cubicBezTo>
                    <a:cubicBezTo>
                      <a:pt x="26" y="13"/>
                      <a:pt x="24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4" y="18"/>
                      <a:pt x="25" y="21"/>
                      <a:pt x="25" y="24"/>
                    </a:cubicBezTo>
                    <a:cubicBezTo>
                      <a:pt x="26" y="28"/>
                      <a:pt x="25" y="31"/>
                      <a:pt x="27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1" y="32"/>
                      <a:pt x="22" y="29"/>
                      <a:pt x="21" y="25"/>
                    </a:cubicBezTo>
                    <a:cubicBezTo>
                      <a:pt x="21" y="22"/>
                      <a:pt x="20" y="19"/>
                      <a:pt x="1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14" y="15"/>
                    </a:moveTo>
                    <a:cubicBezTo>
                      <a:pt x="18" y="15"/>
                      <a:pt x="22" y="14"/>
                      <a:pt x="22" y="9"/>
                    </a:cubicBezTo>
                    <a:cubicBezTo>
                      <a:pt x="22" y="6"/>
                      <a:pt x="20" y="4"/>
                      <a:pt x="1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 userDrawn="1"/>
            </p:nvSpPr>
            <p:spPr bwMode="auto">
              <a:xfrm>
                <a:off x="82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4 w 36"/>
                  <a:gd name="T3" fmla="*/ 0 h 50"/>
                  <a:gd name="T4" fmla="*/ 34 w 36"/>
                  <a:gd name="T5" fmla="*/ 5 h 50"/>
                  <a:gd name="T6" fmla="*/ 8 w 36"/>
                  <a:gd name="T7" fmla="*/ 5 h 50"/>
                  <a:gd name="T8" fmla="*/ 8 w 36"/>
                  <a:gd name="T9" fmla="*/ 20 h 50"/>
                  <a:gd name="T10" fmla="*/ 33 w 36"/>
                  <a:gd name="T11" fmla="*/ 20 h 50"/>
                  <a:gd name="T12" fmla="*/ 33 w 36"/>
                  <a:gd name="T13" fmla="*/ 26 h 50"/>
                  <a:gd name="T14" fmla="*/ 8 w 36"/>
                  <a:gd name="T15" fmla="*/ 26 h 50"/>
                  <a:gd name="T16" fmla="*/ 8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4" y="0"/>
                    </a:lnTo>
                    <a:lnTo>
                      <a:pt x="34" y="5"/>
                    </a:lnTo>
                    <a:lnTo>
                      <a:pt x="8" y="5"/>
                    </a:lnTo>
                    <a:lnTo>
                      <a:pt x="8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8" y="26"/>
                    </a:lnTo>
                    <a:lnTo>
                      <a:pt x="8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 userDrawn="1"/>
            </p:nvSpPr>
            <p:spPr bwMode="auto">
              <a:xfrm>
                <a:off x="888" y="993"/>
                <a:ext cx="40" cy="50"/>
              </a:xfrm>
              <a:custGeom>
                <a:avLst/>
                <a:gdLst>
                  <a:gd name="T0" fmla="*/ 16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3 w 40"/>
                  <a:gd name="T11" fmla="*/ 5 h 50"/>
                  <a:gd name="T12" fmla="*/ 23 w 40"/>
                  <a:gd name="T13" fmla="*/ 50 h 50"/>
                  <a:gd name="T14" fmla="*/ 16 w 40"/>
                  <a:gd name="T15" fmla="*/ 50 h 50"/>
                  <a:gd name="T16" fmla="*/ 16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3" y="5"/>
                    </a:lnTo>
                    <a:lnTo>
                      <a:pt x="23" y="50"/>
                    </a:lnTo>
                    <a:lnTo>
                      <a:pt x="16" y="50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 userDrawn="1"/>
            </p:nvSpPr>
            <p:spPr bwMode="auto">
              <a:xfrm>
                <a:off x="935" y="993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36 w 36"/>
                  <a:gd name="T3" fmla="*/ 0 h 50"/>
                  <a:gd name="T4" fmla="*/ 36 w 36"/>
                  <a:gd name="T5" fmla="*/ 5 h 50"/>
                  <a:gd name="T6" fmla="*/ 7 w 36"/>
                  <a:gd name="T7" fmla="*/ 5 h 50"/>
                  <a:gd name="T8" fmla="*/ 7 w 36"/>
                  <a:gd name="T9" fmla="*/ 20 h 50"/>
                  <a:gd name="T10" fmla="*/ 34 w 36"/>
                  <a:gd name="T11" fmla="*/ 20 h 50"/>
                  <a:gd name="T12" fmla="*/ 34 w 36"/>
                  <a:gd name="T13" fmla="*/ 26 h 50"/>
                  <a:gd name="T14" fmla="*/ 7 w 36"/>
                  <a:gd name="T15" fmla="*/ 26 h 50"/>
                  <a:gd name="T16" fmla="*/ 7 w 36"/>
                  <a:gd name="T17" fmla="*/ 44 h 50"/>
                  <a:gd name="T18" fmla="*/ 36 w 36"/>
                  <a:gd name="T19" fmla="*/ 44 h 50"/>
                  <a:gd name="T20" fmla="*/ 36 w 36"/>
                  <a:gd name="T21" fmla="*/ 50 h 50"/>
                  <a:gd name="T22" fmla="*/ 0 w 36"/>
                  <a:gd name="T23" fmla="*/ 50 h 50"/>
                  <a:gd name="T24" fmla="*/ 0 w 36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36" y="0"/>
                    </a:lnTo>
                    <a:lnTo>
                      <a:pt x="36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4" y="20"/>
                    </a:lnTo>
                    <a:lnTo>
                      <a:pt x="34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6" y="44"/>
                    </a:lnTo>
                    <a:lnTo>
                      <a:pt x="3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 userDrawn="1"/>
            </p:nvSpPr>
            <p:spPr bwMode="auto">
              <a:xfrm>
                <a:off x="978" y="991"/>
                <a:ext cx="46" cy="52"/>
              </a:xfrm>
              <a:custGeom>
                <a:avLst/>
                <a:gdLst>
                  <a:gd name="T0" fmla="*/ 26 w 31"/>
                  <a:gd name="T1" fmla="*/ 11 h 35"/>
                  <a:gd name="T2" fmla="*/ 16 w 31"/>
                  <a:gd name="T3" fmla="*/ 4 h 35"/>
                  <a:gd name="T4" fmla="*/ 5 w 31"/>
                  <a:gd name="T5" fmla="*/ 17 h 35"/>
                  <a:gd name="T6" fmla="*/ 16 w 31"/>
                  <a:gd name="T7" fmla="*/ 32 h 35"/>
                  <a:gd name="T8" fmla="*/ 26 w 31"/>
                  <a:gd name="T9" fmla="*/ 22 h 35"/>
                  <a:gd name="T10" fmla="*/ 31 w 31"/>
                  <a:gd name="T11" fmla="*/ 22 h 35"/>
                  <a:gd name="T12" fmla="*/ 16 w 31"/>
                  <a:gd name="T13" fmla="*/ 35 h 35"/>
                  <a:gd name="T14" fmla="*/ 0 w 31"/>
                  <a:gd name="T15" fmla="*/ 18 h 35"/>
                  <a:gd name="T16" fmla="*/ 16 w 31"/>
                  <a:gd name="T17" fmla="*/ 0 h 35"/>
                  <a:gd name="T18" fmla="*/ 30 w 31"/>
                  <a:gd name="T19" fmla="*/ 11 h 35"/>
                  <a:gd name="T20" fmla="*/ 26 w 31"/>
                  <a:gd name="T21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35">
                    <a:moveTo>
                      <a:pt x="26" y="11"/>
                    </a:move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0"/>
                      <a:pt x="5" y="17"/>
                    </a:cubicBezTo>
                    <a:cubicBezTo>
                      <a:pt x="5" y="25"/>
                      <a:pt x="8" y="32"/>
                      <a:pt x="16" y="32"/>
                    </a:cubicBezTo>
                    <a:cubicBezTo>
                      <a:pt x="22" y="32"/>
                      <a:pt x="26" y="27"/>
                      <a:pt x="26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30"/>
                      <a:pt x="25" y="35"/>
                      <a:pt x="16" y="35"/>
                    </a:cubicBezTo>
                    <a:cubicBezTo>
                      <a:pt x="6" y="35"/>
                      <a:pt x="0" y="28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3" y="0"/>
                      <a:pt x="29" y="4"/>
                      <a:pt x="30" y="11"/>
                    </a:cubicBez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 userDrawn="1"/>
            </p:nvSpPr>
            <p:spPr bwMode="auto">
              <a:xfrm>
                <a:off x="1034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6 w 40"/>
                  <a:gd name="T3" fmla="*/ 0 h 50"/>
                  <a:gd name="T4" fmla="*/ 6 w 40"/>
                  <a:gd name="T5" fmla="*/ 20 h 50"/>
                  <a:gd name="T6" fmla="*/ 33 w 40"/>
                  <a:gd name="T7" fmla="*/ 20 h 50"/>
                  <a:gd name="T8" fmla="*/ 33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3 w 40"/>
                  <a:gd name="T15" fmla="*/ 50 h 50"/>
                  <a:gd name="T16" fmla="*/ 33 w 40"/>
                  <a:gd name="T17" fmla="*/ 26 h 50"/>
                  <a:gd name="T18" fmla="*/ 6 w 40"/>
                  <a:gd name="T19" fmla="*/ 26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20"/>
                    </a:lnTo>
                    <a:lnTo>
                      <a:pt x="33" y="20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3" y="50"/>
                    </a:lnTo>
                    <a:lnTo>
                      <a:pt x="33" y="26"/>
                    </a:lnTo>
                    <a:lnTo>
                      <a:pt x="6" y="26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 userDrawn="1"/>
            </p:nvSpPr>
            <p:spPr bwMode="auto">
              <a:xfrm>
                <a:off x="1088" y="993"/>
                <a:ext cx="40" cy="50"/>
              </a:xfrm>
              <a:custGeom>
                <a:avLst/>
                <a:gdLst>
                  <a:gd name="T0" fmla="*/ 0 w 40"/>
                  <a:gd name="T1" fmla="*/ 0 h 50"/>
                  <a:gd name="T2" fmla="*/ 7 w 40"/>
                  <a:gd name="T3" fmla="*/ 0 h 50"/>
                  <a:gd name="T4" fmla="*/ 32 w 40"/>
                  <a:gd name="T5" fmla="*/ 40 h 50"/>
                  <a:gd name="T6" fmla="*/ 32 w 40"/>
                  <a:gd name="T7" fmla="*/ 40 h 50"/>
                  <a:gd name="T8" fmla="*/ 32 w 40"/>
                  <a:gd name="T9" fmla="*/ 0 h 50"/>
                  <a:gd name="T10" fmla="*/ 40 w 40"/>
                  <a:gd name="T11" fmla="*/ 0 h 50"/>
                  <a:gd name="T12" fmla="*/ 40 w 40"/>
                  <a:gd name="T13" fmla="*/ 50 h 50"/>
                  <a:gd name="T14" fmla="*/ 32 w 40"/>
                  <a:gd name="T15" fmla="*/ 50 h 50"/>
                  <a:gd name="T16" fmla="*/ 6 w 40"/>
                  <a:gd name="T17" fmla="*/ 8 h 50"/>
                  <a:gd name="T18" fmla="*/ 6 w 40"/>
                  <a:gd name="T19" fmla="*/ 8 h 50"/>
                  <a:gd name="T20" fmla="*/ 6 w 40"/>
                  <a:gd name="T21" fmla="*/ 50 h 50"/>
                  <a:gd name="T22" fmla="*/ 0 w 40"/>
                  <a:gd name="T23" fmla="*/ 50 h 50"/>
                  <a:gd name="T24" fmla="*/ 0 w 40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0">
                    <a:moveTo>
                      <a:pt x="0" y="0"/>
                    </a:moveTo>
                    <a:lnTo>
                      <a:pt x="7" y="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0" y="50"/>
                    </a:lnTo>
                    <a:lnTo>
                      <a:pt x="32" y="50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 userDrawn="1"/>
            </p:nvSpPr>
            <p:spPr bwMode="auto">
              <a:xfrm>
                <a:off x="1138" y="991"/>
                <a:ext cx="48" cy="52"/>
              </a:xfrm>
              <a:custGeom>
                <a:avLst/>
                <a:gdLst>
                  <a:gd name="T0" fmla="*/ 16 w 32"/>
                  <a:gd name="T1" fmla="*/ 0 h 35"/>
                  <a:gd name="T2" fmla="*/ 32 w 32"/>
                  <a:gd name="T3" fmla="*/ 18 h 35"/>
                  <a:gd name="T4" fmla="*/ 16 w 32"/>
                  <a:gd name="T5" fmla="*/ 35 h 35"/>
                  <a:gd name="T6" fmla="*/ 0 w 32"/>
                  <a:gd name="T7" fmla="*/ 18 h 35"/>
                  <a:gd name="T8" fmla="*/ 16 w 32"/>
                  <a:gd name="T9" fmla="*/ 0 h 35"/>
                  <a:gd name="T10" fmla="*/ 16 w 32"/>
                  <a:gd name="T11" fmla="*/ 32 h 35"/>
                  <a:gd name="T12" fmla="*/ 28 w 32"/>
                  <a:gd name="T13" fmla="*/ 18 h 35"/>
                  <a:gd name="T14" fmla="*/ 16 w 32"/>
                  <a:gd name="T15" fmla="*/ 4 h 35"/>
                  <a:gd name="T16" fmla="*/ 4 w 32"/>
                  <a:gd name="T17" fmla="*/ 18 h 35"/>
                  <a:gd name="T18" fmla="*/ 16 w 32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27" y="0"/>
                      <a:pt x="32" y="8"/>
                      <a:pt x="32" y="18"/>
                    </a:cubicBezTo>
                    <a:cubicBezTo>
                      <a:pt x="32" y="27"/>
                      <a:pt x="27" y="35"/>
                      <a:pt x="16" y="35"/>
                    </a:cubicBezTo>
                    <a:cubicBezTo>
                      <a:pt x="5" y="35"/>
                      <a:pt x="0" y="27"/>
                      <a:pt x="0" y="18"/>
                    </a:cubicBezTo>
                    <a:cubicBezTo>
                      <a:pt x="0" y="8"/>
                      <a:pt x="5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4" y="32"/>
                      <a:pt x="28" y="24"/>
                      <a:pt x="28" y="18"/>
                    </a:cubicBezTo>
                    <a:cubicBezTo>
                      <a:pt x="28" y="11"/>
                      <a:pt x="24" y="4"/>
                      <a:pt x="16" y="4"/>
                    </a:cubicBezTo>
                    <a:cubicBezTo>
                      <a:pt x="8" y="4"/>
                      <a:pt x="4" y="11"/>
                      <a:pt x="4" y="18"/>
                    </a:cubicBezTo>
                    <a:cubicBezTo>
                      <a:pt x="4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 userDrawn="1"/>
            </p:nvSpPr>
            <p:spPr bwMode="auto">
              <a:xfrm>
                <a:off x="1196" y="993"/>
                <a:ext cx="33" cy="50"/>
              </a:xfrm>
              <a:custGeom>
                <a:avLst/>
                <a:gdLst>
                  <a:gd name="T0" fmla="*/ 0 w 33"/>
                  <a:gd name="T1" fmla="*/ 0 h 50"/>
                  <a:gd name="T2" fmla="*/ 6 w 33"/>
                  <a:gd name="T3" fmla="*/ 0 h 50"/>
                  <a:gd name="T4" fmla="*/ 6 w 33"/>
                  <a:gd name="T5" fmla="*/ 44 h 50"/>
                  <a:gd name="T6" fmla="*/ 33 w 33"/>
                  <a:gd name="T7" fmla="*/ 44 h 50"/>
                  <a:gd name="T8" fmla="*/ 33 w 33"/>
                  <a:gd name="T9" fmla="*/ 50 h 50"/>
                  <a:gd name="T10" fmla="*/ 0 w 33"/>
                  <a:gd name="T11" fmla="*/ 50 h 50"/>
                  <a:gd name="T12" fmla="*/ 0 w 33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50"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33" y="44"/>
                    </a:lnTo>
                    <a:lnTo>
                      <a:pt x="33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 userDrawn="1"/>
            </p:nvSpPr>
            <p:spPr bwMode="auto">
              <a:xfrm>
                <a:off x="1233" y="991"/>
                <a:ext cx="49" cy="52"/>
              </a:xfrm>
              <a:custGeom>
                <a:avLst/>
                <a:gdLst>
                  <a:gd name="T0" fmla="*/ 16 w 33"/>
                  <a:gd name="T1" fmla="*/ 0 h 35"/>
                  <a:gd name="T2" fmla="*/ 33 w 33"/>
                  <a:gd name="T3" fmla="*/ 18 h 35"/>
                  <a:gd name="T4" fmla="*/ 16 w 33"/>
                  <a:gd name="T5" fmla="*/ 35 h 35"/>
                  <a:gd name="T6" fmla="*/ 0 w 33"/>
                  <a:gd name="T7" fmla="*/ 18 h 35"/>
                  <a:gd name="T8" fmla="*/ 16 w 33"/>
                  <a:gd name="T9" fmla="*/ 0 h 35"/>
                  <a:gd name="T10" fmla="*/ 16 w 33"/>
                  <a:gd name="T11" fmla="*/ 32 h 35"/>
                  <a:gd name="T12" fmla="*/ 28 w 33"/>
                  <a:gd name="T13" fmla="*/ 18 h 35"/>
                  <a:gd name="T14" fmla="*/ 16 w 33"/>
                  <a:gd name="T15" fmla="*/ 4 h 35"/>
                  <a:gd name="T16" fmla="*/ 5 w 33"/>
                  <a:gd name="T17" fmla="*/ 18 h 35"/>
                  <a:gd name="T18" fmla="*/ 16 w 33"/>
                  <a:gd name="T19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5">
                    <a:moveTo>
                      <a:pt x="16" y="0"/>
                    </a:moveTo>
                    <a:cubicBezTo>
                      <a:pt x="27" y="0"/>
                      <a:pt x="33" y="8"/>
                      <a:pt x="33" y="18"/>
                    </a:cubicBezTo>
                    <a:cubicBezTo>
                      <a:pt x="33" y="27"/>
                      <a:pt x="27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lose/>
                    <a:moveTo>
                      <a:pt x="16" y="32"/>
                    </a:moveTo>
                    <a:cubicBezTo>
                      <a:pt x="25" y="32"/>
                      <a:pt x="28" y="24"/>
                      <a:pt x="28" y="18"/>
                    </a:cubicBezTo>
                    <a:cubicBezTo>
                      <a:pt x="28" y="11"/>
                      <a:pt x="25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4"/>
                      <a:pt x="8" y="32"/>
                      <a:pt x="16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 userDrawn="1"/>
            </p:nvSpPr>
            <p:spPr bwMode="auto">
              <a:xfrm>
                <a:off x="1289" y="991"/>
                <a:ext cx="46" cy="52"/>
              </a:xfrm>
              <a:custGeom>
                <a:avLst/>
                <a:gdLst>
                  <a:gd name="T0" fmla="*/ 27 w 31"/>
                  <a:gd name="T1" fmla="*/ 30 h 35"/>
                  <a:gd name="T2" fmla="*/ 16 w 31"/>
                  <a:gd name="T3" fmla="*/ 35 h 35"/>
                  <a:gd name="T4" fmla="*/ 0 w 31"/>
                  <a:gd name="T5" fmla="*/ 18 h 35"/>
                  <a:gd name="T6" fmla="*/ 16 w 31"/>
                  <a:gd name="T7" fmla="*/ 0 h 35"/>
                  <a:gd name="T8" fmla="*/ 31 w 31"/>
                  <a:gd name="T9" fmla="*/ 11 h 35"/>
                  <a:gd name="T10" fmla="*/ 26 w 31"/>
                  <a:gd name="T11" fmla="*/ 11 h 35"/>
                  <a:gd name="T12" fmla="*/ 16 w 31"/>
                  <a:gd name="T13" fmla="*/ 4 h 35"/>
                  <a:gd name="T14" fmla="*/ 5 w 31"/>
                  <a:gd name="T15" fmla="*/ 18 h 35"/>
                  <a:gd name="T16" fmla="*/ 16 w 31"/>
                  <a:gd name="T17" fmla="*/ 32 h 35"/>
                  <a:gd name="T18" fmla="*/ 27 w 31"/>
                  <a:gd name="T19" fmla="*/ 21 h 35"/>
                  <a:gd name="T20" fmla="*/ 16 w 31"/>
                  <a:gd name="T21" fmla="*/ 21 h 35"/>
                  <a:gd name="T22" fmla="*/ 16 w 31"/>
                  <a:gd name="T23" fmla="*/ 17 h 35"/>
                  <a:gd name="T24" fmla="*/ 31 w 31"/>
                  <a:gd name="T25" fmla="*/ 17 h 35"/>
                  <a:gd name="T26" fmla="*/ 31 w 31"/>
                  <a:gd name="T27" fmla="*/ 35 h 35"/>
                  <a:gd name="T28" fmla="*/ 28 w 31"/>
                  <a:gd name="T29" fmla="*/ 35 h 35"/>
                  <a:gd name="T30" fmla="*/ 27 w 31"/>
                  <a:gd name="T3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5">
                    <a:moveTo>
                      <a:pt x="27" y="30"/>
                    </a:moveTo>
                    <a:cubicBezTo>
                      <a:pt x="25" y="34"/>
                      <a:pt x="20" y="35"/>
                      <a:pt x="16" y="35"/>
                    </a:cubicBezTo>
                    <a:cubicBezTo>
                      <a:pt x="6" y="35"/>
                      <a:pt x="0" y="27"/>
                      <a:pt x="0" y="18"/>
                    </a:cubicBezTo>
                    <a:cubicBezTo>
                      <a:pt x="0" y="8"/>
                      <a:pt x="6" y="0"/>
                      <a:pt x="16" y="0"/>
                    </a:cubicBezTo>
                    <a:cubicBezTo>
                      <a:pt x="24" y="0"/>
                      <a:pt x="30" y="3"/>
                      <a:pt x="31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6"/>
                      <a:pt x="21" y="4"/>
                      <a:pt x="16" y="4"/>
                    </a:cubicBezTo>
                    <a:cubicBezTo>
                      <a:pt x="8" y="4"/>
                      <a:pt x="5" y="11"/>
                      <a:pt x="5" y="18"/>
                    </a:cubicBezTo>
                    <a:cubicBezTo>
                      <a:pt x="5" y="25"/>
                      <a:pt x="9" y="32"/>
                      <a:pt x="16" y="32"/>
                    </a:cubicBezTo>
                    <a:cubicBezTo>
                      <a:pt x="23" y="32"/>
                      <a:pt x="27" y="27"/>
                      <a:pt x="2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8" y="35"/>
                      <a:pt x="28" y="35"/>
                      <a:pt x="28" y="35"/>
                    </a:cubicBezTo>
                    <a:lnTo>
                      <a:pt x="27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0" name="Rectangle 76"/>
              <p:cNvSpPr>
                <a:spLocks noChangeArrowheads="1"/>
              </p:cNvSpPr>
              <p:nvPr userDrawn="1"/>
            </p:nvSpPr>
            <p:spPr bwMode="auto">
              <a:xfrm>
                <a:off x="1349" y="993"/>
                <a:ext cx="6" cy="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 userDrawn="1"/>
            </p:nvSpPr>
            <p:spPr bwMode="auto">
              <a:xfrm>
                <a:off x="1368" y="993"/>
                <a:ext cx="35" cy="50"/>
              </a:xfrm>
              <a:custGeom>
                <a:avLst/>
                <a:gdLst>
                  <a:gd name="T0" fmla="*/ 0 w 35"/>
                  <a:gd name="T1" fmla="*/ 0 h 50"/>
                  <a:gd name="T2" fmla="*/ 35 w 35"/>
                  <a:gd name="T3" fmla="*/ 0 h 50"/>
                  <a:gd name="T4" fmla="*/ 35 w 35"/>
                  <a:gd name="T5" fmla="*/ 5 h 50"/>
                  <a:gd name="T6" fmla="*/ 7 w 35"/>
                  <a:gd name="T7" fmla="*/ 5 h 50"/>
                  <a:gd name="T8" fmla="*/ 7 w 35"/>
                  <a:gd name="T9" fmla="*/ 20 h 50"/>
                  <a:gd name="T10" fmla="*/ 33 w 35"/>
                  <a:gd name="T11" fmla="*/ 20 h 50"/>
                  <a:gd name="T12" fmla="*/ 33 w 35"/>
                  <a:gd name="T13" fmla="*/ 26 h 50"/>
                  <a:gd name="T14" fmla="*/ 7 w 35"/>
                  <a:gd name="T15" fmla="*/ 26 h 50"/>
                  <a:gd name="T16" fmla="*/ 7 w 35"/>
                  <a:gd name="T17" fmla="*/ 44 h 50"/>
                  <a:gd name="T18" fmla="*/ 35 w 35"/>
                  <a:gd name="T19" fmla="*/ 44 h 50"/>
                  <a:gd name="T20" fmla="*/ 35 w 35"/>
                  <a:gd name="T21" fmla="*/ 50 h 50"/>
                  <a:gd name="T22" fmla="*/ 0 w 35"/>
                  <a:gd name="T23" fmla="*/ 50 h 50"/>
                  <a:gd name="T24" fmla="*/ 0 w 35"/>
                  <a:gd name="T2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50">
                    <a:moveTo>
                      <a:pt x="0" y="0"/>
                    </a:moveTo>
                    <a:lnTo>
                      <a:pt x="35" y="0"/>
                    </a:lnTo>
                    <a:lnTo>
                      <a:pt x="35" y="5"/>
                    </a:lnTo>
                    <a:lnTo>
                      <a:pt x="7" y="5"/>
                    </a:lnTo>
                    <a:lnTo>
                      <a:pt x="7" y="20"/>
                    </a:lnTo>
                    <a:lnTo>
                      <a:pt x="33" y="20"/>
                    </a:lnTo>
                    <a:lnTo>
                      <a:pt x="33" y="26"/>
                    </a:lnTo>
                    <a:lnTo>
                      <a:pt x="7" y="26"/>
                    </a:lnTo>
                    <a:lnTo>
                      <a:pt x="7" y="44"/>
                    </a:lnTo>
                    <a:lnTo>
                      <a:pt x="35" y="44"/>
                    </a:lnTo>
                    <a:lnTo>
                      <a:pt x="35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2" name="Freeform 78"/>
              <p:cNvSpPr>
                <a:spLocks/>
              </p:cNvSpPr>
              <p:nvPr userDrawn="1"/>
            </p:nvSpPr>
            <p:spPr bwMode="auto">
              <a:xfrm>
                <a:off x="1411" y="991"/>
                <a:ext cx="40" cy="52"/>
              </a:xfrm>
              <a:custGeom>
                <a:avLst/>
                <a:gdLst>
                  <a:gd name="T0" fmla="*/ 22 w 27"/>
                  <a:gd name="T1" fmla="*/ 11 h 35"/>
                  <a:gd name="T2" fmla="*/ 13 w 27"/>
                  <a:gd name="T3" fmla="*/ 4 h 35"/>
                  <a:gd name="T4" fmla="*/ 6 w 27"/>
                  <a:gd name="T5" fmla="*/ 10 h 35"/>
                  <a:gd name="T6" fmla="*/ 16 w 27"/>
                  <a:gd name="T7" fmla="*/ 16 h 35"/>
                  <a:gd name="T8" fmla="*/ 27 w 27"/>
                  <a:gd name="T9" fmla="*/ 25 h 35"/>
                  <a:gd name="T10" fmla="*/ 14 w 27"/>
                  <a:gd name="T11" fmla="*/ 35 h 35"/>
                  <a:gd name="T12" fmla="*/ 0 w 27"/>
                  <a:gd name="T13" fmla="*/ 23 h 35"/>
                  <a:gd name="T14" fmla="*/ 4 w 27"/>
                  <a:gd name="T15" fmla="*/ 23 h 35"/>
                  <a:gd name="T16" fmla="*/ 14 w 27"/>
                  <a:gd name="T17" fmla="*/ 32 h 35"/>
                  <a:gd name="T18" fmla="*/ 23 w 27"/>
                  <a:gd name="T19" fmla="*/ 25 h 35"/>
                  <a:gd name="T20" fmla="*/ 12 w 27"/>
                  <a:gd name="T21" fmla="*/ 19 h 35"/>
                  <a:gd name="T22" fmla="*/ 1 w 27"/>
                  <a:gd name="T23" fmla="*/ 10 h 35"/>
                  <a:gd name="T24" fmla="*/ 13 w 27"/>
                  <a:gd name="T25" fmla="*/ 0 h 35"/>
                  <a:gd name="T26" fmla="*/ 26 w 27"/>
                  <a:gd name="T27" fmla="*/ 11 h 35"/>
                  <a:gd name="T28" fmla="*/ 22 w 27"/>
                  <a:gd name="T2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5">
                    <a:moveTo>
                      <a:pt x="22" y="11"/>
                    </a:moveTo>
                    <a:cubicBezTo>
                      <a:pt x="21" y="6"/>
                      <a:pt x="18" y="4"/>
                      <a:pt x="13" y="4"/>
                    </a:cubicBezTo>
                    <a:cubicBezTo>
                      <a:pt x="9" y="4"/>
                      <a:pt x="6" y="5"/>
                      <a:pt x="6" y="10"/>
                    </a:cubicBezTo>
                    <a:cubicBezTo>
                      <a:pt x="6" y="14"/>
                      <a:pt x="11" y="14"/>
                      <a:pt x="16" y="16"/>
                    </a:cubicBezTo>
                    <a:cubicBezTo>
                      <a:pt x="22" y="17"/>
                      <a:pt x="27" y="19"/>
                      <a:pt x="27" y="25"/>
                    </a:cubicBezTo>
                    <a:cubicBezTo>
                      <a:pt x="27" y="32"/>
                      <a:pt x="20" y="35"/>
                      <a:pt x="14" y="35"/>
                    </a:cubicBezTo>
                    <a:cubicBezTo>
                      <a:pt x="6" y="35"/>
                      <a:pt x="0" y="32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9"/>
                      <a:pt x="9" y="32"/>
                      <a:pt x="14" y="32"/>
                    </a:cubicBezTo>
                    <a:cubicBezTo>
                      <a:pt x="18" y="32"/>
                      <a:pt x="23" y="30"/>
                      <a:pt x="23" y="25"/>
                    </a:cubicBezTo>
                    <a:cubicBezTo>
                      <a:pt x="23" y="21"/>
                      <a:pt x="17" y="20"/>
                      <a:pt x="12" y="19"/>
                    </a:cubicBezTo>
                    <a:cubicBezTo>
                      <a:pt x="7" y="18"/>
                      <a:pt x="1" y="16"/>
                      <a:pt x="1" y="10"/>
                    </a:cubicBezTo>
                    <a:cubicBezTo>
                      <a:pt x="1" y="3"/>
                      <a:pt x="7" y="0"/>
                      <a:pt x="13" y="0"/>
                    </a:cubicBezTo>
                    <a:cubicBezTo>
                      <a:pt x="20" y="0"/>
                      <a:pt x="26" y="3"/>
                      <a:pt x="26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 userDrawn="1"/>
            </p:nvSpPr>
            <p:spPr bwMode="auto">
              <a:xfrm>
                <a:off x="1484" y="993"/>
                <a:ext cx="32" cy="50"/>
              </a:xfrm>
              <a:custGeom>
                <a:avLst/>
                <a:gdLst>
                  <a:gd name="T0" fmla="*/ 0 w 32"/>
                  <a:gd name="T1" fmla="*/ 0 h 50"/>
                  <a:gd name="T2" fmla="*/ 5 w 32"/>
                  <a:gd name="T3" fmla="*/ 0 h 50"/>
                  <a:gd name="T4" fmla="*/ 5 w 32"/>
                  <a:gd name="T5" fmla="*/ 44 h 50"/>
                  <a:gd name="T6" fmla="*/ 32 w 32"/>
                  <a:gd name="T7" fmla="*/ 44 h 50"/>
                  <a:gd name="T8" fmla="*/ 32 w 32"/>
                  <a:gd name="T9" fmla="*/ 50 h 50"/>
                  <a:gd name="T10" fmla="*/ 0 w 32"/>
                  <a:gd name="T11" fmla="*/ 50 h 50"/>
                  <a:gd name="T12" fmla="*/ 0 w 32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50">
                    <a:moveTo>
                      <a:pt x="0" y="0"/>
                    </a:moveTo>
                    <a:lnTo>
                      <a:pt x="5" y="0"/>
                    </a:lnTo>
                    <a:lnTo>
                      <a:pt x="5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 userDrawn="1"/>
            </p:nvSpPr>
            <p:spPr bwMode="auto">
              <a:xfrm>
                <a:off x="1513" y="993"/>
                <a:ext cx="40" cy="50"/>
              </a:xfrm>
              <a:custGeom>
                <a:avLst/>
                <a:gdLst>
                  <a:gd name="T0" fmla="*/ 17 w 40"/>
                  <a:gd name="T1" fmla="*/ 5 h 50"/>
                  <a:gd name="T2" fmla="*/ 0 w 40"/>
                  <a:gd name="T3" fmla="*/ 5 h 50"/>
                  <a:gd name="T4" fmla="*/ 0 w 40"/>
                  <a:gd name="T5" fmla="*/ 0 h 50"/>
                  <a:gd name="T6" fmla="*/ 40 w 40"/>
                  <a:gd name="T7" fmla="*/ 0 h 50"/>
                  <a:gd name="T8" fmla="*/ 40 w 40"/>
                  <a:gd name="T9" fmla="*/ 5 h 50"/>
                  <a:gd name="T10" fmla="*/ 24 w 40"/>
                  <a:gd name="T11" fmla="*/ 5 h 50"/>
                  <a:gd name="T12" fmla="*/ 24 w 40"/>
                  <a:gd name="T13" fmla="*/ 50 h 50"/>
                  <a:gd name="T14" fmla="*/ 17 w 40"/>
                  <a:gd name="T15" fmla="*/ 50 h 50"/>
                  <a:gd name="T16" fmla="*/ 17 w 40"/>
                  <a:gd name="T17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17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24" y="5"/>
                    </a:lnTo>
                    <a:lnTo>
                      <a:pt x="24" y="50"/>
                    </a:lnTo>
                    <a:lnTo>
                      <a:pt x="17" y="50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 userDrawn="1"/>
            </p:nvSpPr>
            <p:spPr bwMode="auto">
              <a:xfrm>
                <a:off x="1561" y="993"/>
                <a:ext cx="41" cy="50"/>
              </a:xfrm>
              <a:custGeom>
                <a:avLst/>
                <a:gdLst>
                  <a:gd name="T0" fmla="*/ 0 w 28"/>
                  <a:gd name="T1" fmla="*/ 0 h 34"/>
                  <a:gd name="T2" fmla="*/ 12 w 28"/>
                  <a:gd name="T3" fmla="*/ 0 h 34"/>
                  <a:gd name="T4" fmla="*/ 28 w 28"/>
                  <a:gd name="T5" fmla="*/ 16 h 34"/>
                  <a:gd name="T6" fmla="*/ 12 w 28"/>
                  <a:gd name="T7" fmla="*/ 34 h 34"/>
                  <a:gd name="T8" fmla="*/ 0 w 28"/>
                  <a:gd name="T9" fmla="*/ 34 h 34"/>
                  <a:gd name="T10" fmla="*/ 0 w 28"/>
                  <a:gd name="T11" fmla="*/ 0 h 34"/>
                  <a:gd name="T12" fmla="*/ 5 w 28"/>
                  <a:gd name="T13" fmla="*/ 30 h 34"/>
                  <a:gd name="T14" fmla="*/ 12 w 28"/>
                  <a:gd name="T15" fmla="*/ 30 h 34"/>
                  <a:gd name="T16" fmla="*/ 24 w 28"/>
                  <a:gd name="T17" fmla="*/ 16 h 34"/>
                  <a:gd name="T18" fmla="*/ 12 w 28"/>
                  <a:gd name="T19" fmla="*/ 4 h 34"/>
                  <a:gd name="T20" fmla="*/ 5 w 28"/>
                  <a:gd name="T21" fmla="*/ 4 h 34"/>
                  <a:gd name="T22" fmla="*/ 5 w 28"/>
                  <a:gd name="T23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34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2" y="0"/>
                      <a:pt x="28" y="5"/>
                      <a:pt x="28" y="16"/>
                    </a:cubicBezTo>
                    <a:cubicBezTo>
                      <a:pt x="28" y="27"/>
                      <a:pt x="23" y="34"/>
                      <a:pt x="12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  <a:moveTo>
                      <a:pt x="5" y="30"/>
                    </a:move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0"/>
                      <a:pt x="24" y="29"/>
                      <a:pt x="24" y="16"/>
                    </a:cubicBezTo>
                    <a:cubicBezTo>
                      <a:pt x="24" y="8"/>
                      <a:pt x="21" y="4"/>
                      <a:pt x="12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 userDrawn="1"/>
            </p:nvSpPr>
            <p:spPr bwMode="auto">
              <a:xfrm>
                <a:off x="1589" y="803"/>
                <a:ext cx="25" cy="25"/>
              </a:xfrm>
              <a:custGeom>
                <a:avLst/>
                <a:gdLst>
                  <a:gd name="T0" fmla="*/ 8 w 17"/>
                  <a:gd name="T1" fmla="*/ 0 h 17"/>
                  <a:gd name="T2" fmla="*/ 17 w 17"/>
                  <a:gd name="T3" fmla="*/ 8 h 17"/>
                  <a:gd name="T4" fmla="*/ 8 w 17"/>
                  <a:gd name="T5" fmla="*/ 17 h 17"/>
                  <a:gd name="T6" fmla="*/ 0 w 17"/>
                  <a:gd name="T7" fmla="*/ 8 h 17"/>
                  <a:gd name="T8" fmla="*/ 8 w 17"/>
                  <a:gd name="T9" fmla="*/ 0 h 17"/>
                  <a:gd name="T10" fmla="*/ 8 w 17"/>
                  <a:gd name="T11" fmla="*/ 16 h 17"/>
                  <a:gd name="T12" fmla="*/ 15 w 17"/>
                  <a:gd name="T13" fmla="*/ 8 h 17"/>
                  <a:gd name="T14" fmla="*/ 8 w 17"/>
                  <a:gd name="T15" fmla="*/ 1 h 17"/>
                  <a:gd name="T16" fmla="*/ 1 w 17"/>
                  <a:gd name="T17" fmla="*/ 8 h 17"/>
                  <a:gd name="T18" fmla="*/ 8 w 17"/>
                  <a:gd name="T19" fmla="*/ 16 h 17"/>
                  <a:gd name="T20" fmla="*/ 5 w 17"/>
                  <a:gd name="T21" fmla="*/ 3 h 17"/>
                  <a:gd name="T22" fmla="*/ 9 w 17"/>
                  <a:gd name="T23" fmla="*/ 3 h 17"/>
                  <a:gd name="T24" fmla="*/ 12 w 17"/>
                  <a:gd name="T25" fmla="*/ 6 h 17"/>
                  <a:gd name="T26" fmla="*/ 10 w 17"/>
                  <a:gd name="T27" fmla="*/ 9 h 17"/>
                  <a:gd name="T28" fmla="*/ 13 w 17"/>
                  <a:gd name="T29" fmla="*/ 13 h 17"/>
                  <a:gd name="T30" fmla="*/ 11 w 17"/>
                  <a:gd name="T31" fmla="*/ 13 h 17"/>
                  <a:gd name="T32" fmla="*/ 8 w 17"/>
                  <a:gd name="T33" fmla="*/ 9 h 17"/>
                  <a:gd name="T34" fmla="*/ 7 w 17"/>
                  <a:gd name="T35" fmla="*/ 9 h 17"/>
                  <a:gd name="T36" fmla="*/ 7 w 17"/>
                  <a:gd name="T37" fmla="*/ 13 h 17"/>
                  <a:gd name="T38" fmla="*/ 5 w 17"/>
                  <a:gd name="T39" fmla="*/ 13 h 17"/>
                  <a:gd name="T40" fmla="*/ 5 w 17"/>
                  <a:gd name="T41" fmla="*/ 3 h 17"/>
                  <a:gd name="T42" fmla="*/ 7 w 17"/>
                  <a:gd name="T43" fmla="*/ 8 h 17"/>
                  <a:gd name="T44" fmla="*/ 8 w 17"/>
                  <a:gd name="T45" fmla="*/ 8 h 17"/>
                  <a:gd name="T46" fmla="*/ 11 w 17"/>
                  <a:gd name="T47" fmla="*/ 6 h 17"/>
                  <a:gd name="T48" fmla="*/ 9 w 17"/>
                  <a:gd name="T49" fmla="*/ 4 h 17"/>
                  <a:gd name="T50" fmla="*/ 7 w 17"/>
                  <a:gd name="T51" fmla="*/ 4 h 17"/>
                  <a:gd name="T52" fmla="*/ 7 w 17"/>
                  <a:gd name="T5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13" y="0"/>
                      <a:pt x="17" y="3"/>
                      <a:pt x="17" y="8"/>
                    </a:cubicBezTo>
                    <a:cubicBezTo>
                      <a:pt x="17" y="13"/>
                      <a:pt x="13" y="17"/>
                      <a:pt x="8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lose/>
                    <a:moveTo>
                      <a:pt x="8" y="16"/>
                    </a:moveTo>
                    <a:cubicBezTo>
                      <a:pt x="12" y="16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1"/>
                      <a:pt x="1" y="4"/>
                      <a:pt x="1" y="8"/>
                    </a:cubicBezTo>
                    <a:cubicBezTo>
                      <a:pt x="1" y="12"/>
                      <a:pt x="4" y="16"/>
                      <a:pt x="8" y="16"/>
                    </a:cubicBezTo>
                    <a:close/>
                    <a:moveTo>
                      <a:pt x="5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1" y="3"/>
                      <a:pt x="12" y="4"/>
                      <a:pt x="12" y="6"/>
                    </a:cubicBezTo>
                    <a:cubicBezTo>
                      <a:pt x="12" y="8"/>
                      <a:pt x="11" y="9"/>
                      <a:pt x="10" y="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5" y="3"/>
                    </a:lnTo>
                    <a:close/>
                    <a:moveTo>
                      <a:pt x="7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1" y="8"/>
                      <a:pt x="11" y="6"/>
                    </a:cubicBezTo>
                    <a:cubicBezTo>
                      <a:pt x="11" y="5"/>
                      <a:pt x="10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>
                    <a:srgbClr val="72183E"/>
                  </a:buClr>
                </a:pPr>
                <a:endParaRPr lang="en-US" dirty="0">
                  <a:solidFill>
                    <a:srgbClr val="4D4D4F"/>
                  </a:solidFill>
                </a:endParaRPr>
              </a:p>
            </p:txBody>
          </p:sp>
        </p:grpSp>
      </p:grpSp>
      <p:sp>
        <p:nvSpPr>
          <p:cNvPr id="89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396" tIns="45698" rIns="91396" bIns="4569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>
                    <a:lumMod val="75000"/>
                  </a:srgbClr>
                </a:solidFill>
              </a:rPr>
              <a:t>©2017 Check Point Software Technologies Ltd. </a:t>
            </a:r>
          </a:p>
        </p:txBody>
      </p:sp>
      <p:sp>
        <p:nvSpPr>
          <p:cNvPr id="93" name="Date" hidden="1"/>
          <p:cNvSpPr>
            <a:spLocks noGrp="1"/>
          </p:cNvSpPr>
          <p:nvPr userDrawn="1">
            <p:ph type="dt" sz="half" idx="2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 vert="horz" lIns="68559" tIns="34280" rIns="68559" bIns="3428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6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366" y="3836248"/>
            <a:ext cx="4354876" cy="519446"/>
          </a:xfrm>
          <a:prstGeom prst="rect">
            <a:avLst/>
          </a:prstGeom>
        </p:spPr>
        <p:txBody>
          <a:bodyPr lIns="68559" tIns="34280" rIns="68559" bIns="34280" anchor="t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</p:txBody>
      </p:sp>
      <p:sp>
        <p:nvSpPr>
          <p:cNvPr id="15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58648" y="2422249"/>
            <a:ext cx="4354876" cy="726636"/>
          </a:xfrm>
          <a:prstGeom prst="rect">
            <a:avLst/>
          </a:prstGeom>
        </p:spPr>
        <p:txBody>
          <a:bodyPr lIns="68559" tIns="34280" rIns="68559" bIns="3428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  <a:lvl2pPr marL="406149" indent="0">
              <a:buNone/>
              <a:defRPr/>
            </a:lvl2pPr>
            <a:lvl3pPr marL="569552" indent="0">
              <a:buNone/>
              <a:defRPr/>
            </a:lvl3pPr>
            <a:lvl4pPr marL="688548" indent="0">
              <a:buNone/>
              <a:defRPr/>
            </a:lvl4pPr>
            <a:lvl5pPr marL="801191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7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58648" y="1618849"/>
            <a:ext cx="4354876" cy="80341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buClrTx/>
              <a:buSzTx/>
            </a:pPr>
            <a:r>
              <a:rPr lang="en-US" kern="0" dirty="0"/>
              <a:t>PRESENTATION TITLE</a:t>
            </a:r>
          </a:p>
        </p:txBody>
      </p:sp>
      <p:sp>
        <p:nvSpPr>
          <p:cNvPr id="91" name="Footer_security classification" hidden="1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8130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586F-A28A-4E1C-B56B-6FA35CAE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40403-FBB7-4D09-9B8C-0356672AE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41E56-9606-454C-B802-357F4CC81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5AD0D-AD99-4FE1-A7E8-B79995C6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473F3-DA4F-4072-B4B1-B6408E81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2B44B-F4FB-461E-BD2C-156DA458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41520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 hidden="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" hidden="1"/>
          <p:cNvSpPr>
            <a:spLocks noGrp="1"/>
          </p:cNvSpPr>
          <p:nvPr>
            <p:ph type="dt" sz="quarter" idx="12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/>
          <a:lstStyle/>
          <a:p>
            <a:fld id="{1C396E99-728E-4BC1-9827-5FA2D157E6FB}" type="datetimeFigureOut">
              <a:rPr lang="en-US" smtClean="0"/>
              <a:t>12/4/2017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7" y="345416"/>
            <a:ext cx="7394930" cy="69281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05702"/>
      </p:ext>
    </p:extLst>
  </p:cSld>
  <p:clrMapOvr>
    <a:masterClrMapping/>
  </p:clrMapOvr>
  <p:transition>
    <p:fad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6" name="Agenda list"/>
          <p:cNvSpPr>
            <a:spLocks noGrp="1"/>
          </p:cNvSpPr>
          <p:nvPr>
            <p:ph sz="quarter" idx="12"/>
          </p:nvPr>
        </p:nvSpPr>
        <p:spPr>
          <a:xfrm>
            <a:off x="1683283" y="1314673"/>
            <a:ext cx="6910515" cy="3122432"/>
          </a:xfrm>
          <a:prstGeom prst="rect">
            <a:avLst/>
          </a:prstGeom>
        </p:spPr>
        <p:txBody>
          <a:bodyPr/>
          <a:lstStyle>
            <a:lvl1pPr marL="171403" indent="-171403">
              <a:lnSpc>
                <a:spcPct val="120000"/>
              </a:lnSpc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31932" indent="-171403">
              <a:buFont typeface="Calibri" panose="020F0502020204030204" pitchFamily="34" charset="0"/>
              <a:buChar char="̶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875338" y="732520"/>
            <a:ext cx="6364155" cy="530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85568"/>
      </p:ext>
    </p:extLst>
  </p:cSld>
  <p:clrMapOvr>
    <a:masterClrMapping/>
  </p:clrMapOvr>
  <p:transition>
    <p:fade/>
  </p:transition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 hidden="1"/>
          <p:cNvSpPr>
            <a:spLocks noGrp="1"/>
          </p:cNvSpPr>
          <p:nvPr>
            <p:ph type="dt" sz="quarter" idx="12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1C396E99-728E-4BC1-9827-5FA2D157E6FB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3" name="Bullet text"/>
          <p:cNvSpPr>
            <a:spLocks noGrp="1"/>
          </p:cNvSpPr>
          <p:nvPr>
            <p:ph sz="quarter" idx="11"/>
          </p:nvPr>
        </p:nvSpPr>
        <p:spPr>
          <a:xfrm>
            <a:off x="437419" y="1093472"/>
            <a:ext cx="8252835" cy="35071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7" y="345416"/>
            <a:ext cx="7394930" cy="6928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98856"/>
      </p:ext>
    </p:extLst>
  </p:cSld>
  <p:clrMapOvr>
    <a:masterClrMapping/>
  </p:clrMapOvr>
  <p:transition>
    <p:fade/>
  </p:transition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ullets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7997" y="345414"/>
            <a:ext cx="739493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Bullet text_left"/>
          <p:cNvSpPr>
            <a:spLocks noGrp="1"/>
          </p:cNvSpPr>
          <p:nvPr>
            <p:ph sz="half" idx="2"/>
          </p:nvPr>
        </p:nvSpPr>
        <p:spPr>
          <a:xfrm>
            <a:off x="437997" y="1144193"/>
            <a:ext cx="3841480" cy="3400035"/>
          </a:xfrm>
          <a:prstGeom prst="rect">
            <a:avLst/>
          </a:prstGeom>
        </p:spPr>
        <p:txBody>
          <a:bodyPr lIns="68559" tIns="34280" rIns="68559" bIns="34280">
            <a:noAutofit/>
          </a:bodyPr>
          <a:lstStyle>
            <a:lvl1pPr marL="171403" indent="-17140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56514" indent="-17140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bg1"/>
                </a:solidFill>
              </a:defRPr>
            </a:lvl2pPr>
            <a:lvl3pPr marL="527916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bg1"/>
                </a:solidFill>
              </a:defRPr>
            </a:lvl3pPr>
            <a:lvl4pPr marL="678752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Bullet text_left"/>
          <p:cNvSpPr>
            <a:spLocks noGrp="1"/>
          </p:cNvSpPr>
          <p:nvPr>
            <p:ph sz="half" idx="12"/>
          </p:nvPr>
        </p:nvSpPr>
        <p:spPr>
          <a:xfrm>
            <a:off x="4876881" y="1144193"/>
            <a:ext cx="3841480" cy="3400035"/>
          </a:xfrm>
          <a:prstGeom prst="rect">
            <a:avLst/>
          </a:prstGeom>
        </p:spPr>
        <p:txBody>
          <a:bodyPr lIns="68559" tIns="34280" rIns="68559" bIns="34280">
            <a:noAutofit/>
          </a:bodyPr>
          <a:lstStyle>
            <a:lvl1pPr marL="171403" indent="-17140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356514" indent="-17140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500">
                <a:solidFill>
                  <a:schemeClr val="bg1"/>
                </a:solidFill>
              </a:defRPr>
            </a:lvl2pPr>
            <a:lvl3pPr marL="527916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400">
                <a:solidFill>
                  <a:schemeClr val="bg1"/>
                </a:solidFill>
              </a:defRPr>
            </a:lvl3pPr>
            <a:lvl4pPr marL="678752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5549389"/>
      </p:ext>
    </p:extLst>
  </p:cSld>
  <p:clrMapOvr>
    <a:masterClrMapping/>
  </p:clrMapOvr>
  <p:transition>
    <p:fade/>
  </p:transition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 Bullets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_security classification"/>
          <p:cNvSpPr>
            <a:spLocks noGrp="1"/>
          </p:cNvSpPr>
          <p:nvPr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4" name="Date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3" name="Sub-title_column 3"/>
          <p:cNvSpPr>
            <a:spLocks noGrp="1"/>
          </p:cNvSpPr>
          <p:nvPr userDrawn="1">
            <p:ph type="body" sz="quarter" idx="16"/>
          </p:nvPr>
        </p:nvSpPr>
        <p:spPr>
          <a:xfrm>
            <a:off x="6218381" y="1144282"/>
            <a:ext cx="2509491" cy="582374"/>
          </a:xfrm>
          <a:prstGeom prst="rect">
            <a:avLst/>
          </a:prstGeom>
        </p:spPr>
        <p:txBody>
          <a:bodyPr lIns="68559" tIns="34280" rIns="68559" bIns="3428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-title_column 2"/>
          <p:cNvSpPr>
            <a:spLocks noGrp="1"/>
          </p:cNvSpPr>
          <p:nvPr userDrawn="1">
            <p:ph type="body" sz="quarter" idx="14"/>
          </p:nvPr>
        </p:nvSpPr>
        <p:spPr>
          <a:xfrm>
            <a:off x="3329854" y="1144282"/>
            <a:ext cx="2531246" cy="582374"/>
          </a:xfrm>
          <a:prstGeom prst="rect">
            <a:avLst/>
          </a:prstGeom>
        </p:spPr>
        <p:txBody>
          <a:bodyPr lIns="68559" tIns="34280" rIns="68559" bIns="3428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ub-title_column 1"/>
          <p:cNvSpPr>
            <a:spLocks noGrp="1"/>
          </p:cNvSpPr>
          <p:nvPr>
            <p:ph type="body" sz="quarter" idx="12"/>
          </p:nvPr>
        </p:nvSpPr>
        <p:spPr>
          <a:xfrm>
            <a:off x="438667" y="1144282"/>
            <a:ext cx="2552174" cy="582374"/>
          </a:xfrm>
          <a:prstGeom prst="rect">
            <a:avLst/>
          </a:prstGeom>
        </p:spPr>
        <p:txBody>
          <a:bodyPr lIns="68559" tIns="34280" rIns="68559" bIns="3428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439027" y="345414"/>
            <a:ext cx="739493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_column 2"/>
          <p:cNvSpPr>
            <a:spLocks noGrp="1"/>
          </p:cNvSpPr>
          <p:nvPr>
            <p:ph sz="half" idx="20"/>
          </p:nvPr>
        </p:nvSpPr>
        <p:spPr>
          <a:xfrm>
            <a:off x="437250" y="1920740"/>
            <a:ext cx="2503822" cy="2700923"/>
          </a:xfrm>
          <a:prstGeom prst="rect">
            <a:avLst/>
          </a:prstGeom>
        </p:spPr>
        <p:txBody>
          <a:bodyPr lIns="68559" tIns="68559" rIns="68559" bIns="68559">
            <a:noAutofit/>
          </a:bodyPr>
          <a:lstStyle>
            <a:lvl1pPr marL="171403" indent="-17140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514" indent="-17140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209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589" algn="l"/>
              </a:tabLst>
              <a:defRPr sz="1200">
                <a:solidFill>
                  <a:schemeClr val="bg1"/>
                </a:solidFill>
              </a:defRPr>
            </a:lvl3pPr>
            <a:lvl4pPr marL="665035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_column 2"/>
          <p:cNvSpPr>
            <a:spLocks noGrp="1"/>
          </p:cNvSpPr>
          <p:nvPr>
            <p:ph sz="half" idx="21"/>
          </p:nvPr>
        </p:nvSpPr>
        <p:spPr>
          <a:xfrm>
            <a:off x="3326482" y="1920740"/>
            <a:ext cx="2503822" cy="2700923"/>
          </a:xfrm>
          <a:prstGeom prst="rect">
            <a:avLst/>
          </a:prstGeom>
        </p:spPr>
        <p:txBody>
          <a:bodyPr lIns="68559" tIns="68559" rIns="68559" bIns="68559">
            <a:noAutofit/>
          </a:bodyPr>
          <a:lstStyle>
            <a:lvl1pPr marL="171403" indent="-17140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514" indent="-17140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209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589" algn="l"/>
              </a:tabLst>
              <a:defRPr sz="1200">
                <a:solidFill>
                  <a:schemeClr val="bg1"/>
                </a:solidFill>
              </a:defRPr>
            </a:lvl3pPr>
            <a:lvl4pPr marL="665035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_column 2"/>
          <p:cNvSpPr>
            <a:spLocks noGrp="1"/>
          </p:cNvSpPr>
          <p:nvPr>
            <p:ph sz="half" idx="22"/>
          </p:nvPr>
        </p:nvSpPr>
        <p:spPr>
          <a:xfrm>
            <a:off x="6214146" y="1920740"/>
            <a:ext cx="2503822" cy="2700923"/>
          </a:xfrm>
          <a:prstGeom prst="rect">
            <a:avLst/>
          </a:prstGeom>
        </p:spPr>
        <p:txBody>
          <a:bodyPr lIns="68559" tIns="68559" rIns="68559" bIns="68559">
            <a:noAutofit/>
          </a:bodyPr>
          <a:lstStyle>
            <a:lvl1pPr marL="171403" indent="-171403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356514" indent="-171403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400">
                <a:solidFill>
                  <a:schemeClr val="bg1"/>
                </a:solidFill>
              </a:defRPr>
            </a:lvl2pPr>
            <a:lvl3pPr marL="514209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tabLst>
                <a:tab pos="516589" algn="l"/>
              </a:tabLst>
              <a:defRPr sz="1200">
                <a:solidFill>
                  <a:schemeClr val="bg1"/>
                </a:solidFill>
              </a:defRPr>
            </a:lvl3pPr>
            <a:lvl4pPr marL="665035" indent="-11655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Font typeface="Calibri" panose="020F0502020204030204" pitchFamily="34" charset="0"/>
              <a:buChar char="̶"/>
              <a:defRPr sz="11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54563575"/>
      </p:ext>
    </p:extLst>
  </p:cSld>
  <p:clrMapOvr>
    <a:masterClrMapping/>
  </p:clrMapOvr>
  <p:transition>
    <p:fade/>
  </p:transition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ullets+Half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ink Background"/>
          <p:cNvGrpSpPr/>
          <p:nvPr userDrawn="1"/>
        </p:nvGrpSpPr>
        <p:grpSpPr>
          <a:xfrm>
            <a:off x="4597011" y="1229811"/>
            <a:ext cx="4551519" cy="2857613"/>
            <a:chOff x="6127749" y="1639737"/>
            <a:chExt cx="6067112" cy="3785633"/>
          </a:xfrm>
        </p:grpSpPr>
        <p:sp>
          <p:nvSpPr>
            <p:cNvPr id="12" name="Pink: 43%"/>
            <p:cNvSpPr/>
            <p:nvPr userDrawn="1"/>
          </p:nvSpPr>
          <p:spPr bwMode="gray">
            <a:xfrm>
              <a:off x="10782300" y="1639737"/>
              <a:ext cx="689705" cy="3783164"/>
            </a:xfrm>
            <a:prstGeom prst="rect">
              <a:avLst/>
            </a:prstGeom>
            <a:solidFill>
              <a:srgbClr val="E45785">
                <a:alpha val="56863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4" name="Background pink"/>
            <p:cNvSpPr/>
            <p:nvPr userDrawn="1"/>
          </p:nvSpPr>
          <p:spPr bwMode="auto">
            <a:xfrm>
              <a:off x="6127749" y="1639737"/>
              <a:ext cx="4991355" cy="3783164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5" name="Pink: 54%"/>
            <p:cNvSpPr/>
            <p:nvPr userDrawn="1"/>
          </p:nvSpPr>
          <p:spPr bwMode="gray">
            <a:xfrm>
              <a:off x="10782300" y="1639737"/>
              <a:ext cx="1049449" cy="3783164"/>
            </a:xfrm>
            <a:prstGeom prst="rect">
              <a:avLst/>
            </a:prstGeom>
            <a:solidFill>
              <a:srgbClr val="E45785">
                <a:alpha val="4549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8" name="Pink:65%"/>
            <p:cNvSpPr/>
            <p:nvPr userDrawn="1"/>
          </p:nvSpPr>
          <p:spPr bwMode="gray">
            <a:xfrm>
              <a:off x="11017189" y="1642206"/>
              <a:ext cx="1177672" cy="3783164"/>
            </a:xfrm>
            <a:prstGeom prst="rect">
              <a:avLst/>
            </a:prstGeom>
            <a:solidFill>
              <a:srgbClr val="E45785">
                <a:alpha val="34902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r>
                <a:rPr lang="en-US" sz="2400" dirty="0">
                  <a:solidFill>
                    <a:srgbClr val="4D4D4F"/>
                  </a:solidFill>
                  <a:latin typeface="Calibri"/>
                </a:rPr>
                <a:t> </a:t>
              </a:r>
            </a:p>
          </p:txBody>
        </p:sp>
      </p:grpSp>
      <p:sp>
        <p:nvSpPr>
          <p:cNvPr id="7" name="Date" hidden="1"/>
          <p:cNvSpPr>
            <a:spLocks noGrp="1"/>
          </p:cNvSpPr>
          <p:nvPr userDrawn="1">
            <p:ph type="dt" sz="quarter" idx="17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631CED19-27F7-4D05-847C-E59ED2A84874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7" name="Credit text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4859817" y="3552444"/>
            <a:ext cx="3297851" cy="253746"/>
          </a:xfrm>
          <a:prstGeom prst="rect">
            <a:avLst/>
          </a:prstGeom>
          <a:noFill/>
        </p:spPr>
        <p:txBody>
          <a:bodyPr wrap="square" lIns="68559" tIns="34280" rIns="68559" bIns="3428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6" name="Quote text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4739962" y="1508770"/>
            <a:ext cx="3423185" cy="1830001"/>
          </a:xfrm>
          <a:prstGeom prst="rect">
            <a:avLst/>
          </a:prstGeom>
        </p:spPr>
        <p:txBody>
          <a:bodyPr lIns="68559" tIns="34280" rIns="68559" bIns="34280" anchor="ctr">
            <a:noAutofit/>
          </a:bodyPr>
          <a:lstStyle>
            <a:lvl1pPr marL="114224" indent="-114224" algn="l" defTabSz="913791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100" b="1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14224" indent="-114224" algn="l" defTabSz="91379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24" indent="-114224" algn="l" defTabSz="91379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24" indent="-114224" algn="l" defTabSz="91379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24" indent="-114224" algn="l" defTabSz="913791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Title"/>
          <p:cNvSpPr>
            <a:spLocks noGrp="1"/>
          </p:cNvSpPr>
          <p:nvPr userDrawn="1">
            <p:ph type="title"/>
          </p:nvPr>
        </p:nvSpPr>
        <p:spPr>
          <a:xfrm>
            <a:off x="437997" y="345414"/>
            <a:ext cx="739493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Bullet text"/>
          <p:cNvSpPr>
            <a:spLocks noGrp="1"/>
          </p:cNvSpPr>
          <p:nvPr>
            <p:ph type="body" sz="quarter" idx="16"/>
          </p:nvPr>
        </p:nvSpPr>
        <p:spPr>
          <a:xfrm>
            <a:off x="437996" y="1229803"/>
            <a:ext cx="3806497" cy="2837372"/>
          </a:xfrm>
          <a:prstGeom prst="rect">
            <a:avLst/>
          </a:prstGeom>
        </p:spPr>
        <p:txBody>
          <a:bodyPr>
            <a:noAutofit/>
          </a:bodyPr>
          <a:lstStyle>
            <a:lvl1pPr marL="168198" indent="-168198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43988" indent="-171403">
              <a:lnSpc>
                <a:spcPct val="95000"/>
              </a:lnSpc>
              <a:buFont typeface="Calibri" panose="020F0502020204030204" pitchFamily="34" charset="0"/>
              <a:buChar char="−"/>
              <a:defRPr sz="15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1240054"/>
      </p:ext>
    </p:extLst>
  </p:cSld>
  <p:clrMapOvr>
    <a:masterClrMapping/>
  </p:clrMapOvr>
  <p:transition>
    <p:fade/>
  </p:transition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nk: 43%"/>
          <p:cNvSpPr/>
          <p:nvPr userDrawn="1"/>
        </p:nvSpPr>
        <p:spPr bwMode="gray">
          <a:xfrm>
            <a:off x="8088834" y="0"/>
            <a:ext cx="517413" cy="5143500"/>
          </a:xfrm>
          <a:prstGeom prst="rect">
            <a:avLst/>
          </a:prstGeom>
          <a:solidFill>
            <a:srgbClr val="E45785">
              <a:alpha val="56863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5" name="Background pink"/>
          <p:cNvSpPr/>
          <p:nvPr userDrawn="1"/>
        </p:nvSpPr>
        <p:spPr bwMode="auto">
          <a:xfrm>
            <a:off x="1" y="0"/>
            <a:ext cx="8341500" cy="5143500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396" tIns="45698" rIns="91396" bIns="456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7" name="Pink: 54%"/>
          <p:cNvSpPr/>
          <p:nvPr userDrawn="1"/>
        </p:nvSpPr>
        <p:spPr bwMode="gray">
          <a:xfrm>
            <a:off x="8088832" y="0"/>
            <a:ext cx="787292" cy="5143500"/>
          </a:xfrm>
          <a:prstGeom prst="rect">
            <a:avLst/>
          </a:prstGeom>
          <a:solidFill>
            <a:srgbClr val="E45785">
              <a:alpha val="45490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8" name="Pink:65%"/>
          <p:cNvSpPr/>
          <p:nvPr userDrawn="1"/>
        </p:nvSpPr>
        <p:spPr bwMode="gray">
          <a:xfrm>
            <a:off x="8265044" y="1852"/>
            <a:ext cx="883484" cy="5143500"/>
          </a:xfrm>
          <a:prstGeom prst="rect">
            <a:avLst/>
          </a:prstGeom>
          <a:solidFill>
            <a:srgbClr val="E45785">
              <a:alpha val="34902"/>
            </a:srgb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r>
              <a:rPr lang="en-US" sz="2400" dirty="0">
                <a:solidFill>
                  <a:srgbClr val="4D4D4F"/>
                </a:solidFill>
                <a:latin typeface="Calibri"/>
              </a:rPr>
              <a:t> </a:t>
            </a:r>
          </a:p>
        </p:txBody>
      </p:sp>
      <p:cxnSp>
        <p:nvCxnSpPr>
          <p:cNvPr id="19" name="Footer_line"/>
          <p:cNvCxnSpPr/>
          <p:nvPr userDrawn="1"/>
        </p:nvCxnSpPr>
        <p:spPr bwMode="auto">
          <a:xfrm>
            <a:off x="2" y="4906280"/>
            <a:ext cx="8337551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ooter_Copyright"/>
          <p:cNvSpPr txBox="1">
            <a:spLocks/>
          </p:cNvSpPr>
          <p:nvPr userDrawn="1"/>
        </p:nvSpPr>
        <p:spPr>
          <a:xfrm>
            <a:off x="262261" y="4917186"/>
            <a:ext cx="2761396" cy="228166"/>
          </a:xfrm>
          <a:prstGeom prst="rect">
            <a:avLst/>
          </a:prstGeom>
        </p:spPr>
        <p:txBody>
          <a:bodyPr wrap="square" lIns="91396" tIns="45698" rIns="91396" bIns="45698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" kern="0" dirty="0">
                <a:solidFill>
                  <a:srgbClr val="FFFFFF"/>
                </a:solidFill>
              </a:rPr>
              <a:t>©2017 Check Point Software Technologies Ltd. </a:t>
            </a:r>
          </a:p>
        </p:txBody>
      </p:sp>
      <p:sp>
        <p:nvSpPr>
          <p:cNvPr id="2" name="Date" hidden="1"/>
          <p:cNvSpPr>
            <a:spLocks noGrp="1"/>
          </p:cNvSpPr>
          <p:nvPr userDrawn="1">
            <p:ph type="dt" sz="quarter" idx="17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04122083-5F1C-4B60-A9EF-EE0A01B04516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Section title"/>
          <p:cNvSpPr>
            <a:spLocks noGrp="1"/>
          </p:cNvSpPr>
          <p:nvPr userDrawn="1">
            <p:ph type="body" sz="quarter" idx="12"/>
          </p:nvPr>
        </p:nvSpPr>
        <p:spPr bwMode="white">
          <a:xfrm>
            <a:off x="478010" y="1628437"/>
            <a:ext cx="7263645" cy="227083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0" cap="all" baseline="0">
                <a:solidFill>
                  <a:schemeClr val="bg1"/>
                </a:solidFill>
              </a:defRPr>
            </a:lvl1pPr>
            <a:lvl5pPr marL="10282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ction number"/>
          <p:cNvSpPr>
            <a:spLocks noGrp="1"/>
          </p:cNvSpPr>
          <p:nvPr userDrawn="1">
            <p:ph type="body" sz="quarter" idx="16" hasCustomPrompt="1"/>
          </p:nvPr>
        </p:nvSpPr>
        <p:spPr bwMode="white">
          <a:xfrm>
            <a:off x="460859" y="979717"/>
            <a:ext cx="7263645" cy="66830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300" b="1" baseline="0">
                <a:solidFill>
                  <a:schemeClr val="tx1">
                    <a:lumMod val="50000"/>
                  </a:schemeClr>
                </a:solidFill>
              </a:defRPr>
            </a:lvl1pPr>
            <a:lvl5pPr marL="1028227" indent="0">
              <a:buNone/>
              <a:defRPr/>
            </a:lvl5pPr>
          </a:lstStyle>
          <a:p>
            <a:pPr lvl="0"/>
            <a:r>
              <a:rPr lang="en-US" dirty="0"/>
              <a:t>Edit #</a:t>
            </a:r>
          </a:p>
        </p:txBody>
      </p:sp>
      <p:sp>
        <p:nvSpPr>
          <p:cNvPr id="13" name="Footer_security classification"/>
          <p:cNvSpPr>
            <a:spLocks noGrp="1"/>
          </p:cNvSpPr>
          <p:nvPr userDrawn="1">
            <p:ph type="ftr" sz="quarter" idx="3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buClr>
                <a:srgbClr val="72183E"/>
              </a:buClr>
            </a:pPr>
            <a:r>
              <a:rPr lang="en-US" dirty="0">
                <a:solidFill>
                  <a:srgbClr val="FFFFFF"/>
                </a:solidFill>
              </a:rPr>
              <a:t>[PROTECTED] Distribution or Modification is subject to approval</a:t>
            </a:r>
          </a:p>
        </p:txBody>
      </p:sp>
    </p:spTree>
    <p:extLst>
      <p:ext uri="{BB962C8B-B14F-4D97-AF65-F5344CB8AC3E}">
        <p14:creationId xmlns:p14="http://schemas.microsoft.com/office/powerpoint/2010/main" val="115713522"/>
      </p:ext>
    </p:extLst>
  </p:cSld>
  <p:clrMapOvr>
    <a:masterClrMapping/>
  </p:clrMapOvr>
  <p:transition>
    <p:fade/>
  </p:transition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y gradient"/>
          <p:cNvSpPr/>
          <p:nvPr userDrawn="1"/>
        </p:nvSpPr>
        <p:spPr bwMode="auto">
          <a:xfrm>
            <a:off x="3113026" y="-940"/>
            <a:ext cx="6030974" cy="49059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tx1">
                  <a:lumMod val="50000"/>
                </a:schemeClr>
              </a:gs>
            </a:gsLst>
            <a:lin ang="0" scaled="1"/>
            <a:tileRect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>
              <a:solidFill>
                <a:srgbClr val="4D4D4F"/>
              </a:solidFill>
              <a:latin typeface="Calibri"/>
            </a:endParaRPr>
          </a:p>
        </p:txBody>
      </p:sp>
      <p:cxnSp>
        <p:nvCxnSpPr>
          <p:cNvPr id="16" name="Pink vertical line"/>
          <p:cNvCxnSpPr/>
          <p:nvPr userDrawn="1"/>
        </p:nvCxnSpPr>
        <p:spPr bwMode="auto">
          <a:xfrm>
            <a:off x="3092850" y="590142"/>
            <a:ext cx="0" cy="3723774"/>
          </a:xfrm>
          <a:prstGeom prst="line">
            <a:avLst/>
          </a:prstGeom>
          <a:solidFill>
            <a:schemeClr val="bg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Footer_security classification"/>
          <p:cNvSpPr>
            <a:spLocks noGrp="1"/>
          </p:cNvSpPr>
          <p:nvPr userDrawn="1">
            <p:ph type="ftr" sz="quarter" idx="10"/>
          </p:nvPr>
        </p:nvSpPr>
        <p:spPr>
          <a:xfrm>
            <a:off x="3150794" y="4917186"/>
            <a:ext cx="2850292" cy="2263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r>
              <a:rPr lang="en-US" dirty="0">
                <a:solidFill>
                  <a:srgbClr val="D5D5D5">
                    <a:lumMod val="50000"/>
                  </a:srgbClr>
                </a:solidFill>
              </a:rPr>
              <a:t>[PROTECTED] Distribution or Modification is subject to approval</a:t>
            </a:r>
          </a:p>
        </p:txBody>
      </p:sp>
      <p:sp>
        <p:nvSpPr>
          <p:cNvPr id="2" name="Date" hidden="1"/>
          <p:cNvSpPr>
            <a:spLocks noGrp="1"/>
          </p:cNvSpPr>
          <p:nvPr userDrawn="1">
            <p:ph type="dt" sz="quarter" idx="12"/>
          </p:nvPr>
        </p:nvSpPr>
        <p:spPr>
          <a:xfrm>
            <a:off x="457330" y="4767264"/>
            <a:ext cx="2132965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72183E"/>
              </a:buClr>
            </a:pPr>
            <a:fld id="{00C1096B-9679-429B-9328-0AF82824D437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Key points"/>
          <p:cNvSpPr>
            <a:spLocks noGrp="1"/>
          </p:cNvSpPr>
          <p:nvPr userDrawn="1">
            <p:ph type="body" sz="quarter" idx="11"/>
          </p:nvPr>
        </p:nvSpPr>
        <p:spPr>
          <a:xfrm>
            <a:off x="3657610" y="1049274"/>
            <a:ext cx="5049327" cy="3332861"/>
          </a:xfrm>
          <a:prstGeom prst="rect">
            <a:avLst/>
          </a:prstGeom>
        </p:spPr>
        <p:txBody>
          <a:bodyPr lIns="68559" tIns="34280" rIns="68559" bIns="34280" anchor="ctr" anchorCtr="0">
            <a:noAutofit/>
          </a:bodyPr>
          <a:lstStyle>
            <a:lvl1pPr marL="239962" indent="-239962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2400" baseline="0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95000"/>
              </a:lnSpc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Title"/>
          <p:cNvSpPr>
            <a:spLocks noGrp="1"/>
          </p:cNvSpPr>
          <p:nvPr userDrawn="1">
            <p:ph type="title"/>
          </p:nvPr>
        </p:nvSpPr>
        <p:spPr>
          <a:xfrm>
            <a:off x="276299" y="1460754"/>
            <a:ext cx="2529783" cy="2265389"/>
          </a:xfrm>
          <a:prstGeom prst="rect">
            <a:avLst/>
          </a:prstGeom>
        </p:spPr>
        <p:txBody>
          <a:bodyPr vert="horz" lIns="68559" tIns="34280" rIns="68559" bIns="34280" rtlCol="0" anchor="ctr" anchorCtr="0">
            <a:noAutofit/>
          </a:bodyPr>
          <a:lstStyle>
            <a:lvl1pPr marL="0" indent="0" algn="r" defTabSz="91382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30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07053"/>
      </p:ext>
    </p:extLst>
  </p:cSld>
  <p:clrMapOvr>
    <a:masterClrMapping/>
  </p:clrMapOvr>
  <p:transition>
    <p:fade/>
  </p:transition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EBE0-D4F5-49A0-BCDA-F00E3D12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B9E94-8068-4D44-905A-48F6AFE38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B9E78-C3B6-4115-A1A5-D02F349B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A46AC-365E-449E-AFA3-AB95DBF8C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A4183-E01B-4A57-9828-E29EF12AC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6A368-24FB-4ABD-BA79-EFDFAF69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7E14D-1CB2-463D-BEE4-0AF90775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D9A6B-AF0A-4135-B8BA-F29F057CE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013762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47327-4317-4B08-9CAD-7EDABA1B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B04B2-6B4C-4848-9BED-7301A2FE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257A-A835-4852-BAA4-E10A321C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20AA2-E27A-4929-88BE-E8B2B514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87976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EA831-E6F2-49B8-8F6C-2288BC2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C9347B4F-D89A-451E-9EC5-F2B4DE79FA36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D4C88-A5FB-4908-8337-9847D49E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F9971-7BED-44DC-8F23-35CC80E3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A51966-8587-407D-8201-C2CC3208A2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716" y="146448"/>
            <a:ext cx="960489" cy="60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874061"/>
      </p:ext>
    </p:extLst>
  </p:cSld>
  <p:clrMapOvr>
    <a:masterClrMapping/>
  </p:clrMapOvr>
  <p:transition>
    <p:fade/>
  </p:transition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02B3-5722-4DD9-835B-5F58258E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9E40D-A180-4372-8E06-46E34514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95909-0ED3-4D0C-9A2F-72A9CC87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93184-3524-49C4-BDFA-A09EC3F0A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E0E9A-6A38-4334-8BB4-96C99118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84DA3-7A64-4BDA-A430-E0405C37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129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82ED-A051-497F-85F6-04B7EF0A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7343D7-9481-48CB-B747-88B7BD921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51B57-04A7-4CC9-9D76-6F050CEED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CEA38-0D58-47F2-B224-B1F4357C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944BB-E749-4076-8334-E94362A4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r>
              <a:rPr lang="en-US">
                <a:solidFill>
                  <a:srgbClr val="D5D5D5">
                    <a:lumMod val="50000"/>
                  </a:srgbClr>
                </a:solidFill>
              </a:rPr>
              <a:t> [Internal Use] for Check Point employees​</a:t>
            </a:r>
            <a:endParaRPr lang="en-US" dirty="0">
              <a:solidFill>
                <a:srgbClr val="D5D5D5">
                  <a:lumMod val="50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B0365-A284-4C53-8C6D-DF713AFF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58976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95959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1E211-5B97-4E35-B893-0D62AB69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80EFD-DC98-46BB-B151-A9C5B69F8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9BAD4-F5A8-473D-8B9D-4C5C0B1CA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fld id="{285138E8-3F3E-4DC5-A5FA-50868B94627A}" type="datetimeFigureOut">
              <a:rPr lang="en-US" smtClean="0">
                <a:solidFill>
                  <a:srgbClr val="4D4D4F">
                    <a:tint val="75000"/>
                  </a:srgbClr>
                </a:solidFill>
              </a:rPr>
              <a:pPr>
                <a:buClr>
                  <a:srgbClr val="72183E"/>
                </a:buClr>
              </a:pPr>
              <a:t>12/4/2017</a:t>
            </a:fld>
            <a:endParaRPr lang="en-US" dirty="0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4AB45-30D2-4A00-99E2-4A63F1A9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72183E"/>
              </a:buClr>
            </a:pPr>
            <a:r>
              <a:rPr lang="en-GB">
                <a:solidFill>
                  <a:srgbClr val="E45785"/>
                </a:solidFill>
              </a:rPr>
              <a:t> [Internal Use] for Check Point employees​</a:t>
            </a:r>
            <a:endParaRPr lang="en-US" dirty="0">
              <a:solidFill>
                <a:srgbClr val="E4578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3EF3F-0264-4899-9BF5-16A0EF35D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46ACB-5D1A-4CB7-95C7-12F28D8D40E4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3CA5E-7EE6-4003-AF42-C8561322E834}"/>
              </a:ext>
            </a:extLst>
          </p:cNvPr>
          <p:cNvGrpSpPr/>
          <p:nvPr userDrawn="1"/>
        </p:nvGrpSpPr>
        <p:grpSpPr>
          <a:xfrm>
            <a:off x="0" y="-47843"/>
            <a:ext cx="9144001" cy="5167395"/>
            <a:chOff x="-1" y="-31860"/>
            <a:chExt cx="12188826" cy="6889860"/>
          </a:xfrm>
        </p:grpSpPr>
        <p:pic>
          <p:nvPicPr>
            <p:cNvPr id="8" name="Picture 7" descr="greyflat.jpg">
              <a:extLst>
                <a:ext uri="{FF2B5EF4-FFF2-40B4-BE49-F238E27FC236}">
                  <a16:creationId xmlns:a16="http://schemas.microsoft.com/office/drawing/2014/main" id="{6F435FCC-75EF-4027-989A-2820265A1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31860"/>
              <a:ext cx="12188825" cy="6857929"/>
            </a:xfrm>
            <a:prstGeom prst="rect">
              <a:avLst/>
            </a:prstGeom>
          </p:spPr>
        </p:pic>
        <p:pic>
          <p:nvPicPr>
            <p:cNvPr id="9" name="Picture 8" descr="line.png">
              <a:extLst>
                <a:ext uri="{FF2B5EF4-FFF2-40B4-BE49-F238E27FC236}">
                  <a16:creationId xmlns:a16="http://schemas.microsoft.com/office/drawing/2014/main" id="{0B748558-72A8-4844-B7E3-CBD10CAEA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13" t="9506" r="8821" b="8227"/>
            <a:stretch>
              <a:fillRect/>
            </a:stretch>
          </p:blipFill>
          <p:spPr>
            <a:xfrm>
              <a:off x="0" y="0"/>
              <a:ext cx="1218882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41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2" r:id="rId12"/>
    <p:sldLayoutId id="2147484020" r:id="rId13"/>
    <p:sldLayoutId id="2147484021" r:id="rId14"/>
    <p:sldLayoutId id="2147484023" r:id="rId15"/>
    <p:sldLayoutId id="2147484025" r:id="rId16"/>
    <p:sldLayoutId id="2147484026" r:id="rId17"/>
    <p:sldLayoutId id="2147484028" r:id="rId18"/>
    <p:sldLayoutId id="2147484029" r:id="rId19"/>
    <p:sldLayoutId id="2147484030" r:id="rId20"/>
    <p:sldLayoutId id="2147484031" r:id="rId21"/>
    <p:sldLayoutId id="2147484032" r:id="rId22"/>
    <p:sldLayoutId id="2147484033" r:id="rId23"/>
    <p:sldLayoutId id="2147484034" r:id="rId24"/>
    <p:sldLayoutId id="2147483992" r:id="rId25"/>
    <p:sldLayoutId id="2147483993" r:id="rId26"/>
    <p:sldLayoutId id="2147483994" r:id="rId27"/>
    <p:sldLayoutId id="2147483995" r:id="rId28"/>
    <p:sldLayoutId id="2147483996" r:id="rId29"/>
    <p:sldLayoutId id="2147483997" r:id="rId30"/>
    <p:sldLayoutId id="2147483998" r:id="rId31"/>
    <p:sldLayoutId id="2147483999" r:id="rId32"/>
    <p:sldLayoutId id="2147484000" r:id="rId33"/>
    <p:sldLayoutId id="2147484001" r:id="rId34"/>
    <p:sldLayoutId id="2147484004" r:id="rId35"/>
    <p:sldLayoutId id="2147484005" r:id="rId36"/>
    <p:sldLayoutId id="2147483968" r:id="rId37"/>
    <p:sldLayoutId id="2147483877" r:id="rId38"/>
    <p:sldLayoutId id="2147483875" r:id="rId39"/>
    <p:sldLayoutId id="2147483878" r:id="rId40"/>
    <p:sldLayoutId id="2147483909" r:id="rId41"/>
    <p:sldLayoutId id="2147483910" r:id="rId42"/>
    <p:sldLayoutId id="2147483911" r:id="rId43"/>
    <p:sldLayoutId id="2147483912" r:id="rId44"/>
    <p:sldLayoutId id="2147483915" r:id="rId45"/>
    <p:sldLayoutId id="2147483916" r:id="rId46"/>
    <p:sldLayoutId id="2147483917" r:id="rId47"/>
  </p:sldLayoutIdLst>
  <p:transition>
    <p:fade/>
  </p:transition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C5C1A2F-20EA-43A2-AA73-22DD48C5F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99960"/>
            <a:ext cx="6858000" cy="766659"/>
          </a:xfrm>
        </p:spPr>
        <p:txBody>
          <a:bodyPr>
            <a:norm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Check Point Infinity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1143000" y="1284153"/>
            <a:ext cx="6858000" cy="962651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The case for a security architecture</a:t>
            </a:r>
          </a:p>
          <a:p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F92A44B-7CCE-4450-9833-9F5AC3656823}"/>
              </a:ext>
            </a:extLst>
          </p:cNvPr>
          <p:cNvSpPr txBox="1">
            <a:spLocks/>
          </p:cNvSpPr>
          <p:nvPr/>
        </p:nvSpPr>
        <p:spPr>
          <a:xfrm>
            <a:off x="1203302" y="2682880"/>
            <a:ext cx="6858000" cy="104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2400" dirty="0">
                <a:solidFill>
                  <a:schemeClr val="bg1"/>
                </a:solidFill>
              </a:rPr>
              <a:t>Tim Chambers - Sales Manager Pentesec Ltd.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2400" dirty="0">
                <a:solidFill>
                  <a:schemeClr val="bg1"/>
                </a:solidFill>
              </a:rPr>
              <a:t>Check Point 4 Star Elite Partner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8A782-8B88-4871-87CD-5780F2CA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23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8305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How Check Point are addressing this - effective Security that meets business needs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9063" y="605391"/>
            <a:ext cx="3906339" cy="3420172"/>
            <a:chOff x="7116896" y="807185"/>
            <a:chExt cx="5207096" cy="4560229"/>
          </a:xfrm>
        </p:grpSpPr>
        <p:grpSp>
          <p:nvGrpSpPr>
            <p:cNvPr id="9" name="Group 8"/>
            <p:cNvGrpSpPr/>
            <p:nvPr/>
          </p:nvGrpSpPr>
          <p:grpSpPr>
            <a:xfrm>
              <a:off x="7116896" y="807185"/>
              <a:ext cx="5207096" cy="4560229"/>
              <a:chOff x="6702583" y="1440772"/>
              <a:chExt cx="5207096" cy="4560229"/>
            </a:xfrm>
          </p:grpSpPr>
          <p:pic>
            <p:nvPicPr>
              <p:cNvPr id="22" name="Picture 42" descr="shad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583" y="1440772"/>
                <a:ext cx="5207096" cy="4560229"/>
              </a:xfrm>
              <a:prstGeom prst="rect">
                <a:avLst/>
              </a:prstGeom>
              <a:noFill/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7879903" y="2806716"/>
                <a:ext cx="2751305" cy="561785"/>
                <a:chOff x="8087205" y="3663927"/>
                <a:chExt cx="3439420" cy="702291"/>
              </a:xfrm>
            </p:grpSpPr>
            <p:sp>
              <p:nvSpPr>
                <p:cNvPr id="34" name="Oval 21"/>
                <p:cNvSpPr>
                  <a:spLocks noChangeArrowheads="1"/>
                </p:cNvSpPr>
                <p:nvPr/>
              </p:nvSpPr>
              <p:spPr bwMode="auto">
                <a:xfrm>
                  <a:off x="8250490" y="3663927"/>
                  <a:ext cx="3130340" cy="699327"/>
                </a:xfrm>
                <a:prstGeom prst="ellipse">
                  <a:avLst/>
                </a:prstGeom>
                <a:solidFill>
                  <a:srgbClr val="000000">
                    <a:alpha val="60001"/>
                  </a:srgbClr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9" name="Oval 21"/>
                <p:cNvSpPr>
                  <a:spLocks noChangeArrowheads="1"/>
                </p:cNvSpPr>
                <p:nvPr/>
              </p:nvSpPr>
              <p:spPr bwMode="auto">
                <a:xfrm>
                  <a:off x="8087205" y="3666891"/>
                  <a:ext cx="3439420" cy="699327"/>
                </a:xfrm>
                <a:prstGeom prst="ellipse">
                  <a:avLst/>
                </a:prstGeom>
                <a:noFill/>
                <a:ln w="3175" algn="ctr">
                  <a:solidFill>
                    <a:srgbClr val="E45785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17" name="TextBox 16"/>
            <p:cNvSpPr txBox="1"/>
            <p:nvPr/>
          </p:nvSpPr>
          <p:spPr bwMode="auto">
            <a:xfrm>
              <a:off x="8396908" y="1886970"/>
              <a:ext cx="2611862" cy="120032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Security policy </a:t>
              </a:r>
              <a:br>
                <a:rPr lang="en-US" sz="1700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that expresses </a:t>
              </a:r>
              <a:br>
                <a:rPr lang="en-US" sz="1700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your business </a:t>
              </a:r>
              <a:br>
                <a:rPr lang="en-US" sz="1700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needs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59292" y="605391"/>
            <a:ext cx="3906339" cy="3420172"/>
            <a:chOff x="-79036" y="807185"/>
            <a:chExt cx="5207096" cy="4560229"/>
          </a:xfrm>
        </p:grpSpPr>
        <p:grpSp>
          <p:nvGrpSpPr>
            <p:cNvPr id="45" name="Group 44"/>
            <p:cNvGrpSpPr/>
            <p:nvPr/>
          </p:nvGrpSpPr>
          <p:grpSpPr>
            <a:xfrm>
              <a:off x="-79036" y="807185"/>
              <a:ext cx="5207096" cy="4560229"/>
              <a:chOff x="6702583" y="1440772"/>
              <a:chExt cx="5207096" cy="4560229"/>
            </a:xfrm>
          </p:grpSpPr>
          <p:pic>
            <p:nvPicPr>
              <p:cNvPr id="46" name="Picture 42" descr="shad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583" y="1440772"/>
                <a:ext cx="5207096" cy="4560229"/>
              </a:xfrm>
              <a:prstGeom prst="rect">
                <a:avLst/>
              </a:prstGeom>
              <a:noFill/>
            </p:spPr>
          </p:pic>
          <p:grpSp>
            <p:nvGrpSpPr>
              <p:cNvPr id="47" name="Group 46"/>
              <p:cNvGrpSpPr/>
              <p:nvPr/>
            </p:nvGrpSpPr>
            <p:grpSpPr>
              <a:xfrm>
                <a:off x="7879903" y="2806716"/>
                <a:ext cx="2751305" cy="561785"/>
                <a:chOff x="8087205" y="3663927"/>
                <a:chExt cx="3439420" cy="702291"/>
              </a:xfrm>
            </p:grpSpPr>
            <p:sp>
              <p:nvSpPr>
                <p:cNvPr id="48" name="Oval 21"/>
                <p:cNvSpPr>
                  <a:spLocks noChangeArrowheads="1"/>
                </p:cNvSpPr>
                <p:nvPr/>
              </p:nvSpPr>
              <p:spPr bwMode="auto">
                <a:xfrm>
                  <a:off x="8250490" y="3663927"/>
                  <a:ext cx="3130340" cy="699327"/>
                </a:xfrm>
                <a:prstGeom prst="ellipse">
                  <a:avLst/>
                </a:prstGeom>
                <a:solidFill>
                  <a:srgbClr val="000000">
                    <a:alpha val="60001"/>
                  </a:srgbClr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9" name="Oval 21"/>
                <p:cNvSpPr>
                  <a:spLocks noChangeArrowheads="1"/>
                </p:cNvSpPr>
                <p:nvPr/>
              </p:nvSpPr>
              <p:spPr bwMode="auto">
                <a:xfrm>
                  <a:off x="8087205" y="3666891"/>
                  <a:ext cx="3439420" cy="699327"/>
                </a:xfrm>
                <a:prstGeom prst="ellipse">
                  <a:avLst/>
                </a:prstGeom>
                <a:noFill/>
                <a:ln w="3175" algn="ctr">
                  <a:solidFill>
                    <a:srgbClr val="E45785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 bwMode="auto">
            <a:xfrm>
              <a:off x="1159124" y="1886970"/>
              <a:ext cx="2611862" cy="11982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Managing mobile, cloud and network environments</a:t>
              </a:r>
            </a:p>
          </p:txBody>
        </p:sp>
      </p:grpSp>
      <p:sp>
        <p:nvSpPr>
          <p:cNvPr id="3" name="TextBox 2"/>
          <p:cNvSpPr txBox="1"/>
          <p:nvPr/>
        </p:nvSpPr>
        <p:spPr bwMode="auto">
          <a:xfrm>
            <a:off x="2652628" y="1440365"/>
            <a:ext cx="3918439" cy="1131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b="1" spc="225" dirty="0">
                <a:solidFill>
                  <a:schemeClr val="bg1"/>
                </a:solidFill>
                <a:latin typeface="Calibri"/>
              </a:rPr>
              <a:t>CONSOLIDATED</a:t>
            </a:r>
            <a:r>
              <a:rPr lang="en-US" sz="1800" b="1" spc="225" dirty="0">
                <a:solidFill>
                  <a:srgbClr val="FFFF00"/>
                </a:solidFill>
                <a:latin typeface="Calibri"/>
              </a:rPr>
              <a:t> </a:t>
            </a:r>
          </a:p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800" spc="233" dirty="0">
                <a:solidFill>
                  <a:srgbClr val="FFFFFF"/>
                </a:solidFill>
                <a:latin typeface="Calibri"/>
              </a:rPr>
              <a:t>SINGLE ARCHITECTURE </a:t>
            </a:r>
          </a:p>
          <a:p>
            <a:pPr>
              <a:spcBef>
                <a:spcPts val="0"/>
              </a:spcBef>
              <a:buClr>
                <a:srgbClr val="72183E"/>
              </a:buClr>
            </a:pPr>
            <a:endParaRPr lang="en-US" sz="2100" b="1" spc="225" dirty="0" err="1">
              <a:solidFill>
                <a:srgbClr val="E45785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14618" y="2309191"/>
            <a:ext cx="3906339" cy="3420172"/>
            <a:chOff x="2016143" y="3078921"/>
            <a:chExt cx="5207096" cy="4560229"/>
          </a:xfrm>
        </p:grpSpPr>
        <p:grpSp>
          <p:nvGrpSpPr>
            <p:cNvPr id="50" name="Group 49"/>
            <p:cNvGrpSpPr/>
            <p:nvPr/>
          </p:nvGrpSpPr>
          <p:grpSpPr>
            <a:xfrm>
              <a:off x="2016143" y="3078921"/>
              <a:ext cx="5207096" cy="4560229"/>
              <a:chOff x="6702583" y="1440772"/>
              <a:chExt cx="5207096" cy="4560229"/>
            </a:xfrm>
          </p:grpSpPr>
          <p:pic>
            <p:nvPicPr>
              <p:cNvPr id="51" name="Picture 42" descr="shad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583" y="1440772"/>
                <a:ext cx="5207096" cy="4560229"/>
              </a:xfrm>
              <a:prstGeom prst="rect">
                <a:avLst/>
              </a:prstGeom>
              <a:noFill/>
            </p:spPr>
          </p:pic>
          <p:grpSp>
            <p:nvGrpSpPr>
              <p:cNvPr id="52" name="Group 51"/>
              <p:cNvGrpSpPr/>
              <p:nvPr/>
            </p:nvGrpSpPr>
            <p:grpSpPr>
              <a:xfrm>
                <a:off x="7879903" y="2806716"/>
                <a:ext cx="2751305" cy="561785"/>
                <a:chOff x="8087205" y="3663927"/>
                <a:chExt cx="3439420" cy="702291"/>
              </a:xfrm>
            </p:grpSpPr>
            <p:sp>
              <p:nvSpPr>
                <p:cNvPr id="53" name="Oval 21"/>
                <p:cNvSpPr>
                  <a:spLocks noChangeArrowheads="1"/>
                </p:cNvSpPr>
                <p:nvPr/>
              </p:nvSpPr>
              <p:spPr bwMode="auto">
                <a:xfrm>
                  <a:off x="8250490" y="3663927"/>
                  <a:ext cx="3130340" cy="699327"/>
                </a:xfrm>
                <a:prstGeom prst="ellipse">
                  <a:avLst/>
                </a:prstGeom>
                <a:solidFill>
                  <a:srgbClr val="000000">
                    <a:alpha val="60001"/>
                  </a:srgbClr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4" name="Oval 21"/>
                <p:cNvSpPr>
                  <a:spLocks noChangeArrowheads="1"/>
                </p:cNvSpPr>
                <p:nvPr/>
              </p:nvSpPr>
              <p:spPr bwMode="auto">
                <a:xfrm>
                  <a:off x="8087205" y="3666891"/>
                  <a:ext cx="3439420" cy="699327"/>
                </a:xfrm>
                <a:prstGeom prst="ellipse">
                  <a:avLst/>
                </a:prstGeom>
                <a:noFill/>
                <a:ln w="3175" algn="ctr">
                  <a:solidFill>
                    <a:srgbClr val="E45785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 bwMode="auto">
            <a:xfrm>
              <a:off x="3313760" y="4102110"/>
              <a:ext cx="2611862" cy="120032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Integrated</a:t>
              </a:r>
            </a:p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 Threat </a:t>
              </a:r>
            </a:p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Prevention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12434" y="2315475"/>
            <a:ext cx="3906339" cy="3420172"/>
            <a:chOff x="4923657" y="3087299"/>
            <a:chExt cx="5207096" cy="4560229"/>
          </a:xfrm>
        </p:grpSpPr>
        <p:grpSp>
          <p:nvGrpSpPr>
            <p:cNvPr id="40" name="Group 39"/>
            <p:cNvGrpSpPr/>
            <p:nvPr/>
          </p:nvGrpSpPr>
          <p:grpSpPr>
            <a:xfrm>
              <a:off x="4923657" y="3087299"/>
              <a:ext cx="5207096" cy="4560229"/>
              <a:chOff x="6702583" y="1440772"/>
              <a:chExt cx="5207096" cy="4560229"/>
            </a:xfrm>
          </p:grpSpPr>
          <p:pic>
            <p:nvPicPr>
              <p:cNvPr id="41" name="Picture 42" descr="shad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583" y="1440772"/>
                <a:ext cx="5207096" cy="456022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7879903" y="2806716"/>
                <a:ext cx="2751305" cy="561785"/>
                <a:chOff x="8087205" y="3663927"/>
                <a:chExt cx="3439420" cy="702291"/>
              </a:xfrm>
            </p:grpSpPr>
            <p:sp>
              <p:nvSpPr>
                <p:cNvPr id="43" name="Oval 21"/>
                <p:cNvSpPr>
                  <a:spLocks noChangeArrowheads="1"/>
                </p:cNvSpPr>
                <p:nvPr/>
              </p:nvSpPr>
              <p:spPr bwMode="auto">
                <a:xfrm>
                  <a:off x="8250490" y="3663927"/>
                  <a:ext cx="3130340" cy="699327"/>
                </a:xfrm>
                <a:prstGeom prst="ellipse">
                  <a:avLst/>
                </a:prstGeom>
                <a:solidFill>
                  <a:srgbClr val="000000">
                    <a:alpha val="60001"/>
                  </a:srgbClr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4" name="Oval 21"/>
                <p:cNvSpPr>
                  <a:spLocks noChangeArrowheads="1"/>
                </p:cNvSpPr>
                <p:nvPr/>
              </p:nvSpPr>
              <p:spPr bwMode="auto">
                <a:xfrm>
                  <a:off x="8087205" y="3666891"/>
                  <a:ext cx="3439420" cy="699327"/>
                </a:xfrm>
                <a:prstGeom prst="ellipse">
                  <a:avLst/>
                </a:prstGeom>
                <a:noFill/>
                <a:ln w="3175" algn="ctr">
                  <a:solidFill>
                    <a:srgbClr val="E45785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defTabSz="685606"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 bwMode="auto">
            <a:xfrm>
              <a:off x="6206640" y="4092997"/>
              <a:ext cx="2597691" cy="120032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Auto-scaling </a:t>
              </a:r>
              <a:br>
                <a:rPr lang="en-US" sz="1700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with </a:t>
              </a:r>
              <a:br>
                <a:rPr lang="en-US" sz="1700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700" dirty="0">
                  <a:solidFill>
                    <a:srgbClr val="FFFFFF"/>
                  </a:solidFill>
                  <a:latin typeface="Calibri"/>
                </a:rPr>
                <a:t>your cloud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8AE688-47CC-46E6-B465-07018D517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119" y="0"/>
            <a:ext cx="56088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1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1"/>
            <a:ext cx="9144000" cy="4916516"/>
            <a:chOff x="0" y="893"/>
            <a:chExt cx="12188825" cy="655535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893"/>
              <a:ext cx="12188825" cy="655535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5533" y="227253"/>
              <a:ext cx="1280319" cy="803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783" y="4331805"/>
            <a:ext cx="8241991" cy="469369"/>
          </a:xfrm>
          <a:prstGeom prst="rect">
            <a:avLst/>
          </a:prstGeom>
        </p:spPr>
        <p:txBody>
          <a:bodyPr wrap="square" lIns="68559" tIns="34280" rIns="68559" bIns="34280">
            <a:spAutoFit/>
          </a:bodyPr>
          <a:lstStyle/>
          <a:p>
            <a:pPr algn="ctr">
              <a:buClr>
                <a:srgbClr val="000073"/>
              </a:buClr>
            </a:pPr>
            <a:r>
              <a:rPr lang="en-US" sz="2600" b="1" spc="225" dirty="0">
                <a:solidFill>
                  <a:srgbClr val="FFFFFF"/>
                </a:solidFill>
                <a:latin typeface="Calibri"/>
              </a:rPr>
              <a:t>ACROSS ALL NETWORKS, CLOUDS AND MOBILE </a:t>
            </a: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1023082" y="4109213"/>
            <a:ext cx="1548452" cy="126419"/>
          </a:xfrm>
          <a:prstGeom prst="ellipse">
            <a:avLst/>
          </a:prstGeom>
          <a:gradFill rotWithShape="1">
            <a:gsLst>
              <a:gs pos="0">
                <a:srgbClr val="4E4E4E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lIns="68559" tIns="34280" rIns="68559" bIns="34280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ctr" defTabSz="685606">
              <a:buClr>
                <a:srgbClr val="000073"/>
              </a:buClr>
              <a:defRPr/>
            </a:pPr>
            <a:endParaRPr lang="en-US" sz="1400" baseline="-25000">
              <a:solidFill>
                <a:srgbClr val="4E4E4E"/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111" y="2060656"/>
            <a:ext cx="2093992" cy="2106878"/>
            <a:chOff x="994556" y="2747540"/>
            <a:chExt cx="2791262" cy="2809170"/>
          </a:xfrm>
        </p:grpSpPr>
        <p:grpSp>
          <p:nvGrpSpPr>
            <p:cNvPr id="18" name="Group 17"/>
            <p:cNvGrpSpPr/>
            <p:nvPr/>
          </p:nvGrpSpPr>
          <p:grpSpPr>
            <a:xfrm>
              <a:off x="994556" y="2747540"/>
              <a:ext cx="2791262" cy="2809170"/>
              <a:chOff x="-198120" y="3710385"/>
              <a:chExt cx="3578804" cy="3201312"/>
            </a:xfrm>
          </p:grpSpPr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-198120" y="3710385"/>
                <a:ext cx="3578804" cy="3201312"/>
              </a:xfrm>
              <a:prstGeom prst="ellipse">
                <a:avLst/>
              </a:prstGeom>
              <a:solidFill>
                <a:srgbClr val="121212"/>
              </a:solidFill>
              <a:ln w="6350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Wingdings" pitchFamily="2" charset="2"/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Wingdings" pitchFamily="2" charset="2"/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Wingdings" pitchFamily="2" charset="2"/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Wingdings" pitchFamily="2" charset="2"/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65000"/>
                  <a:buFont typeface="Wingdings" pitchFamily="2" charset="2"/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3000" kern="1200">
                    <a:solidFill>
                      <a:schemeClr val="tx1"/>
                    </a:solidFill>
                    <a:latin typeface="Helvetica" pitchFamily="34" charset="0"/>
                    <a:ea typeface="+mn-ea"/>
                    <a:cs typeface="+mn-cs"/>
                  </a:defRPr>
                </a:lvl9pPr>
              </a:lstStyle>
              <a:p>
                <a:pPr algn="ctr" defTabSz="685606">
                  <a:buClr>
                    <a:srgbClr val="000073"/>
                  </a:buClr>
                  <a:defRPr/>
                </a:pPr>
                <a:endParaRPr lang="en-US" sz="1400" b="1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424903" y="5043298"/>
                <a:ext cx="2332759" cy="0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1439807" y="3202180"/>
              <a:ext cx="1900763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73"/>
                </a:buClr>
                <a:defRPr/>
              </a:pPr>
              <a:r>
                <a:rPr lang="en-US" sz="1400" dirty="0">
                  <a:ln w="0"/>
                  <a:solidFill>
                    <a:srgbClr val="E4578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</a:rPr>
                <a:t>ONE SECURITY PLATFORM</a:t>
              </a: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1295005" y="3917179"/>
              <a:ext cx="2190365" cy="105329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marR="0" lvl="0" indent="0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72183E"/>
                </a:buClr>
                <a:buNone/>
                <a:tabLst/>
                <a:defRPr sz="1600">
                  <a:solidFill>
                    <a:srgbClr val="FFFFFF"/>
                  </a:solidFill>
                  <a:latin typeface="Calibri"/>
                </a:defRPr>
              </a:lvl1pPr>
            </a:lstStyle>
            <a:p>
              <a:r>
                <a:rPr lang="en-US" sz="1200" dirty="0"/>
                <a:t>Leveraging unified threat intelligence &amp; open interfaces  </a:t>
              </a:r>
            </a:p>
          </p:txBody>
        </p:sp>
      </p:grp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3801714" y="4089710"/>
            <a:ext cx="1548452" cy="126419"/>
          </a:xfrm>
          <a:prstGeom prst="ellipse">
            <a:avLst/>
          </a:prstGeom>
          <a:gradFill rotWithShape="1">
            <a:gsLst>
              <a:gs pos="0">
                <a:srgbClr val="4E4E4E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lIns="68559" tIns="34280" rIns="68559" bIns="34280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ctr" defTabSz="685606">
              <a:buClr>
                <a:srgbClr val="000073"/>
              </a:buClr>
              <a:defRPr/>
            </a:pPr>
            <a:endParaRPr lang="en-US" sz="1400" baseline="-25000">
              <a:solidFill>
                <a:srgbClr val="4E4E4E"/>
              </a:solidFill>
              <a:latin typeface="Arial" charset="0"/>
            </a:endParaRP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6478184" y="4077028"/>
            <a:ext cx="1548452" cy="126419"/>
          </a:xfrm>
          <a:prstGeom prst="ellipse">
            <a:avLst/>
          </a:prstGeom>
          <a:gradFill rotWithShape="1">
            <a:gsLst>
              <a:gs pos="0">
                <a:srgbClr val="4E4E4E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algn="ctr">
            <a:noFill/>
            <a:miter lim="800000"/>
            <a:headEnd/>
            <a:tailEnd/>
          </a:ln>
        </p:spPr>
        <p:txBody>
          <a:bodyPr lIns="68559" tIns="34280" rIns="68559" bIns="34280"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ctr" defTabSz="685606">
              <a:buClr>
                <a:srgbClr val="000073"/>
              </a:buClr>
              <a:defRPr/>
            </a:pPr>
            <a:endParaRPr lang="en-US" sz="1400" baseline="-25000">
              <a:solidFill>
                <a:srgbClr val="4E4E4E"/>
              </a:solidFill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2929" y="2050207"/>
            <a:ext cx="2322072" cy="2106878"/>
            <a:chOff x="4553085" y="2733610"/>
            <a:chExt cx="3095290" cy="2809170"/>
          </a:xfrm>
        </p:grpSpPr>
        <p:sp>
          <p:nvSpPr>
            <p:cNvPr id="55" name="Rounded Rectangle 54"/>
            <p:cNvSpPr>
              <a:spLocks noChangeArrowheads="1"/>
            </p:cNvSpPr>
            <p:nvPr/>
          </p:nvSpPr>
          <p:spPr bwMode="auto">
            <a:xfrm>
              <a:off x="4712601" y="2733610"/>
              <a:ext cx="2838152" cy="2809170"/>
            </a:xfrm>
            <a:prstGeom prst="ellipse">
              <a:avLst/>
            </a:prstGeom>
            <a:solidFill>
              <a:srgbClr val="121212"/>
            </a:solidFill>
            <a:ln w="6350" algn="ctr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73"/>
                </a:buClr>
              </a:pPr>
              <a:endParaRPr lang="en-US" sz="1400" b="1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 bwMode="auto">
            <a:xfrm>
              <a:off x="5122049" y="3913786"/>
              <a:ext cx="1957362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Rectangle 6"/>
            <p:cNvSpPr/>
            <p:nvPr/>
          </p:nvSpPr>
          <p:spPr>
            <a:xfrm>
              <a:off x="4553085" y="2968191"/>
              <a:ext cx="3095290" cy="1061784"/>
            </a:xfrm>
            <a:prstGeom prst="ellipse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73"/>
                </a:buClr>
                <a:defRPr/>
              </a:pPr>
              <a:r>
                <a:rPr lang="en-US" sz="1400" dirty="0">
                  <a:ln w="0"/>
                  <a:solidFill>
                    <a:srgbClr val="E4578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</a:rPr>
                <a:t>FOCUS ON THREAT</a:t>
              </a:r>
            </a:p>
            <a:p>
              <a:pPr algn="ctr">
                <a:buClr>
                  <a:srgbClr val="000073"/>
                </a:buClr>
                <a:defRPr/>
              </a:pPr>
              <a:r>
                <a:rPr lang="en-GB" sz="1400" dirty="0">
                  <a:ln w="0"/>
                  <a:solidFill>
                    <a:srgbClr val="E4578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</a:rPr>
                <a:t>PREVENTION</a:t>
              </a:r>
              <a:endParaRPr lang="en-US" sz="1400" dirty="0">
                <a:ln w="0"/>
                <a:solidFill>
                  <a:srgbClr val="E457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4984766" y="3848983"/>
              <a:ext cx="2293822" cy="120032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spcBef>
                  <a:spcPts val="0"/>
                </a:spcBef>
                <a:buClr>
                  <a:srgbClr val="72183E"/>
                </a:buClr>
                <a:defRPr/>
              </a:pPr>
              <a:r>
                <a:rPr lang="en-US" sz="1200" dirty="0">
                  <a:solidFill>
                    <a:srgbClr val="FFFFFF"/>
                  </a:solidFill>
                  <a:latin typeface="Calibri"/>
                </a:rPr>
                <a:t>Blocking the most sophisticated attacks before they happen</a:t>
              </a:r>
              <a:endParaRPr lang="en-US" sz="1200" dirty="0">
                <a:solidFill>
                  <a:srgbClr val="E45785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87826" y="2050207"/>
            <a:ext cx="2129168" cy="2106878"/>
            <a:chOff x="7807891" y="2714920"/>
            <a:chExt cx="2838152" cy="2809170"/>
          </a:xfrm>
        </p:grpSpPr>
        <p:sp>
          <p:nvSpPr>
            <p:cNvPr id="32" name="Rounded Rectangle 54"/>
            <p:cNvSpPr>
              <a:spLocks noChangeArrowheads="1"/>
            </p:cNvSpPr>
            <p:nvPr/>
          </p:nvSpPr>
          <p:spPr bwMode="auto">
            <a:xfrm>
              <a:off x="7807891" y="2714920"/>
              <a:ext cx="2838152" cy="2809170"/>
            </a:xfrm>
            <a:prstGeom prst="ellipse">
              <a:avLst/>
            </a:prstGeom>
            <a:solidFill>
              <a:srgbClr val="121212"/>
            </a:solidFill>
            <a:ln w="6350" algn="ctr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Wingdings" pitchFamily="2" charset="2"/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000" kern="1200">
                  <a:solidFill>
                    <a:schemeClr val="tx1"/>
                  </a:solidFill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73"/>
                </a:buClr>
              </a:pPr>
              <a:endParaRPr lang="en-US" sz="14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986777" y="3931111"/>
              <a:ext cx="2480381" cy="105329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marR="0" lvl="0" indent="0" algn="ctr" defTabSz="91440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72183E"/>
                </a:buClr>
                <a:buNone/>
                <a:tabLst/>
                <a:defRPr sz="1600">
                  <a:solidFill>
                    <a:srgbClr val="FFFFFF"/>
                  </a:solidFill>
                  <a:latin typeface="Calibri"/>
                </a:defRPr>
              </a:lvl1pPr>
            </a:lstStyle>
            <a:p>
              <a:r>
                <a:rPr lang="en-US" sz="1200" dirty="0"/>
                <a:t>Single</a:t>
              </a:r>
              <a:r>
                <a:rPr lang="en-US" dirty="0"/>
                <a:t>  </a:t>
              </a:r>
              <a:r>
                <a:rPr lang="en-US" sz="1200" dirty="0"/>
                <a:t>Management, Modular Policy Management  &amp; integrated threat visibility</a:t>
              </a:r>
            </a:p>
          </p:txBody>
        </p:sp>
        <p:sp>
          <p:nvSpPr>
            <p:cNvPr id="27" name="Rectangle 6"/>
            <p:cNvSpPr/>
            <p:nvPr/>
          </p:nvSpPr>
          <p:spPr>
            <a:xfrm>
              <a:off x="7891989" y="3077577"/>
              <a:ext cx="2669956" cy="980996"/>
            </a:xfrm>
            <a:prstGeom prst="ellipse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73"/>
                </a:buClr>
                <a:defRPr/>
              </a:pPr>
              <a:r>
                <a:rPr lang="en-US" sz="1400" dirty="0">
                  <a:ln w="0"/>
                  <a:solidFill>
                    <a:srgbClr val="E4578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/>
                </a:rPr>
                <a:t>CONSOLIDATED SYSTEM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8248286" y="3903249"/>
              <a:ext cx="1957363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8" name="Picture 2" descr="C:\Users\jthompso\Desktop\CheckPoint_Infinity_Logos_070417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1328" y="-67456"/>
            <a:ext cx="6267386" cy="18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655959" y="1712445"/>
            <a:ext cx="7193447" cy="288539"/>
          </a:xfrm>
          <a:prstGeom prst="rect">
            <a:avLst/>
          </a:prstGeom>
          <a:noFill/>
        </p:spPr>
        <p:txBody>
          <a:bodyPr wrap="square" lIns="0" tIns="34280" rIns="0" bIns="34280">
            <a:spAutoFit/>
          </a:bodyPr>
          <a:lstStyle/>
          <a:p>
            <a:pPr marL="342796" algn="ctr">
              <a:spcAft>
                <a:spcPts val="0"/>
              </a:spcAft>
              <a:buClr>
                <a:srgbClr val="72183E"/>
              </a:buClr>
            </a:pPr>
            <a:r>
              <a:rPr lang="en-US" sz="1400" b="1" spc="225" dirty="0">
                <a:solidFill>
                  <a:srgbClr val="E45785"/>
                </a:solidFill>
                <a:latin typeface="Arial Narrow" panose="020B0606020202030204" pitchFamily="34" charset="0"/>
                <a:ea typeface="Times" panose="02020603050405020304" pitchFamily="18" charset="0"/>
                <a:cs typeface="Helvetica" panose="020B0604020202020204" pitchFamily="34" charset="0"/>
              </a:rPr>
              <a:t>CYBER SECURITY ARCHITECTURE</a:t>
            </a:r>
            <a:endParaRPr lang="en-US" sz="1400" spc="225" dirty="0">
              <a:solidFill>
                <a:srgbClr val="E45785"/>
              </a:solidFill>
              <a:latin typeface="Arial Narrow" panose="020B0606020202030204" pitchFamily="34" charset="0"/>
              <a:ea typeface="Times" panose="02020603050405020304" pitchFamily="18" charset="0"/>
              <a:cs typeface="Helvetica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297CAA7-67D3-4AEC-A5EC-E95EDC607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95" y="162559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38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29639" y="1103140"/>
            <a:ext cx="9114361" cy="9310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2800" spc="225" dirty="0">
                <a:solidFill>
                  <a:srgbClr val="FFFFFF"/>
                </a:solidFill>
                <a:latin typeface="Calibri"/>
              </a:rPr>
              <a:t>An example of Check Point Infinity combatting</a:t>
            </a:r>
          </a:p>
          <a:p>
            <a:pPr algn="ctr"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2800" spc="225" dirty="0">
                <a:solidFill>
                  <a:srgbClr val="FFFFFF"/>
                </a:solidFill>
                <a:latin typeface="Calibri"/>
              </a:rPr>
              <a:t>a targeted cyber campaign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r>
              <a:rPr lang="en-US">
                <a:solidFill>
                  <a:srgbClr val="D5D5D5">
                    <a:lumMod val="50000"/>
                  </a:srgbClr>
                </a:solidFill>
                <a:latin typeface="Calibri"/>
              </a:rPr>
              <a:t> [Internal Use] for Check Point employees​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514B4-87A2-4C5F-B99D-1E93951F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685980" y="2734887"/>
            <a:ext cx="8044658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 bwMode="auto">
          <a:xfrm>
            <a:off x="916718" y="2689696"/>
            <a:ext cx="90424" cy="9040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85604" y="2714496"/>
            <a:ext cx="789770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34280" rIns="0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5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11:30</a:t>
            </a:r>
            <a:endParaRPr lang="en-US" sz="27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Content Placeholder 3"/>
          <p:cNvSpPr txBox="1">
            <a:spLocks noChangeAspect="1"/>
          </p:cNvSpPr>
          <p:nvPr/>
        </p:nvSpPr>
        <p:spPr bwMode="auto">
          <a:xfrm>
            <a:off x="812585" y="2012119"/>
            <a:ext cx="1818952" cy="5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51183" indent="0" algn="ctr">
              <a:spcBef>
                <a:spcPts val="900"/>
              </a:spcBef>
              <a:buClr>
                <a:srgbClr val="E45785"/>
              </a:buClr>
              <a:buNone/>
            </a:pPr>
            <a:r>
              <a:rPr sz="1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Incoming email with PDF attachment blocked 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85" y="242295"/>
            <a:ext cx="2295228" cy="3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 bwMode="auto">
          <a:xfrm>
            <a:off x="5198358" y="160513"/>
            <a:ext cx="1987360" cy="672374"/>
          </a:xfrm>
          <a:prstGeom prst="wedgeRoundRectCallout">
            <a:avLst>
              <a:gd name="adj1" fmla="val -62663"/>
              <a:gd name="adj2" fmla="val -16742"/>
              <a:gd name="adj3" fmla="val 16667"/>
            </a:avLst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25"/>
              </a:lnSpc>
              <a:spcBef>
                <a:spcPts val="900"/>
              </a:spcBef>
              <a:buClr>
                <a:srgbClr val="72183E"/>
              </a:buClr>
            </a:pPr>
            <a:r>
              <a:rPr lang="en-US" sz="800" b="1" dirty="0">
                <a:solidFill>
                  <a:srgbClr val="FFFFFF"/>
                </a:solidFill>
                <a:latin typeface="Calibri"/>
              </a:rPr>
              <a:t>File hash:</a:t>
            </a:r>
            <a:r>
              <a:rPr lang="en-US" sz="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8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4931c1259863e1ba59201e…</a:t>
            </a:r>
          </a:p>
          <a:p>
            <a:pPr>
              <a:lnSpc>
                <a:spcPts val="825"/>
              </a:lnSpc>
              <a:spcBef>
                <a:spcPts val="900"/>
              </a:spcBef>
              <a:buClr>
                <a:srgbClr val="72183E"/>
              </a:buClr>
            </a:pPr>
            <a:r>
              <a:rPr lang="en-US" sz="800" b="1" dirty="0">
                <a:solidFill>
                  <a:srgbClr val="FFFFFF"/>
                </a:solidFill>
                <a:latin typeface="Calibri"/>
              </a:rPr>
              <a:t>C&amp;C server:</a:t>
            </a:r>
            <a:r>
              <a:rPr lang="en-US" sz="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8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pwnown.hack.evil</a:t>
            </a:r>
            <a:endParaRPr lang="en-US" sz="8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ts val="825"/>
              </a:lnSpc>
              <a:spcBef>
                <a:spcPts val="900"/>
              </a:spcBef>
              <a:buClr>
                <a:srgbClr val="72183E"/>
              </a:buClr>
            </a:pPr>
            <a:r>
              <a:rPr lang="en-US" sz="8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3546949" y="2689696"/>
            <a:ext cx="90424" cy="9040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215277" y="2714496"/>
            <a:ext cx="772172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34280" rIns="0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5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11:32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6177181" y="2689696"/>
            <a:ext cx="90424" cy="9040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5810813" y="2714496"/>
            <a:ext cx="846313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34280" rIns="0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5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11:35</a:t>
            </a:r>
            <a:endParaRPr lang="en-US" sz="27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Content Placeholder 3"/>
          <p:cNvSpPr txBox="1">
            <a:spLocks noChangeAspect="1"/>
          </p:cNvSpPr>
          <p:nvPr/>
        </p:nvSpPr>
        <p:spPr bwMode="auto">
          <a:xfrm>
            <a:off x="3382257" y="2012119"/>
            <a:ext cx="2096784" cy="5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51183" indent="0" algn="ctr">
              <a:spcBef>
                <a:spcPts val="900"/>
              </a:spcBef>
              <a:buClr>
                <a:srgbClr val="E45785"/>
              </a:buClr>
              <a:buNone/>
            </a:pPr>
            <a:r>
              <a:rPr sz="1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Access to web site on mobile device was blocked</a:t>
            </a:r>
          </a:p>
        </p:txBody>
      </p:sp>
      <p:sp>
        <p:nvSpPr>
          <p:cNvPr id="29" name="Content Placeholder 3"/>
          <p:cNvSpPr txBox="1">
            <a:spLocks noChangeAspect="1"/>
          </p:cNvSpPr>
          <p:nvPr/>
        </p:nvSpPr>
        <p:spPr bwMode="auto">
          <a:xfrm>
            <a:off x="1038594" y="3196835"/>
            <a:ext cx="2310460" cy="157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308283" indent="-257104">
              <a:spcBef>
                <a:spcPts val="900"/>
              </a:spcBef>
              <a:buClr>
                <a:srgbClr val="E45785"/>
              </a:buClr>
              <a:buFont typeface="+mj-lt"/>
              <a:buAutoNum type="arabicPeriod"/>
            </a:pPr>
            <a:r>
              <a:rPr sz="1200" b="1">
                <a:solidFill>
                  <a:srgbClr val="FFFFFF"/>
                </a:solidFill>
              </a:rPr>
              <a:t>Zero-day malicious PDF </a:t>
            </a:r>
            <a:r>
              <a:rPr sz="1100">
                <a:solidFill>
                  <a:srgbClr val="FFFFFF"/>
                </a:solidFill>
              </a:rPr>
              <a:t>detected by Check Point Sandbox</a:t>
            </a:r>
          </a:p>
          <a:p>
            <a:pPr marL="308283" indent="-257104">
              <a:spcBef>
                <a:spcPts val="900"/>
              </a:spcBef>
              <a:buClr>
                <a:srgbClr val="E45785"/>
              </a:buClr>
              <a:buFont typeface="+mj-lt"/>
              <a:buAutoNum type="arabicPeriod"/>
            </a:pPr>
            <a:r>
              <a:rPr sz="1200" b="1">
                <a:solidFill>
                  <a:srgbClr val="FFFFFF"/>
                </a:solidFill>
              </a:rPr>
              <a:t>Address of remote C&amp;C </a:t>
            </a:r>
            <a:r>
              <a:rPr sz="1100">
                <a:solidFill>
                  <a:srgbClr val="FFFFFF"/>
                </a:solidFill>
              </a:rPr>
              <a:t>identified in malicious PDF </a:t>
            </a:r>
          </a:p>
          <a:p>
            <a:pPr marL="308283" indent="-257104">
              <a:spcBef>
                <a:spcPts val="900"/>
              </a:spcBef>
              <a:buClr>
                <a:srgbClr val="E45785"/>
              </a:buClr>
              <a:buFont typeface="+mj-lt"/>
              <a:buAutoNum type="arabicPeriod"/>
            </a:pPr>
            <a:r>
              <a:rPr sz="1200" b="1">
                <a:solidFill>
                  <a:srgbClr val="FFFFFF"/>
                </a:solidFill>
              </a:rPr>
              <a:t>Exposed indicator </a:t>
            </a:r>
            <a:r>
              <a:rPr sz="1100">
                <a:solidFill>
                  <a:srgbClr val="FFFFFF"/>
                </a:solidFill>
              </a:rPr>
              <a:t>shared </a:t>
            </a:r>
            <a:br>
              <a:rPr sz="1100">
                <a:solidFill>
                  <a:srgbClr val="FFFFFF"/>
                </a:solidFill>
              </a:rPr>
            </a:br>
            <a:r>
              <a:rPr sz="1100">
                <a:solidFill>
                  <a:srgbClr val="FFFFFF"/>
                </a:solidFill>
              </a:rPr>
              <a:t>with ThreatCloud</a:t>
            </a:r>
          </a:p>
        </p:txBody>
      </p:sp>
      <p:sp>
        <p:nvSpPr>
          <p:cNvPr id="30" name="Content Placeholder 3"/>
          <p:cNvSpPr txBox="1">
            <a:spLocks noChangeAspect="1"/>
          </p:cNvSpPr>
          <p:nvPr/>
        </p:nvSpPr>
        <p:spPr bwMode="auto">
          <a:xfrm>
            <a:off x="3464518" y="3196837"/>
            <a:ext cx="2014524" cy="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308283" indent="-257104">
              <a:spcBef>
                <a:spcPts val="900"/>
              </a:spcBef>
              <a:buClr>
                <a:srgbClr val="E45785"/>
              </a:buClr>
              <a:buFont typeface="+mj-lt"/>
              <a:buAutoNum type="arabicPeriod"/>
            </a:pPr>
            <a:r>
              <a:rPr sz="1200" b="1">
                <a:solidFill>
                  <a:srgbClr val="FFFFFF"/>
                </a:solidFill>
              </a:rPr>
              <a:t>Malicious link identified </a:t>
            </a:r>
            <a:r>
              <a:rPr sz="1100">
                <a:solidFill>
                  <a:srgbClr val="FFFFFF"/>
                </a:solidFill>
              </a:rPr>
              <a:t>by the exposed indicators</a:t>
            </a:r>
          </a:p>
        </p:txBody>
      </p:sp>
      <p:sp>
        <p:nvSpPr>
          <p:cNvPr id="32" name="Content Placeholder 3"/>
          <p:cNvSpPr txBox="1">
            <a:spLocks noChangeAspect="1"/>
          </p:cNvSpPr>
          <p:nvPr/>
        </p:nvSpPr>
        <p:spPr bwMode="auto">
          <a:xfrm>
            <a:off x="6137326" y="2012119"/>
            <a:ext cx="2096784" cy="5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51183" indent="0" algn="ctr">
              <a:spcBef>
                <a:spcPts val="900"/>
              </a:spcBef>
              <a:buClr>
                <a:srgbClr val="E45785"/>
              </a:buClr>
              <a:buNone/>
            </a:pPr>
            <a:r>
              <a:rPr sz="1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Virtual machine on public cloud was quarantined</a:t>
            </a:r>
          </a:p>
        </p:txBody>
      </p:sp>
      <p:sp>
        <p:nvSpPr>
          <p:cNvPr id="33" name="Content Placeholder 3"/>
          <p:cNvSpPr txBox="1">
            <a:spLocks noChangeAspect="1"/>
          </p:cNvSpPr>
          <p:nvPr/>
        </p:nvSpPr>
        <p:spPr bwMode="auto">
          <a:xfrm>
            <a:off x="6267605" y="3196834"/>
            <a:ext cx="2085617" cy="158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308283" indent="-257104">
              <a:spcBef>
                <a:spcPts val="900"/>
              </a:spcBef>
              <a:buClr>
                <a:srgbClr val="E45785"/>
              </a:buClr>
              <a:buFont typeface="+mj-lt"/>
              <a:buAutoNum type="arabicPeriod"/>
            </a:pPr>
            <a:r>
              <a:rPr sz="1200" b="1">
                <a:solidFill>
                  <a:srgbClr val="FFFFFF"/>
                </a:solidFill>
              </a:rPr>
              <a:t>Detected infection (bot)  </a:t>
            </a:r>
            <a:r>
              <a:rPr sz="1100">
                <a:solidFill>
                  <a:srgbClr val="FFFFFF"/>
                </a:solidFill>
              </a:rPr>
              <a:t>on cloud virtual machine. </a:t>
            </a:r>
          </a:p>
          <a:p>
            <a:pPr marL="342796" indent="0">
              <a:spcBef>
                <a:spcPts val="900"/>
              </a:spcBef>
              <a:buClr>
                <a:srgbClr val="E45785"/>
              </a:buClr>
              <a:buNone/>
            </a:pPr>
            <a:r>
              <a:rPr sz="1100">
                <a:solidFill>
                  <a:srgbClr val="FFFFFF"/>
                </a:solidFill>
              </a:rPr>
              <a:t>Communication with C&amp;C identified by indicators 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654745" y="912368"/>
            <a:ext cx="1150885" cy="1062633"/>
            <a:chOff x="8870681" y="1216489"/>
            <a:chExt cx="1534114" cy="1416844"/>
          </a:xfrm>
        </p:grpSpPr>
        <p:sp>
          <p:nvSpPr>
            <p:cNvPr id="40" name="Oval 39"/>
            <p:cNvSpPr/>
            <p:nvPr/>
          </p:nvSpPr>
          <p:spPr bwMode="auto">
            <a:xfrm>
              <a:off x="8985688" y="1216489"/>
              <a:ext cx="1416844" cy="1416844"/>
            </a:xfrm>
            <a:prstGeom prst="ellipse">
              <a:avLst/>
            </a:prstGeom>
            <a:solidFill>
              <a:srgbClr val="000000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870681" y="1280307"/>
              <a:ext cx="1534114" cy="979186"/>
              <a:chOff x="8634439" y="4978223"/>
              <a:chExt cx="1534114" cy="97918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8634439" y="4978223"/>
                <a:ext cx="1534114" cy="979186"/>
                <a:chOff x="8192960" y="1345783"/>
                <a:chExt cx="1534114" cy="979186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2960" y="1345783"/>
                  <a:ext cx="1534114" cy="979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9875" y="1749242"/>
                  <a:ext cx="695029" cy="4539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5" name="Oval 21"/>
              <p:cNvSpPr>
                <a:spLocks noChangeArrowheads="1"/>
              </p:cNvSpPr>
              <p:nvPr/>
            </p:nvSpPr>
            <p:spPr bwMode="auto">
              <a:xfrm>
                <a:off x="8751117" y="5340104"/>
                <a:ext cx="1407470" cy="559414"/>
              </a:xfrm>
              <a:prstGeom prst="ellipse">
                <a:avLst/>
              </a:prstGeom>
              <a:noFill/>
              <a:ln w="3175" algn="ctr">
                <a:solidFill>
                  <a:srgbClr val="E45785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square" lIns="82124" tIns="41061" rIns="82124" bIns="41061" anchor="ctr">
                <a:spAutoFit/>
              </a:bodyPr>
              <a:lstStyle/>
              <a:p>
                <a:pPr defTabSz="685606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sz="14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3902996" y="832887"/>
            <a:ext cx="1159745" cy="1171168"/>
            <a:chOff x="5202640" y="1110515"/>
            <a:chExt cx="1545924" cy="1561558"/>
          </a:xfrm>
        </p:grpSpPr>
        <p:sp>
          <p:nvSpPr>
            <p:cNvPr id="39" name="Oval 38"/>
            <p:cNvSpPr/>
            <p:nvPr/>
          </p:nvSpPr>
          <p:spPr bwMode="auto">
            <a:xfrm>
              <a:off x="5205084" y="1376176"/>
              <a:ext cx="1302720" cy="1289315"/>
            </a:xfrm>
            <a:prstGeom prst="ellipse">
              <a:avLst/>
            </a:prstGeom>
            <a:solidFill>
              <a:srgbClr val="000000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202640" y="1110515"/>
              <a:ext cx="1545924" cy="1561558"/>
              <a:chOff x="5264481" y="4841658"/>
              <a:chExt cx="1545924" cy="1561558"/>
            </a:xfrm>
          </p:grpSpPr>
          <p:sp>
            <p:nvSpPr>
              <p:cNvPr id="34" name="Oval 21"/>
              <p:cNvSpPr>
                <a:spLocks noChangeArrowheads="1"/>
              </p:cNvSpPr>
              <p:nvPr/>
            </p:nvSpPr>
            <p:spPr bwMode="auto">
              <a:xfrm>
                <a:off x="5264481" y="5476333"/>
                <a:ext cx="1297441" cy="559415"/>
              </a:xfrm>
              <a:prstGeom prst="ellipse">
                <a:avLst/>
              </a:prstGeom>
              <a:noFill/>
              <a:ln w="3175" algn="ctr">
                <a:solidFill>
                  <a:srgbClr val="E45785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square" lIns="82124" tIns="41061" rIns="82124" bIns="41061" anchor="ctr">
                <a:spAutoFit/>
              </a:bodyPr>
              <a:lstStyle/>
              <a:p>
                <a:pPr defTabSz="685606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sz="1400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69" y="4841658"/>
                <a:ext cx="1227849" cy="1561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9430" y="5222006"/>
                <a:ext cx="580975" cy="907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1184997" y="886931"/>
            <a:ext cx="970405" cy="1122244"/>
            <a:chOff x="1579584" y="1182573"/>
            <a:chExt cx="1293537" cy="1496325"/>
          </a:xfrm>
        </p:grpSpPr>
        <p:sp>
          <p:nvSpPr>
            <p:cNvPr id="20" name="Oval 19"/>
            <p:cNvSpPr/>
            <p:nvPr/>
          </p:nvSpPr>
          <p:spPr bwMode="auto">
            <a:xfrm>
              <a:off x="1579584" y="1420567"/>
              <a:ext cx="1253575" cy="1249452"/>
            </a:xfrm>
            <a:prstGeom prst="ellipse">
              <a:avLst/>
            </a:prstGeom>
            <a:solidFill>
              <a:srgbClr val="000000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83244" y="1182573"/>
              <a:ext cx="1289877" cy="1496325"/>
              <a:chOff x="1876386" y="4880489"/>
              <a:chExt cx="1289877" cy="1496325"/>
            </a:xfrm>
          </p:grpSpPr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1876386" y="5471308"/>
                <a:ext cx="1241036" cy="559415"/>
              </a:xfrm>
              <a:prstGeom prst="ellipse">
                <a:avLst/>
              </a:prstGeom>
              <a:noFill/>
              <a:ln w="3175" algn="ctr">
                <a:solidFill>
                  <a:srgbClr val="E45785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square" lIns="82124" tIns="41061" rIns="82124" bIns="41061" anchor="ctr">
                <a:spAutoFit/>
              </a:bodyPr>
              <a:lstStyle/>
              <a:p>
                <a:pPr defTabSz="685606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sz="1400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9061" y="4880489"/>
                <a:ext cx="1003150" cy="1496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4825" y="5381682"/>
                <a:ext cx="611438" cy="747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Freeform 6"/>
              <p:cNvSpPr/>
              <p:nvPr/>
            </p:nvSpPr>
            <p:spPr bwMode="auto">
              <a:xfrm>
                <a:off x="2820353" y="5600700"/>
                <a:ext cx="154305" cy="522923"/>
              </a:xfrm>
              <a:custGeom>
                <a:avLst/>
                <a:gdLst>
                  <a:gd name="connsiteX0" fmla="*/ 0 w 154305"/>
                  <a:gd name="connsiteY0" fmla="*/ 0 h 522923"/>
                  <a:gd name="connsiteX1" fmla="*/ 2857 w 154305"/>
                  <a:gd name="connsiteY1" fmla="*/ 522923 h 522923"/>
                  <a:gd name="connsiteX2" fmla="*/ 154305 w 154305"/>
                  <a:gd name="connsiteY2" fmla="*/ 511493 h 522923"/>
                  <a:gd name="connsiteX3" fmla="*/ 154305 w 154305"/>
                  <a:gd name="connsiteY3" fmla="*/ 91440 h 522923"/>
                  <a:gd name="connsiteX4" fmla="*/ 0 w 154305"/>
                  <a:gd name="connsiteY4" fmla="*/ 0 h 5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05" h="522923">
                    <a:moveTo>
                      <a:pt x="0" y="0"/>
                    </a:moveTo>
                    <a:cubicBezTo>
                      <a:pt x="952" y="174308"/>
                      <a:pt x="1905" y="348615"/>
                      <a:pt x="2857" y="522923"/>
                    </a:cubicBezTo>
                    <a:lnTo>
                      <a:pt x="154305" y="511493"/>
                    </a:lnTo>
                    <a:lnTo>
                      <a:pt x="154305" y="914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C223F34-5D9B-4BEB-B992-4B1C96511B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5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3" grpId="0" animBg="1"/>
      <p:bldP spid="15" grpId="0" animBg="1"/>
      <p:bldP spid="16" grpId="0"/>
      <p:bldP spid="17" grpId="0" animBg="1"/>
      <p:bldP spid="18" grpId="0"/>
      <p:bldP spid="24" grpId="0"/>
      <p:bldP spid="30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6741021" y="912368"/>
            <a:ext cx="1062910" cy="1062633"/>
          </a:xfrm>
          <a:prstGeom prst="ellipse">
            <a:avLst/>
          </a:prstGeom>
          <a:solidFill>
            <a:srgbClr val="000000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904840" y="1032133"/>
            <a:ext cx="977295" cy="966986"/>
          </a:xfrm>
          <a:prstGeom prst="ellipse">
            <a:avLst/>
          </a:prstGeom>
          <a:solidFill>
            <a:srgbClr val="000000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184997" y="1065425"/>
            <a:ext cx="940426" cy="937089"/>
          </a:xfrm>
          <a:prstGeom prst="ellipse">
            <a:avLst/>
          </a:prstGeom>
          <a:solidFill>
            <a:srgbClr val="000000"/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685980" y="2734887"/>
            <a:ext cx="8044658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/>
          <p:cNvCxnSpPr/>
          <p:nvPr/>
        </p:nvCxnSpPr>
        <p:spPr bwMode="auto">
          <a:xfrm>
            <a:off x="685980" y="2734887"/>
            <a:ext cx="8044658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 bwMode="auto">
          <a:xfrm>
            <a:off x="916718" y="2689696"/>
            <a:ext cx="90424" cy="9040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85604" y="2714496"/>
            <a:ext cx="789770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34280" rIns="0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5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11:30</a:t>
            </a:r>
            <a:endParaRPr lang="en-US" sz="27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46949" y="2689696"/>
            <a:ext cx="90424" cy="9040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215277" y="2714496"/>
            <a:ext cx="772172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34280" rIns="0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5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11:32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6177181" y="2689696"/>
            <a:ext cx="90424" cy="9040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180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5810813" y="2714496"/>
            <a:ext cx="846313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34280" rIns="0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  <a:buClr>
                <a:srgbClr val="72183E"/>
              </a:buClr>
            </a:pPr>
            <a:r>
              <a:rPr lang="en-US" sz="15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11:35</a:t>
            </a:r>
            <a:endParaRPr lang="en-US" sz="27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36" name="Content Placeholder 3"/>
          <p:cNvSpPr txBox="1">
            <a:spLocks noChangeAspect="1"/>
          </p:cNvSpPr>
          <p:nvPr/>
        </p:nvSpPr>
        <p:spPr bwMode="auto">
          <a:xfrm>
            <a:off x="3215287" y="3224801"/>
            <a:ext cx="5622415" cy="169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900"/>
              </a:spcBef>
              <a:buClr>
                <a:srgbClr val="E45785"/>
              </a:buClr>
              <a:buNone/>
            </a:pPr>
            <a:r>
              <a:rPr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Shared intelligence and threat prevention across networks, mobile, cloud</a:t>
            </a:r>
          </a:p>
          <a:p>
            <a:pPr marL="0" indent="0">
              <a:spcBef>
                <a:spcPts val="900"/>
              </a:spcBef>
              <a:buClr>
                <a:srgbClr val="E45785"/>
              </a:buClr>
              <a:buNone/>
            </a:pPr>
            <a:r>
              <a:rPr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One consolidated system to fully block the attack </a:t>
            </a:r>
          </a:p>
          <a:p>
            <a:pPr marL="0" indent="0">
              <a:spcBef>
                <a:spcPts val="900"/>
              </a:spcBef>
              <a:buClr>
                <a:srgbClr val="E45785"/>
              </a:buClr>
              <a:buNone/>
            </a:pPr>
            <a:endParaRPr sz="1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40" name="Picture 2" descr="C:\Users\jthompso\Desktop\CheckPoint_Infinity_Logos_070417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879" y="3291960"/>
            <a:ext cx="2791651" cy="11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Content Placeholder 3"/>
          <p:cNvSpPr txBox="1">
            <a:spLocks noChangeAspect="1"/>
          </p:cNvSpPr>
          <p:nvPr/>
        </p:nvSpPr>
        <p:spPr bwMode="auto">
          <a:xfrm>
            <a:off x="973991" y="2012119"/>
            <a:ext cx="1818952" cy="5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51183" indent="0" algn="ctr">
              <a:spcBef>
                <a:spcPts val="900"/>
              </a:spcBef>
              <a:buClr>
                <a:srgbClr val="E45785"/>
              </a:buClr>
              <a:buNone/>
            </a:pPr>
            <a:r>
              <a:rPr sz="1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Incoming email with PDF attachment blocked </a:t>
            </a:r>
          </a:p>
        </p:txBody>
      </p:sp>
      <p:sp>
        <p:nvSpPr>
          <p:cNvPr id="61" name="Content Placeholder 3"/>
          <p:cNvSpPr txBox="1">
            <a:spLocks noChangeAspect="1"/>
          </p:cNvSpPr>
          <p:nvPr/>
        </p:nvSpPr>
        <p:spPr bwMode="auto">
          <a:xfrm>
            <a:off x="3382257" y="2012119"/>
            <a:ext cx="2096784" cy="5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51183" indent="0" algn="ctr">
              <a:spcBef>
                <a:spcPts val="900"/>
              </a:spcBef>
              <a:buClr>
                <a:srgbClr val="E45785"/>
              </a:buClr>
              <a:buNone/>
            </a:pPr>
            <a:r>
              <a:rPr sz="1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Access to web site on mobile device was blocked</a:t>
            </a:r>
          </a:p>
        </p:txBody>
      </p:sp>
      <p:sp>
        <p:nvSpPr>
          <p:cNvPr id="62" name="Content Placeholder 3"/>
          <p:cNvSpPr txBox="1">
            <a:spLocks noChangeAspect="1"/>
          </p:cNvSpPr>
          <p:nvPr/>
        </p:nvSpPr>
        <p:spPr bwMode="auto">
          <a:xfrm>
            <a:off x="6137326" y="2012119"/>
            <a:ext cx="2096784" cy="56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68559" tIns="34280" rIns="68559" bIns="3428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Calibri" panose="020F0502020204030204" pitchFamily="34" charset="0"/>
              <a:buChar char="•"/>
              <a:defRPr lang="en-US" sz="2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400" dirty="0" smtClean="0">
                <a:solidFill>
                  <a:schemeClr val="tx1"/>
                </a:solidFill>
                <a:latin typeface="+mn-lt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̶"/>
              <a:defRPr lang="en-US" sz="2000" dirty="0" smtClean="0">
                <a:solidFill>
                  <a:schemeClr val="tx1"/>
                </a:solidFill>
                <a:latin typeface="+mn-lt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51183" indent="0" algn="ctr">
              <a:spcBef>
                <a:spcPts val="900"/>
              </a:spcBef>
              <a:buClr>
                <a:srgbClr val="E45785"/>
              </a:buClr>
              <a:buNone/>
            </a:pPr>
            <a:r>
              <a:rPr sz="1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Virtual machine on public cloud was quarantined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654745" y="960235"/>
            <a:ext cx="1150885" cy="734390"/>
            <a:chOff x="8634439" y="4978223"/>
            <a:chExt cx="1534114" cy="979186"/>
          </a:xfrm>
        </p:grpSpPr>
        <p:grpSp>
          <p:nvGrpSpPr>
            <p:cNvPr id="64" name="Group 63"/>
            <p:cNvGrpSpPr/>
            <p:nvPr/>
          </p:nvGrpSpPr>
          <p:grpSpPr>
            <a:xfrm>
              <a:off x="8634439" y="4978223"/>
              <a:ext cx="1534114" cy="979186"/>
              <a:chOff x="8192960" y="1345783"/>
              <a:chExt cx="1534114" cy="979186"/>
            </a:xfrm>
          </p:grpSpPr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2960" y="1345783"/>
                <a:ext cx="1534114" cy="979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9875" y="1749242"/>
                <a:ext cx="695029" cy="453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8749446" y="5343120"/>
              <a:ext cx="1416845" cy="559414"/>
            </a:xfrm>
            <a:prstGeom prst="ellipse">
              <a:avLst/>
            </a:prstGeom>
            <a:noFill/>
            <a:ln w="3175" algn="ctr">
              <a:solidFill>
                <a:srgbClr val="E45785"/>
              </a:solidFill>
              <a:prstDash val="sysDot"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606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902996" y="832887"/>
            <a:ext cx="1159745" cy="1171168"/>
            <a:chOff x="5264481" y="4841658"/>
            <a:chExt cx="1545924" cy="1561558"/>
          </a:xfrm>
        </p:grpSpPr>
        <p:sp>
          <p:nvSpPr>
            <p:cNvPr id="69" name="Oval 21"/>
            <p:cNvSpPr>
              <a:spLocks noChangeArrowheads="1"/>
            </p:cNvSpPr>
            <p:nvPr/>
          </p:nvSpPr>
          <p:spPr bwMode="auto">
            <a:xfrm>
              <a:off x="5264481" y="5476333"/>
              <a:ext cx="1297441" cy="559415"/>
            </a:xfrm>
            <a:prstGeom prst="ellipse">
              <a:avLst/>
            </a:prstGeom>
            <a:noFill/>
            <a:ln w="3175" algn="ctr">
              <a:solidFill>
                <a:srgbClr val="E45785"/>
              </a:solidFill>
              <a:prstDash val="sysDot"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606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69" y="4841658"/>
              <a:ext cx="1227849" cy="1561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430" y="5222006"/>
              <a:ext cx="580975" cy="907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" name="Group 71"/>
          <p:cNvGrpSpPr/>
          <p:nvPr/>
        </p:nvGrpSpPr>
        <p:grpSpPr>
          <a:xfrm>
            <a:off x="1187743" y="886931"/>
            <a:ext cx="967660" cy="1122244"/>
            <a:chOff x="1876386" y="4880489"/>
            <a:chExt cx="1289877" cy="1496325"/>
          </a:xfrm>
        </p:grpSpPr>
        <p:sp>
          <p:nvSpPr>
            <p:cNvPr id="73" name="Oval 21"/>
            <p:cNvSpPr>
              <a:spLocks noChangeArrowheads="1"/>
            </p:cNvSpPr>
            <p:nvPr/>
          </p:nvSpPr>
          <p:spPr bwMode="auto">
            <a:xfrm>
              <a:off x="1876386" y="5471308"/>
              <a:ext cx="1241036" cy="559415"/>
            </a:xfrm>
            <a:prstGeom prst="ellipse">
              <a:avLst/>
            </a:prstGeom>
            <a:noFill/>
            <a:ln w="3175" algn="ctr">
              <a:solidFill>
                <a:srgbClr val="E45785"/>
              </a:solidFill>
              <a:prstDash val="sysDot"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606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061" y="4880489"/>
              <a:ext cx="1003150" cy="149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825" y="5381682"/>
              <a:ext cx="611438" cy="747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Freeform 75"/>
            <p:cNvSpPr/>
            <p:nvPr/>
          </p:nvSpPr>
          <p:spPr bwMode="auto">
            <a:xfrm>
              <a:off x="2820353" y="5600700"/>
              <a:ext cx="154305" cy="522923"/>
            </a:xfrm>
            <a:custGeom>
              <a:avLst/>
              <a:gdLst>
                <a:gd name="connsiteX0" fmla="*/ 0 w 154305"/>
                <a:gd name="connsiteY0" fmla="*/ 0 h 522923"/>
                <a:gd name="connsiteX1" fmla="*/ 2857 w 154305"/>
                <a:gd name="connsiteY1" fmla="*/ 522923 h 522923"/>
                <a:gd name="connsiteX2" fmla="*/ 154305 w 154305"/>
                <a:gd name="connsiteY2" fmla="*/ 511493 h 522923"/>
                <a:gd name="connsiteX3" fmla="*/ 154305 w 154305"/>
                <a:gd name="connsiteY3" fmla="*/ 91440 h 522923"/>
                <a:gd name="connsiteX4" fmla="*/ 0 w 154305"/>
                <a:gd name="connsiteY4" fmla="*/ 0 h 52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05" h="522923">
                  <a:moveTo>
                    <a:pt x="0" y="0"/>
                  </a:moveTo>
                  <a:cubicBezTo>
                    <a:pt x="952" y="174308"/>
                    <a:pt x="1905" y="348615"/>
                    <a:pt x="2857" y="522923"/>
                  </a:cubicBezTo>
                  <a:lnTo>
                    <a:pt x="154305" y="511493"/>
                  </a:lnTo>
                  <a:lnTo>
                    <a:pt x="154305" y="91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FB33C65-1FE7-4B9A-AC09-E477CFC3A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78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4" y="-2711"/>
            <a:ext cx="9147175" cy="4919899"/>
          </a:xfrm>
          <a:prstGeom prst="rect">
            <a:avLst/>
          </a:prstGeom>
        </p:spPr>
      </p:pic>
      <p:pic>
        <p:nvPicPr>
          <p:cNvPr id="5" name="Picture 2" descr="C:\Users\jthompso\Desktop\CheckPoint_Infinity_Logos_070417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0855" y="1"/>
            <a:ext cx="5138780" cy="1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2316970" y="1603622"/>
            <a:ext cx="814129" cy="1106223"/>
            <a:chOff x="3088488" y="2138162"/>
            <a:chExt cx="1085222" cy="14749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8488" y="2138162"/>
              <a:ext cx="1085222" cy="10249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3115428" y="3182240"/>
              <a:ext cx="970697" cy="4308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  <a:buClr>
                  <a:srgbClr val="72183E"/>
                </a:buClr>
              </a:pPr>
              <a:r>
                <a:rPr lang="en-US" sz="1500" dirty="0">
                  <a:solidFill>
                    <a:srgbClr val="FFFFFF"/>
                  </a:solidFill>
                  <a:latin typeface="Calibri Light" panose="020F0302020204030204" pitchFamily="34" charset="0"/>
                </a:rPr>
                <a:t>CLOUD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60246" y="1608653"/>
            <a:ext cx="797013" cy="1101194"/>
            <a:chOff x="5678847" y="2144869"/>
            <a:chExt cx="1062407" cy="14682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7079" y="2144869"/>
              <a:ext cx="848960" cy="101151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5678847" y="3182240"/>
              <a:ext cx="1062407" cy="43088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  <a:buClr>
                  <a:srgbClr val="72183E"/>
                </a:buClr>
              </a:pPr>
              <a:r>
                <a:rPr lang="en-US" sz="1500" dirty="0">
                  <a:solidFill>
                    <a:srgbClr val="FFFFFF"/>
                  </a:solidFill>
                  <a:latin typeface="Calibri Light" panose="020F0302020204030204" pitchFamily="34" charset="0"/>
                </a:rPr>
                <a:t>MOBILE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64549" y="1588551"/>
            <a:ext cx="1831720" cy="1126016"/>
            <a:chOff x="7445990" y="2118065"/>
            <a:chExt cx="2441658" cy="15013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21"/>
            <a:stretch/>
          </p:blipFill>
          <p:spPr>
            <a:xfrm>
              <a:off x="8189408" y="2118065"/>
              <a:ext cx="914400" cy="106512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7445990" y="3188532"/>
              <a:ext cx="2441658" cy="4308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  <a:buClr>
                  <a:srgbClr val="72183E"/>
                </a:buClr>
              </a:pPr>
              <a:r>
                <a:rPr lang="en-US" sz="1500" dirty="0">
                  <a:solidFill>
                    <a:srgbClr val="FFFFFF"/>
                  </a:solidFill>
                  <a:latin typeface="Calibri Light" panose="020F0302020204030204" pitchFamily="34" charset="0"/>
                </a:rPr>
                <a:t>THREAT</a:t>
              </a:r>
              <a:r>
                <a:rPr lang="en-US" sz="150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1500" dirty="0">
                  <a:solidFill>
                    <a:srgbClr val="FFFFFF"/>
                  </a:solidFill>
                  <a:latin typeface="Calibri Light" panose="020F0302020204030204" pitchFamily="34" charset="0"/>
                </a:rPr>
                <a:t>PREVENTION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90967" y="2974803"/>
            <a:ext cx="1432316" cy="1441714"/>
            <a:chOff x="5319905" y="3966404"/>
            <a:chExt cx="1909257" cy="19222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6592" y="3966404"/>
              <a:ext cx="1389933" cy="12447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5319905" y="5150024"/>
              <a:ext cx="1909257" cy="73866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500" dirty="0">
                  <a:solidFill>
                    <a:srgbClr val="FFFFFF"/>
                  </a:solidFill>
                  <a:latin typeface="Calibri Light" panose="020F0302020204030204" pitchFamily="34" charset="0"/>
                </a:rPr>
                <a:t>CONSOLIDATED </a:t>
              </a:r>
            </a:p>
            <a:p>
              <a:pPr algn="ctr">
                <a:spcBef>
                  <a:spcPts val="0"/>
                </a:spcBef>
                <a:buClr>
                  <a:srgbClr val="72183E"/>
                </a:buClr>
              </a:pPr>
              <a:r>
                <a:rPr lang="en-US" sz="1500" dirty="0">
                  <a:solidFill>
                    <a:srgbClr val="FFFFFF"/>
                  </a:solidFill>
                  <a:latin typeface="Calibri Light" panose="020F0302020204030204" pitchFamily="34" charset="0"/>
                </a:rPr>
                <a:t>SYSTEM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32B2EF8-05C8-448B-8D47-71F5413B0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0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r>
              <a:rPr lang="en-US">
                <a:solidFill>
                  <a:srgbClr val="D5D5D5">
                    <a:lumMod val="50000"/>
                  </a:srgbClr>
                </a:solidFill>
                <a:latin typeface="Calibri"/>
              </a:rPr>
              <a:t> [Internal Use] for Check Point employees​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832B0-FF4C-4C70-8264-8B8E4AC4E2E6}"/>
              </a:ext>
            </a:extLst>
          </p:cNvPr>
          <p:cNvSpPr txBox="1"/>
          <p:nvPr/>
        </p:nvSpPr>
        <p:spPr bwMode="auto">
          <a:xfrm>
            <a:off x="-244524" y="0"/>
            <a:ext cx="9149688" cy="14513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86" tIns="34294" rIns="68586" bIns="3429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457162" lvl="1" defTabSz="685862">
              <a:lnSpc>
                <a:spcPct val="85000"/>
              </a:lnSpc>
              <a:spcBef>
                <a:spcPct val="0"/>
              </a:spcBef>
              <a:buClr>
                <a:srgbClr val="72183E"/>
              </a:buClr>
              <a:defRPr/>
            </a:pPr>
            <a:r>
              <a:rPr lang="en-US" sz="2600" dirty="0">
                <a:solidFill>
                  <a:srgbClr val="FFFFFF"/>
                </a:solidFill>
                <a:latin typeface="Calibri"/>
              </a:rPr>
              <a:t>Check Point R80 – The Security Platform of the Future</a:t>
            </a:r>
          </a:p>
          <a:p>
            <a:pPr marL="457162" lvl="1" defTabSz="685862">
              <a:lnSpc>
                <a:spcPct val="85000"/>
              </a:lnSpc>
              <a:spcBef>
                <a:spcPct val="0"/>
              </a:spcBef>
              <a:buClr>
                <a:srgbClr val="72183E"/>
              </a:buClr>
              <a:defRPr/>
            </a:pPr>
            <a:endParaRPr lang="en-US" sz="2600" dirty="0">
              <a:solidFill>
                <a:srgbClr val="FFFFFF"/>
              </a:solidFill>
              <a:latin typeface="Calibri"/>
            </a:endParaRPr>
          </a:p>
          <a:p>
            <a:pPr marL="457162" lvl="1" defTabSz="685862">
              <a:lnSpc>
                <a:spcPct val="85000"/>
              </a:lnSpc>
              <a:spcBef>
                <a:spcPct val="0"/>
              </a:spcBef>
              <a:buClr>
                <a:srgbClr val="72183E"/>
              </a:buClr>
              <a:defRPr/>
            </a:pPr>
            <a:r>
              <a:rPr lang="en-US" sz="2600" dirty="0">
                <a:solidFill>
                  <a:srgbClr val="FFFFFF"/>
                </a:solidFill>
                <a:latin typeface="Calibri"/>
              </a:rPr>
              <a:t>Consolidating Networks, Cloud and Mobile</a:t>
            </a:r>
          </a:p>
        </p:txBody>
      </p:sp>
      <p:pic>
        <p:nvPicPr>
          <p:cNvPr id="6" name="Picture 2" descr="C:\Users\tsippid\Pictures\CP Logo\R80.10 Logo_White.png">
            <a:extLst>
              <a:ext uri="{FF2B5EF4-FFF2-40B4-BE49-F238E27FC236}">
                <a16:creationId xmlns:a16="http://schemas.microsoft.com/office/drawing/2014/main" id="{F6091516-06F9-4ECE-90F1-13F29AA3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999" y="1451351"/>
            <a:ext cx="2442641" cy="13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488895-179B-45BE-835B-E1A57598844E}"/>
              </a:ext>
            </a:extLst>
          </p:cNvPr>
          <p:cNvSpPr/>
          <p:nvPr/>
        </p:nvSpPr>
        <p:spPr>
          <a:xfrm>
            <a:off x="621093" y="3102077"/>
            <a:ext cx="1560418" cy="727121"/>
          </a:xfrm>
          <a:prstGeom prst="rect">
            <a:avLst/>
          </a:prstGeom>
        </p:spPr>
        <p:txBody>
          <a:bodyPr wrap="square" lIns="68586" tIns="34294" rIns="68586" bIns="34294">
            <a:spAutoFit/>
          </a:bodyPr>
          <a:lstStyle/>
          <a:p>
            <a:pPr algn="ctr" defTabSz="685862">
              <a:buClr>
                <a:srgbClr val="000073"/>
              </a:buClr>
              <a:defRPr/>
            </a:pPr>
            <a:r>
              <a:rPr lang="en-US" sz="14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NEXT GENERATION POLICY MANAGEMENT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773F2-FA30-4708-A357-2E17BD51232C}"/>
              </a:ext>
            </a:extLst>
          </p:cNvPr>
          <p:cNvSpPr/>
          <p:nvPr/>
        </p:nvSpPr>
        <p:spPr>
          <a:xfrm>
            <a:off x="3595907" y="3112292"/>
            <a:ext cx="1365332" cy="727121"/>
          </a:xfrm>
          <a:prstGeom prst="rect">
            <a:avLst/>
          </a:prstGeom>
        </p:spPr>
        <p:txBody>
          <a:bodyPr wrap="square" lIns="68586" tIns="34294" rIns="68586" bIns="34294">
            <a:spAutoFit/>
          </a:bodyPr>
          <a:lstStyle/>
          <a:p>
            <a:pPr algn="ctr">
              <a:buClr>
                <a:srgbClr val="000073"/>
              </a:buClr>
              <a:defRPr/>
            </a:pPr>
            <a:r>
              <a:rPr lang="en-US" sz="14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EFFICIENT, AUTOMATED OPERATIONS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54E88-4785-4CFC-BA62-7462C2B9A562}"/>
              </a:ext>
            </a:extLst>
          </p:cNvPr>
          <p:cNvSpPr/>
          <p:nvPr/>
        </p:nvSpPr>
        <p:spPr>
          <a:xfrm>
            <a:off x="6482394" y="3102076"/>
            <a:ext cx="1425944" cy="727121"/>
          </a:xfrm>
          <a:prstGeom prst="rect">
            <a:avLst/>
          </a:prstGeom>
        </p:spPr>
        <p:txBody>
          <a:bodyPr wrap="square" lIns="68586" tIns="34294" rIns="68586" bIns="34294">
            <a:spAutoFit/>
          </a:bodyPr>
          <a:lstStyle/>
          <a:p>
            <a:pPr algn="ctr">
              <a:buClr>
                <a:srgbClr val="000073"/>
              </a:buClr>
              <a:defRPr/>
            </a:pPr>
            <a:r>
              <a:rPr lang="en-US" sz="14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</a:rPr>
              <a:t>INTEGRATED THREAT MANAGEMENT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6A20-9C85-4A19-8AE3-58B49E10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0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885" y="132003"/>
            <a:ext cx="5153427" cy="692811"/>
          </a:xfrm>
        </p:spPr>
        <p:txBody>
          <a:bodyPr>
            <a:normAutofit/>
          </a:bodyPr>
          <a:lstStyle/>
          <a:p>
            <a:r>
              <a:rPr lang="en-US" sz="3200" spc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Summarize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22775" y="936734"/>
            <a:ext cx="5408476" cy="801385"/>
            <a:chOff x="892381" y="106610"/>
            <a:chExt cx="7209423" cy="1068513"/>
          </a:xfrm>
        </p:grpSpPr>
        <p:sp>
          <p:nvSpPr>
            <p:cNvPr id="10" name="Rectangle 9"/>
            <p:cNvSpPr/>
            <p:nvPr/>
          </p:nvSpPr>
          <p:spPr bwMode="auto">
            <a:xfrm>
              <a:off x="892381" y="106610"/>
              <a:ext cx="7062758" cy="1068513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SzPct val="115000"/>
              </a:pPr>
              <a:endParaRPr lang="en-US" sz="1800" dirty="0" err="1">
                <a:latin typeface="+mn-l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92383" y="199082"/>
              <a:ext cx="7209421" cy="898694"/>
              <a:chOff x="5062890" y="1039584"/>
              <a:chExt cx="5736714" cy="89869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62890" y="1039584"/>
                <a:ext cx="5620011" cy="615553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marL="2087765" indent="-2087765" algn="ctr"/>
                <a:r>
                  <a: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Cyber Protections are available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179593" y="1507392"/>
                <a:ext cx="5620011" cy="430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  <a:latin typeface="+mn-lt"/>
                  </a:rPr>
                  <a:t>But are not adopted by over 93% of </a:t>
                </a:r>
                <a:r>
                  <a:rPr lang="en-US" sz="1500" dirty="0" err="1">
                    <a:solidFill>
                      <a:schemeClr val="bg1"/>
                    </a:solidFill>
                    <a:latin typeface="+mn-lt"/>
                  </a:rPr>
                  <a:t>organisations</a:t>
                </a:r>
                <a:endParaRPr lang="en-US" sz="15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906504" y="3357082"/>
            <a:ext cx="5298448" cy="801459"/>
            <a:chOff x="2473284" y="4120431"/>
            <a:chExt cx="7062758" cy="106861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473284" y="4120530"/>
              <a:ext cx="7062758" cy="106851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SzPct val="115000"/>
              </a:pPr>
              <a:endParaRPr lang="en-US" sz="1800" dirty="0" err="1"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73285" y="4120431"/>
              <a:ext cx="7047517" cy="615553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The next attack can be prevented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64046" y="2146908"/>
            <a:ext cx="5343269" cy="801385"/>
            <a:chOff x="2413538" y="2683002"/>
            <a:chExt cx="7122504" cy="106851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473284" y="2683002"/>
              <a:ext cx="7062758" cy="1068513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SzPct val="115000"/>
              </a:pPr>
              <a:endParaRPr lang="en-US" sz="1800" dirty="0" err="1">
                <a:latin typeface="+mn-lt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765450" y="2721573"/>
              <a:ext cx="6472125" cy="943015"/>
              <a:chOff x="6289623" y="2963688"/>
              <a:chExt cx="5150029" cy="94301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560555" y="2963688"/>
                <a:ext cx="4613179" cy="615553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Prevention is possible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289623" y="3414261"/>
                <a:ext cx="5150029" cy="49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18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413538" y="3218320"/>
              <a:ext cx="6908628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+mn-lt"/>
                </a:rPr>
                <a:t>Detection of the breach is too little, too late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E4319-D7C2-4D66-A2F4-14A48CF7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356" y="104574"/>
            <a:ext cx="6702200" cy="692811"/>
          </a:xfrm>
        </p:spPr>
        <p:txBody>
          <a:bodyPr>
            <a:normAutofit/>
          </a:bodyPr>
          <a:lstStyle/>
          <a:p>
            <a:r>
              <a:rPr lang="en-US" sz="3200" spc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How Pentesec Ltd. can help you?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22775" y="936734"/>
            <a:ext cx="5408476" cy="801385"/>
            <a:chOff x="892381" y="106610"/>
            <a:chExt cx="7209423" cy="1068513"/>
          </a:xfrm>
        </p:grpSpPr>
        <p:sp>
          <p:nvSpPr>
            <p:cNvPr id="10" name="Rectangle 9"/>
            <p:cNvSpPr/>
            <p:nvPr/>
          </p:nvSpPr>
          <p:spPr bwMode="auto">
            <a:xfrm>
              <a:off x="892381" y="106610"/>
              <a:ext cx="7062758" cy="1068513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SzPct val="115000"/>
              </a:pPr>
              <a:endParaRPr lang="en-US" sz="1800" dirty="0" err="1">
                <a:latin typeface="+mn-l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92383" y="199082"/>
              <a:ext cx="7209421" cy="898691"/>
              <a:chOff x="5062890" y="1039584"/>
              <a:chExt cx="5736714" cy="89869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62890" y="1039584"/>
                <a:ext cx="5620011" cy="615553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marL="2087765" indent="-2087765" algn="ctr"/>
                <a:r>
                  <a: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Free Security Check Up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179593" y="1507389"/>
                <a:ext cx="5620011" cy="430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15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906504" y="3357082"/>
            <a:ext cx="5298448" cy="801459"/>
            <a:chOff x="2473284" y="4120431"/>
            <a:chExt cx="7062758" cy="106861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473284" y="4120530"/>
              <a:ext cx="7062758" cy="106851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SzPct val="115000"/>
              </a:pPr>
              <a:endParaRPr lang="en-US" sz="1800" dirty="0" err="1">
                <a:latin typeface="+mn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73285" y="4120431"/>
              <a:ext cx="7047517" cy="615553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Check Point Training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64046" y="2146908"/>
            <a:ext cx="5343269" cy="801385"/>
            <a:chOff x="2413538" y="2683002"/>
            <a:chExt cx="7122504" cy="106851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473284" y="2683002"/>
              <a:ext cx="7062758" cy="1068513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SzPct val="115000"/>
              </a:pPr>
              <a:endParaRPr lang="en-US" sz="1800" dirty="0" err="1">
                <a:latin typeface="+mn-lt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765450" y="2721573"/>
              <a:ext cx="6472125" cy="943015"/>
              <a:chOff x="6289623" y="2963688"/>
              <a:chExt cx="5150029" cy="94301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560555" y="2963688"/>
                <a:ext cx="4613179" cy="615553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Scheduled Check Point </a:t>
                </a:r>
                <a:r>
                  <a:rPr lang="en-US" sz="24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Webex</a:t>
                </a:r>
                <a:r>
                  <a:rPr lang="en-US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289623" y="3414261"/>
                <a:ext cx="5150029" cy="49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18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413538" y="3218320"/>
              <a:ext cx="690862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5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E15F69-EAAE-466C-A877-ACD61CBB2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624839" y="2202210"/>
            <a:ext cx="1894322" cy="5616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buClr>
                <a:srgbClr val="72183E"/>
              </a:buClr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Thank You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3C196-23F7-43B9-927A-30FD369B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12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C5C1A2F-20EA-43A2-AA73-22DD48C5F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614" y="85520"/>
            <a:ext cx="8480659" cy="578900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</a:rPr>
              <a:t>Check Point Software Technologies Ltd. - an overview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F92A44B-7CCE-4450-9833-9F5AC3656823}"/>
              </a:ext>
            </a:extLst>
          </p:cNvPr>
          <p:cNvSpPr txBox="1">
            <a:spLocks/>
          </p:cNvSpPr>
          <p:nvPr/>
        </p:nvSpPr>
        <p:spPr>
          <a:xfrm>
            <a:off x="628650" y="859809"/>
            <a:ext cx="7887553" cy="3790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Established in 1993 Check Point pioneered the I.T. security industry with FireWall-1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2006 - Check Point creates a unified security architecture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2009 - Check Point introduces its customisable Software Blade architecture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Check Point defines security as a business process with 360 Degree Security combining policy, people and enforcement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Tens of thousands of organizations of all sizes use Check Point  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Foundation of Check Point’s success: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- customer-driven philosophy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- continuous technological innovation 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- pure focus on providing comprehensive and innovative security</a:t>
            </a:r>
          </a:p>
          <a:p>
            <a:pPr fontAlgn="auto">
              <a:spcAft>
                <a:spcPts val="0"/>
              </a:spcAft>
              <a:buClrTx/>
              <a:buSzTx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9552D-C4A1-416E-B7A6-167C046C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518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C5C1A2F-20EA-43A2-AA73-22DD48C5F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967" y="85520"/>
            <a:ext cx="8494307" cy="578900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</a:rPr>
              <a:t>Pentesec Ltd. - an overview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F92A44B-7CCE-4450-9833-9F5AC3656823}"/>
              </a:ext>
            </a:extLst>
          </p:cNvPr>
          <p:cNvSpPr txBox="1">
            <a:spLocks/>
          </p:cNvSpPr>
          <p:nvPr/>
        </p:nvSpPr>
        <p:spPr>
          <a:xfrm>
            <a:off x="628650" y="927419"/>
            <a:ext cx="8198279" cy="3852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Incorporated in 2014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Cyber Security Consultancy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Core of the business is Check Point and provide a blend of traditional and emerging technologies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Check Point 4 star Elite Partner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Most Certified Global Check Point Partner with specialisms including Endpoint and </a:t>
            </a:r>
            <a:r>
              <a:rPr lang="en-GB" sz="6400" dirty="0" err="1">
                <a:solidFill>
                  <a:schemeClr val="bg1"/>
                </a:solidFill>
              </a:rPr>
              <a:t>vSEC</a:t>
            </a: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Accredited Check Point Training Provider</a:t>
            </a:r>
          </a:p>
          <a:p>
            <a:pPr algn="l" fontAlgn="auto">
              <a:spcAft>
                <a:spcPts val="0"/>
              </a:spcAft>
              <a:buClrTx/>
              <a:buSzTx/>
            </a:pPr>
            <a:endParaRPr lang="en-GB" sz="6400" dirty="0">
              <a:solidFill>
                <a:schemeClr val="bg1"/>
              </a:solidFill>
            </a:endParaRPr>
          </a:p>
          <a:p>
            <a:pPr algn="l" fontAlgn="auto">
              <a:spcAft>
                <a:spcPts val="0"/>
              </a:spcAft>
              <a:buClrTx/>
              <a:buSzTx/>
            </a:pPr>
            <a:r>
              <a:rPr lang="en-GB" sz="6400" dirty="0">
                <a:solidFill>
                  <a:schemeClr val="bg1"/>
                </a:solidFill>
              </a:rPr>
              <a:t>Customers across all sectors including; NHS, Central Government Ministries, Local Government, National Infrastructure and the Private Sector</a:t>
            </a:r>
          </a:p>
          <a:p>
            <a:pPr fontAlgn="auto">
              <a:spcAft>
                <a:spcPts val="0"/>
              </a:spcAft>
              <a:buClrTx/>
              <a:buSzTx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E28B-9A82-43C9-AA7A-0955F8996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814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393" y="130663"/>
            <a:ext cx="6955494" cy="692811"/>
          </a:xfrm>
        </p:spPr>
        <p:txBody>
          <a:bodyPr>
            <a:normAutofit/>
          </a:bodyPr>
          <a:lstStyle/>
          <a:p>
            <a:r>
              <a:rPr lang="en-US" sz="2800" spc="225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What Threats are we facing today?</a:t>
            </a:r>
            <a:endParaRPr lang="en-US" sz="2800" dirty="0">
              <a:solidFill>
                <a:schemeClr val="bg1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>
          <a:xfrm>
            <a:off x="547394" y="4711847"/>
            <a:ext cx="2132965" cy="273844"/>
          </a:xfrm>
        </p:spPr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559DF71D-81A4-4CE9-8CBE-E41223E135E0}"/>
              </a:ext>
            </a:extLst>
          </p:cNvPr>
          <p:cNvSpPr txBox="1">
            <a:spLocks/>
          </p:cNvSpPr>
          <p:nvPr/>
        </p:nvSpPr>
        <p:spPr>
          <a:xfrm>
            <a:off x="333392" y="2852209"/>
            <a:ext cx="8557736" cy="692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2000" spc="225" dirty="0">
                <a:solidFill>
                  <a:schemeClr val="bg1"/>
                </a:solidFill>
                <a:latin typeface="Calibri" panose="020F0502020204030204" pitchFamily="34" charset="0"/>
              </a:rPr>
              <a:t>Mobile Attacks – 1 Million Google Accounts breached by </a:t>
            </a:r>
            <a:r>
              <a:rPr lang="en-US" sz="2000" spc="225" dirty="0" err="1">
                <a:solidFill>
                  <a:schemeClr val="bg1"/>
                </a:solidFill>
                <a:latin typeface="Calibri" panose="020F0502020204030204" pitchFamily="34" charset="0"/>
              </a:rPr>
              <a:t>Gooligan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0926B150-1908-49AD-BBF9-FB7765F133D7}"/>
              </a:ext>
            </a:extLst>
          </p:cNvPr>
          <p:cNvSpPr txBox="1">
            <a:spLocks/>
          </p:cNvSpPr>
          <p:nvPr/>
        </p:nvSpPr>
        <p:spPr>
          <a:xfrm>
            <a:off x="333392" y="944832"/>
            <a:ext cx="8477215" cy="692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2000" spc="225" dirty="0">
                <a:solidFill>
                  <a:schemeClr val="bg1"/>
                </a:solidFill>
                <a:latin typeface="Calibri" panose="020F0502020204030204" pitchFamily="34" charset="0"/>
              </a:rPr>
              <a:t>Everything is connected – The Internet of things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A3B751DD-B185-40C0-8F43-CDBBCAEEBEA1}"/>
              </a:ext>
            </a:extLst>
          </p:cNvPr>
          <p:cNvSpPr txBox="1">
            <a:spLocks/>
          </p:cNvSpPr>
          <p:nvPr/>
        </p:nvSpPr>
        <p:spPr>
          <a:xfrm>
            <a:off x="333392" y="2244925"/>
            <a:ext cx="8371447" cy="692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2000" spc="225" dirty="0">
                <a:solidFill>
                  <a:schemeClr val="bg1"/>
                </a:solidFill>
                <a:latin typeface="Calibri" panose="020F0502020204030204" pitchFamily="34" charset="0"/>
              </a:rPr>
              <a:t>Ransomware – </a:t>
            </a:r>
            <a:r>
              <a:rPr lang="en-US" sz="2000" spc="225" dirty="0" err="1">
                <a:solidFill>
                  <a:schemeClr val="bg1"/>
                </a:solidFill>
                <a:latin typeface="Calibri" panose="020F0502020204030204" pitchFamily="34" charset="0"/>
              </a:rPr>
              <a:t>Wannacry</a:t>
            </a:r>
            <a:r>
              <a:rPr lang="en-US" sz="2000" spc="225" dirty="0">
                <a:solidFill>
                  <a:schemeClr val="bg1"/>
                </a:solidFill>
                <a:latin typeface="Calibri" panose="020F0502020204030204" pitchFamily="34" charset="0"/>
              </a:rPr>
              <a:t> / </a:t>
            </a:r>
            <a:r>
              <a:rPr lang="en-US" sz="2000" spc="225" dirty="0" err="1">
                <a:solidFill>
                  <a:schemeClr val="bg1"/>
                </a:solidFill>
                <a:latin typeface="Calibri" panose="020F0502020204030204" pitchFamily="34" charset="0"/>
              </a:rPr>
              <a:t>Petya</a:t>
            </a:r>
            <a:endParaRPr lang="en-US" sz="2000" spc="225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buClrTx/>
              <a:buSzTx/>
              <a:buFontTx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1FE502EB-47BC-4EE1-A234-B0A5ADDCC805}"/>
              </a:ext>
            </a:extLst>
          </p:cNvPr>
          <p:cNvSpPr txBox="1">
            <a:spLocks/>
          </p:cNvSpPr>
          <p:nvPr/>
        </p:nvSpPr>
        <p:spPr>
          <a:xfrm>
            <a:off x="333393" y="1552114"/>
            <a:ext cx="6515296" cy="692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GB" sz="2000" spc="225" dirty="0">
                <a:solidFill>
                  <a:schemeClr val="bg1"/>
                </a:solidFill>
                <a:latin typeface="Calibri" panose="020F0502020204030204" pitchFamily="34" charset="0"/>
              </a:rPr>
              <a:t>The most dangerous tools – NSA hacking tools leaked and sold online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204E5-0366-4DB6-B011-91312598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4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95" y="1305293"/>
            <a:ext cx="6894685" cy="33221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1498" y="111935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Should We Expect Next Year?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71499" y="1154113"/>
            <a:ext cx="7414550" cy="460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spc="225" dirty="0">
                <a:solidFill>
                  <a:schemeClr val="bg1"/>
                </a:solidFill>
              </a:rPr>
              <a:t>Attacks Will Continue to grow. We are all targets</a:t>
            </a:r>
            <a:endParaRPr lang="en-US" sz="2000" b="1" spc="225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1498" y="1958409"/>
            <a:ext cx="2657452" cy="1644898"/>
            <a:chOff x="886968" y="2519985"/>
            <a:chExt cx="3542346" cy="2193197"/>
          </a:xfrm>
        </p:grpSpPr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1043648" y="3635707"/>
              <a:ext cx="3130341" cy="559415"/>
            </a:xfrm>
            <a:prstGeom prst="ellipse">
              <a:avLst/>
            </a:prstGeom>
            <a:solidFill>
              <a:srgbClr val="000000">
                <a:alpha val="60001"/>
              </a:srgbClr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577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685" y="2519985"/>
              <a:ext cx="491157" cy="58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24432" y="3164468"/>
              <a:ext cx="320488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72183E"/>
                </a:buClr>
              </a:pPr>
              <a:r>
                <a:rPr lang="en-US" sz="1800" b="1" dirty="0">
                  <a:solidFill>
                    <a:schemeClr val="bg1"/>
                  </a:solidFill>
                  <a:latin typeface="Calibri"/>
                </a:rPr>
                <a:t>ADVANCED THREATS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414359" y="3728598"/>
              <a:ext cx="235340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>
            <a:xfrm>
              <a:off x="1160423" y="3851407"/>
              <a:ext cx="2841690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72183E"/>
                </a:buClr>
              </a:pPr>
              <a:r>
                <a:rPr lang="en-US" sz="1800" dirty="0">
                  <a:solidFill>
                    <a:srgbClr val="FFFFFF"/>
                  </a:solidFill>
                  <a:latin typeface="Calibri"/>
                </a:rPr>
                <a:t>Our networks will still be targeted!</a:t>
              </a:r>
            </a:p>
          </p:txBody>
        </p:sp>
        <p:sp>
          <p:nvSpPr>
            <p:cNvPr id="59" name="Oval 21"/>
            <p:cNvSpPr>
              <a:spLocks noChangeArrowheads="1"/>
            </p:cNvSpPr>
            <p:nvPr/>
          </p:nvSpPr>
          <p:spPr bwMode="auto">
            <a:xfrm>
              <a:off x="886968" y="3633567"/>
              <a:ext cx="3439419" cy="559415"/>
            </a:xfrm>
            <a:prstGeom prst="ellipse">
              <a:avLst/>
            </a:prstGeom>
            <a:noFill/>
            <a:ln w="3175" algn="ctr">
              <a:solidFill>
                <a:srgbClr val="E45785"/>
              </a:solidFill>
              <a:prstDash val="sysDot"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577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170950" y="1950357"/>
            <a:ext cx="2580237" cy="1575491"/>
            <a:chOff x="8087205" y="2612527"/>
            <a:chExt cx="3439420" cy="2100654"/>
          </a:xfrm>
        </p:grpSpPr>
        <p:sp>
          <p:nvSpPr>
            <p:cNvPr id="58" name="Oval 21"/>
            <p:cNvSpPr>
              <a:spLocks noChangeArrowheads="1"/>
            </p:cNvSpPr>
            <p:nvPr/>
          </p:nvSpPr>
          <p:spPr bwMode="auto">
            <a:xfrm>
              <a:off x="8250489" y="3733887"/>
              <a:ext cx="3130341" cy="559414"/>
            </a:xfrm>
            <a:prstGeom prst="ellipse">
              <a:avLst/>
            </a:prstGeom>
            <a:solidFill>
              <a:srgbClr val="000000">
                <a:alpha val="60001"/>
              </a:srgbClr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577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399098" y="3164467"/>
              <a:ext cx="284169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72183E"/>
                </a:buClr>
              </a:pPr>
              <a:r>
                <a:rPr lang="en-US" sz="1800" b="1" dirty="0">
                  <a:solidFill>
                    <a:schemeClr val="bg1"/>
                  </a:solidFill>
                  <a:latin typeface="Calibri"/>
                </a:rPr>
                <a:t>MOBILITY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8643889" y="3728598"/>
              <a:ext cx="235340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Rectangle 43"/>
            <p:cNvSpPr/>
            <p:nvPr/>
          </p:nvSpPr>
          <p:spPr>
            <a:xfrm>
              <a:off x="8380809" y="3851406"/>
              <a:ext cx="2841690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72183E"/>
                </a:buClr>
              </a:pPr>
              <a:r>
                <a:rPr lang="en-US" sz="1800" dirty="0">
                  <a:solidFill>
                    <a:srgbClr val="FFFFFF"/>
                  </a:solidFill>
                  <a:latin typeface="Calibri"/>
                </a:rPr>
                <a:t>Fundamental part </a:t>
              </a:r>
              <a:br>
                <a:rPr lang="en-US" sz="1800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800" dirty="0">
                  <a:solidFill>
                    <a:srgbClr val="FFFFFF"/>
                  </a:solidFill>
                  <a:latin typeface="Calibri"/>
                </a:rPr>
                <a:t>of each business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774" y="2612527"/>
              <a:ext cx="522587" cy="515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Oval 21"/>
            <p:cNvSpPr>
              <a:spLocks noChangeArrowheads="1"/>
            </p:cNvSpPr>
            <p:nvPr/>
          </p:nvSpPr>
          <p:spPr bwMode="auto">
            <a:xfrm>
              <a:off x="8087205" y="3736847"/>
              <a:ext cx="3439420" cy="559414"/>
            </a:xfrm>
            <a:prstGeom prst="ellipse">
              <a:avLst/>
            </a:prstGeom>
            <a:noFill/>
            <a:ln w="3175" algn="ctr">
              <a:solidFill>
                <a:srgbClr val="E45785"/>
              </a:solidFill>
              <a:prstDash val="sysDot"/>
              <a:round/>
              <a:headEnd/>
              <a:tailEnd/>
            </a:ln>
            <a:effectLst/>
          </p:spPr>
          <p:txBody>
            <a:bodyPr wrap="square" lIns="82124" tIns="41061" rIns="82124" bIns="41061" anchor="ctr">
              <a:spAutoFit/>
            </a:bodyPr>
            <a:lstStyle/>
            <a:p>
              <a:pPr defTabSz="685577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76153" y="1984290"/>
            <a:ext cx="2580237" cy="1628426"/>
            <a:chOff x="4484513" y="2477939"/>
            <a:chExt cx="3439420" cy="2171234"/>
          </a:xfrm>
        </p:grpSpPr>
        <p:grpSp>
          <p:nvGrpSpPr>
            <p:cNvPr id="7" name="Group 6"/>
            <p:cNvGrpSpPr/>
            <p:nvPr/>
          </p:nvGrpSpPr>
          <p:grpSpPr>
            <a:xfrm>
              <a:off x="4484513" y="3100459"/>
              <a:ext cx="3439420" cy="1548714"/>
              <a:chOff x="4484513" y="3100459"/>
              <a:chExt cx="3439420" cy="1548714"/>
            </a:xfrm>
          </p:grpSpPr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4645595" y="3571685"/>
                <a:ext cx="3130341" cy="559414"/>
              </a:xfrm>
              <a:prstGeom prst="ellipse">
                <a:avLst/>
              </a:prstGeom>
              <a:solidFill>
                <a:srgbClr val="000000">
                  <a:alpha val="60001"/>
                </a:srgbClr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wrap="square" lIns="82124" tIns="41061" rIns="82124" bIns="41061" anchor="ctr">
                <a:spAutoFit/>
              </a:bodyPr>
              <a:lstStyle/>
              <a:p>
                <a:pPr defTabSz="685577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sz="1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835639" y="3100459"/>
                <a:ext cx="2841690" cy="49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72183E"/>
                  </a:buClr>
                </a:pPr>
                <a:r>
                  <a:rPr lang="en-US" sz="1800" b="1" dirty="0">
                    <a:solidFill>
                      <a:schemeClr val="bg1"/>
                    </a:solidFill>
                    <a:latin typeface="Calibri"/>
                  </a:rPr>
                  <a:t>CLOUD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 bwMode="auto">
              <a:xfrm>
                <a:off x="5025566" y="3664590"/>
                <a:ext cx="2353404" cy="0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Rectangle 29"/>
              <p:cNvSpPr/>
              <p:nvPr/>
            </p:nvSpPr>
            <p:spPr>
              <a:xfrm>
                <a:off x="4789917" y="3787398"/>
                <a:ext cx="2841690" cy="861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72183E"/>
                  </a:buClr>
                </a:pPr>
                <a:r>
                  <a:rPr lang="en-US" sz="1800" dirty="0">
                    <a:solidFill>
                      <a:srgbClr val="FFFFFF"/>
                    </a:solidFill>
                    <a:latin typeface="Calibri"/>
                  </a:rPr>
                  <a:t>The shift is accelerating </a:t>
                </a:r>
              </a:p>
            </p:txBody>
          </p:sp>
          <p:sp>
            <p:nvSpPr>
              <p:cNvPr id="60" name="Oval 21"/>
              <p:cNvSpPr>
                <a:spLocks noChangeArrowheads="1"/>
              </p:cNvSpPr>
              <p:nvPr/>
            </p:nvSpPr>
            <p:spPr bwMode="auto">
              <a:xfrm>
                <a:off x="4484513" y="3557000"/>
                <a:ext cx="3439420" cy="559414"/>
              </a:xfrm>
              <a:prstGeom prst="ellipse">
                <a:avLst/>
              </a:prstGeom>
              <a:noFill/>
              <a:ln w="3175" algn="ctr">
                <a:solidFill>
                  <a:srgbClr val="E45785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square" lIns="82124" tIns="41061" rIns="82124" bIns="41061" anchor="ctr">
                <a:spAutoFit/>
              </a:bodyPr>
              <a:lstStyle/>
              <a:p>
                <a:pPr defTabSz="685577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sz="1400" kern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257" y="2477939"/>
              <a:ext cx="1204701" cy="60997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D122D66-5801-49BF-AD92-0EB340393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264311" y="1372616"/>
            <a:ext cx="5406026" cy="27196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3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55207" y="3819980"/>
            <a:ext cx="2509104" cy="277297"/>
          </a:xfrm>
          <a:prstGeom prst="rect">
            <a:avLst/>
          </a:prstGeom>
          <a:gradFill>
            <a:gsLst>
              <a:gs pos="0">
                <a:srgbClr val="262627">
                  <a:alpha val="0"/>
                </a:srgbClr>
              </a:gs>
              <a:gs pos="50000">
                <a:srgbClr val="262627">
                  <a:alpha val="49000"/>
                </a:srgbClr>
              </a:gs>
              <a:gs pos="100000">
                <a:srgbClr val="00B050">
                  <a:alpha val="54000"/>
                </a:srgbClr>
              </a:gs>
            </a:gsLst>
            <a:lin ang="0" scaled="0"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PROTECTED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755207" y="1339146"/>
            <a:ext cx="2509104" cy="2482394"/>
          </a:xfrm>
          <a:prstGeom prst="rect">
            <a:avLst/>
          </a:prstGeom>
          <a:gradFill>
            <a:gsLst>
              <a:gs pos="0">
                <a:srgbClr val="262627">
                  <a:alpha val="0"/>
                </a:srgbClr>
              </a:gs>
              <a:gs pos="50000">
                <a:srgbClr val="FF0000">
                  <a:alpha val="44000"/>
                </a:srgbClr>
              </a:gs>
              <a:gs pos="100000">
                <a:srgbClr val="FF0000">
                  <a:alpha val="56000"/>
                  <a:lumMod val="100000"/>
                </a:srgbClr>
              </a:gs>
            </a:gsLst>
            <a:lin ang="0" scaled="0"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NOT </a:t>
            </a:r>
          </a:p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2400" dirty="0">
                <a:solidFill>
                  <a:srgbClr val="FFFFFF"/>
                </a:solidFill>
                <a:latin typeface="Calibri"/>
              </a:rPr>
              <a:t>PROTECTED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0722" y="448519"/>
            <a:ext cx="8618562" cy="619835"/>
          </a:xfrm>
        </p:spPr>
        <p:txBody>
          <a:bodyPr>
            <a:normAutofit fontScale="90000"/>
          </a:bodyPr>
          <a:lstStyle/>
          <a:p>
            <a:br>
              <a:rPr lang="en-US" sz="2800" b="1" spc="225" dirty="0"/>
            </a:br>
            <a:r>
              <a:rPr lang="en-US" sz="2000" spc="225" dirty="0">
                <a:solidFill>
                  <a:schemeClr val="bg1"/>
                </a:solidFill>
              </a:rPr>
              <a:t>A</a:t>
            </a:r>
            <a:r>
              <a:rPr lang="en-US" sz="2000" b="1" spc="225" dirty="0">
                <a:solidFill>
                  <a:schemeClr val="bg1"/>
                </a:solidFill>
              </a:rPr>
              <a:t>dvanced Threat Protection tools exist but are STILL Insufficiently used</a:t>
            </a:r>
            <a:br>
              <a:rPr lang="en-US" sz="2000" b="1" spc="225" dirty="0"/>
            </a:b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348070" y="4142535"/>
            <a:ext cx="1504692" cy="7271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ADVANCED THREAT PREVENTION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279275" y="4210004"/>
            <a:ext cx="1261768" cy="5078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MOBILE SECURITY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064998" y="4179327"/>
            <a:ext cx="1210505" cy="5078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CLOUD SECURITY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3264311" y="1270488"/>
            <a:ext cx="0" cy="2840897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 bwMode="auto">
          <a:xfrm>
            <a:off x="3276042" y="3894156"/>
            <a:ext cx="362206" cy="288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0%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3229461" y="2420497"/>
            <a:ext cx="454804" cy="288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50%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3215909" y="1198288"/>
            <a:ext cx="547402" cy="288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100%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149981" y="4082827"/>
            <a:ext cx="5520356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3264311" y="2662043"/>
            <a:ext cx="5406026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3235881" y="1339146"/>
            <a:ext cx="5406026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4" name="Group 43"/>
          <p:cNvGrpSpPr/>
          <p:nvPr/>
        </p:nvGrpSpPr>
        <p:grpSpPr>
          <a:xfrm>
            <a:off x="3631697" y="3820524"/>
            <a:ext cx="4394803" cy="245216"/>
            <a:chOff x="3863493" y="5218834"/>
            <a:chExt cx="5858212" cy="244827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863493" y="5218834"/>
              <a:ext cx="1119794" cy="243814"/>
            </a:xfrm>
            <a:prstGeom prst="rect">
              <a:avLst/>
            </a:prstGeom>
            <a:solidFill>
              <a:srgbClr val="00B050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242368" y="5398477"/>
              <a:ext cx="1119794" cy="65184"/>
            </a:xfrm>
            <a:prstGeom prst="rect">
              <a:avLst/>
            </a:prstGeom>
            <a:solidFill>
              <a:srgbClr val="00B050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01911" y="5320847"/>
              <a:ext cx="1119794" cy="140694"/>
            </a:xfrm>
            <a:prstGeom prst="rect">
              <a:avLst/>
            </a:prstGeom>
            <a:solidFill>
              <a:srgbClr val="00B050"/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31697" y="1339146"/>
            <a:ext cx="4394803" cy="2680013"/>
            <a:chOff x="3863494" y="2827056"/>
            <a:chExt cx="5858211" cy="2537587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863494" y="2848504"/>
              <a:ext cx="1119794" cy="2358609"/>
            </a:xfrm>
            <a:prstGeom prst="rect">
              <a:avLst/>
            </a:prstGeom>
            <a:solidFill>
              <a:srgbClr val="FF0000">
                <a:alpha val="74118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232702" y="2827056"/>
              <a:ext cx="1119794" cy="2537587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8601911" y="2834860"/>
              <a:ext cx="1119794" cy="2448265"/>
            </a:xfrm>
            <a:prstGeom prst="rect">
              <a:avLst/>
            </a:prstGeom>
            <a:solidFill>
              <a:srgbClr val="FF0000">
                <a:alpha val="74902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 bwMode="auto">
          <a:xfrm>
            <a:off x="3800315" y="2112886"/>
            <a:ext cx="540192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800" b="1">
                <a:solidFill>
                  <a:srgbClr val="FFFFFF"/>
                </a:solidFill>
                <a:latin typeface="Calibri"/>
              </a:rPr>
              <a:t>93%</a:t>
            </a:r>
            <a:endParaRPr lang="en-US" sz="1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5587256" y="2112886"/>
            <a:ext cx="540192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99%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7365068" y="2112886"/>
            <a:ext cx="540192" cy="34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98%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E15CF9C2-A8CC-44F5-8F24-25527CC161E7}"/>
              </a:ext>
            </a:extLst>
          </p:cNvPr>
          <p:cNvSpPr txBox="1">
            <a:spLocks/>
          </p:cNvSpPr>
          <p:nvPr/>
        </p:nvSpPr>
        <p:spPr>
          <a:xfrm>
            <a:off x="489039" y="3982968"/>
            <a:ext cx="7414550" cy="46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endParaRPr lang="en-US" sz="2000" b="1" spc="225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AE5A6473-DAEF-4E71-B37D-2F6FCD795A1A}"/>
              </a:ext>
            </a:extLst>
          </p:cNvPr>
          <p:cNvSpPr txBox="1">
            <a:spLocks/>
          </p:cNvSpPr>
          <p:nvPr/>
        </p:nvSpPr>
        <p:spPr>
          <a:xfrm>
            <a:off x="491129" y="4368130"/>
            <a:ext cx="8260057" cy="46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endParaRPr lang="en-US" sz="2000" b="1" spc="225" dirty="0">
              <a:latin typeface="+mj-lt"/>
            </a:endParaRP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E829A5EE-6161-463B-950C-57D957DB50FD}"/>
              </a:ext>
            </a:extLst>
          </p:cNvPr>
          <p:cNvSpPr txBox="1">
            <a:spLocks/>
          </p:cNvSpPr>
          <p:nvPr/>
        </p:nvSpPr>
        <p:spPr>
          <a:xfrm>
            <a:off x="677807" y="756419"/>
            <a:ext cx="7886700" cy="37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itle 5">
            <a:extLst>
              <a:ext uri="{FF2B5EF4-FFF2-40B4-BE49-F238E27FC236}">
                <a16:creationId xmlns:a16="http://schemas.microsoft.com/office/drawing/2014/main" id="{07BE132B-6974-410F-B7E2-2F16DE6423CF}"/>
              </a:ext>
            </a:extLst>
          </p:cNvPr>
          <p:cNvSpPr txBox="1">
            <a:spLocks/>
          </p:cNvSpPr>
          <p:nvPr/>
        </p:nvSpPr>
        <p:spPr>
          <a:xfrm>
            <a:off x="320722" y="126063"/>
            <a:ext cx="8321185" cy="547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4700" spc="225" dirty="0">
                <a:solidFill>
                  <a:schemeClr val="bg1"/>
                </a:solidFill>
                <a:latin typeface="+mn-lt"/>
              </a:rPr>
              <a:t>What we know</a:t>
            </a:r>
            <a:br>
              <a:rPr lang="en-US" sz="2000" b="1" spc="225" dirty="0"/>
            </a:b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4E80B98-0D61-4C4C-A77E-7881420B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17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2278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Explanations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72183E"/>
              </a:buClr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27237" y="827613"/>
            <a:ext cx="4633216" cy="735478"/>
            <a:chOff x="4363589" y="1280028"/>
            <a:chExt cx="5504551" cy="980634"/>
          </a:xfrm>
        </p:grpSpPr>
        <p:grpSp>
          <p:nvGrpSpPr>
            <p:cNvPr id="18" name="Group 17"/>
            <p:cNvGrpSpPr/>
            <p:nvPr/>
          </p:nvGrpSpPr>
          <p:grpSpPr>
            <a:xfrm>
              <a:off x="4363589" y="1280028"/>
              <a:ext cx="4925198" cy="777041"/>
              <a:chOff x="4837471" y="1666568"/>
              <a:chExt cx="5201882" cy="974427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4965908" y="1770840"/>
                <a:ext cx="5073445" cy="870155"/>
              </a:xfrm>
              <a:prstGeom prst="rect">
                <a:avLst/>
              </a:prstGeom>
              <a:noFill/>
              <a:ln w="6350" algn="ctr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837471" y="1666568"/>
                <a:ext cx="5073445" cy="870155"/>
              </a:xfrm>
              <a:prstGeom prst="rect">
                <a:avLst/>
              </a:prstGeom>
              <a:solidFill>
                <a:srgbClr val="000000">
                  <a:alpha val="41961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 bwMode="auto">
            <a:xfrm>
              <a:off x="4899171" y="1398890"/>
              <a:ext cx="4968969" cy="8617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  <a:buClr>
                  <a:srgbClr val="72183E"/>
                </a:buClr>
              </a:pPr>
              <a:r>
                <a:rPr lang="en-US" sz="1800" kern="0" dirty="0">
                  <a:solidFill>
                    <a:srgbClr val="FFFFFF"/>
                  </a:solidFill>
                  <a:latin typeface="+mn-lt"/>
                </a:rPr>
                <a:t>It’s too complicated </a:t>
              </a:r>
            </a:p>
            <a:p>
              <a:pPr>
                <a:spcBef>
                  <a:spcPts val="0"/>
                </a:spcBef>
                <a:buClr>
                  <a:srgbClr val="72183E"/>
                </a:buClr>
              </a:pPr>
              <a:endParaRPr lang="en-US" sz="1800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42402" y="1566313"/>
            <a:ext cx="5366121" cy="743679"/>
            <a:chOff x="4363589" y="1280028"/>
            <a:chExt cx="6375297" cy="991570"/>
          </a:xfrm>
        </p:grpSpPr>
        <p:grpSp>
          <p:nvGrpSpPr>
            <p:cNvPr id="23" name="Group 22"/>
            <p:cNvGrpSpPr/>
            <p:nvPr/>
          </p:nvGrpSpPr>
          <p:grpSpPr>
            <a:xfrm>
              <a:off x="4363589" y="1280028"/>
              <a:ext cx="4925198" cy="777041"/>
              <a:chOff x="4837471" y="1666568"/>
              <a:chExt cx="5201882" cy="97442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4965908" y="1770840"/>
                <a:ext cx="5073445" cy="870155"/>
              </a:xfrm>
              <a:prstGeom prst="rect">
                <a:avLst/>
              </a:prstGeom>
              <a:noFill/>
              <a:ln w="6350" algn="ctr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4837471" y="1666568"/>
                <a:ext cx="5073445" cy="870155"/>
              </a:xfrm>
              <a:prstGeom prst="rect">
                <a:avLst/>
              </a:prstGeom>
              <a:solidFill>
                <a:srgbClr val="000000">
                  <a:alpha val="45098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 bwMode="auto">
            <a:xfrm>
              <a:off x="4911959" y="1488480"/>
              <a:ext cx="5826927" cy="78311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1725"/>
                </a:lnSpc>
                <a:buClr>
                  <a:srgbClr val="72183E"/>
                </a:buClr>
              </a:pPr>
              <a:r>
                <a:rPr lang="en-US" sz="1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didn’t </a:t>
              </a:r>
              <a:r>
                <a:rPr lang="en-US" sz="1800" kern="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realise</a:t>
              </a:r>
              <a:r>
                <a:rPr lang="en-US" sz="1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it was such a problem</a:t>
              </a:r>
            </a:p>
            <a:p>
              <a:pPr>
                <a:spcBef>
                  <a:spcPts val="0"/>
                </a:spcBef>
                <a:buClr>
                  <a:srgbClr val="72183E"/>
                </a:buClr>
              </a:pPr>
              <a:endParaRPr lang="en-US" sz="1800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53908" y="2303312"/>
            <a:ext cx="4620629" cy="742137"/>
            <a:chOff x="4363589" y="1280028"/>
            <a:chExt cx="5489597" cy="989516"/>
          </a:xfrm>
        </p:grpSpPr>
        <p:grpSp>
          <p:nvGrpSpPr>
            <p:cNvPr id="28" name="Group 27"/>
            <p:cNvGrpSpPr/>
            <p:nvPr/>
          </p:nvGrpSpPr>
          <p:grpSpPr>
            <a:xfrm>
              <a:off x="4363589" y="1280028"/>
              <a:ext cx="4925198" cy="777041"/>
              <a:chOff x="4837471" y="1666568"/>
              <a:chExt cx="5201882" cy="974427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4965908" y="1770840"/>
                <a:ext cx="5073445" cy="870155"/>
              </a:xfrm>
              <a:prstGeom prst="rect">
                <a:avLst/>
              </a:prstGeom>
              <a:noFill/>
              <a:ln w="6350" algn="ctr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837471" y="1666568"/>
                <a:ext cx="5073445" cy="870155"/>
              </a:xfrm>
              <a:prstGeom prst="rect">
                <a:avLst/>
              </a:prstGeom>
              <a:solidFill>
                <a:srgbClr val="000000">
                  <a:alpha val="47843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 bwMode="auto">
            <a:xfrm>
              <a:off x="4884217" y="1407769"/>
              <a:ext cx="4968969" cy="861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72183E"/>
                </a:buClr>
              </a:pPr>
              <a:r>
                <a:rPr lang="en-US" sz="1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Too many point products</a:t>
              </a:r>
            </a:p>
            <a:p>
              <a:pPr>
                <a:spcBef>
                  <a:spcPts val="0"/>
                </a:spcBef>
                <a:buClr>
                  <a:srgbClr val="72183E"/>
                </a:buClr>
              </a:pPr>
              <a:endParaRPr lang="en-US" sz="1800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42393" y="3049625"/>
            <a:ext cx="4495801" cy="742136"/>
            <a:chOff x="4363589" y="1280028"/>
            <a:chExt cx="5341295" cy="989515"/>
          </a:xfrm>
        </p:grpSpPr>
        <p:grpSp>
          <p:nvGrpSpPr>
            <p:cNvPr id="33" name="Group 32"/>
            <p:cNvGrpSpPr/>
            <p:nvPr/>
          </p:nvGrpSpPr>
          <p:grpSpPr>
            <a:xfrm>
              <a:off x="4363589" y="1280028"/>
              <a:ext cx="4925198" cy="777041"/>
              <a:chOff x="4837471" y="1666568"/>
              <a:chExt cx="5201882" cy="974427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4965908" y="1770840"/>
                <a:ext cx="5073445" cy="870155"/>
              </a:xfrm>
              <a:prstGeom prst="rect">
                <a:avLst/>
              </a:prstGeom>
              <a:noFill/>
              <a:ln w="6350" algn="ctr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837471" y="1666568"/>
                <a:ext cx="5073445" cy="870155"/>
              </a:xfrm>
              <a:prstGeom prst="rect">
                <a:avLst/>
              </a:prstGeom>
              <a:solidFill>
                <a:srgbClr val="000000">
                  <a:alpha val="43137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 bwMode="auto">
            <a:xfrm>
              <a:off x="4735915" y="1407768"/>
              <a:ext cx="4968969" cy="86177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72183E"/>
                </a:buClr>
              </a:pPr>
              <a:r>
                <a:rPr lang="en-US" sz="1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Not enough trained people</a:t>
              </a:r>
            </a:p>
            <a:p>
              <a:pPr>
                <a:spcBef>
                  <a:spcPts val="0"/>
                </a:spcBef>
                <a:buClr>
                  <a:srgbClr val="72183E"/>
                </a:buClr>
              </a:pPr>
              <a:endParaRPr lang="en-US" sz="1800" dirty="0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979489" y="3788649"/>
            <a:ext cx="4386891" cy="722159"/>
            <a:chOff x="4363589" y="1280028"/>
            <a:chExt cx="5211904" cy="962878"/>
          </a:xfrm>
        </p:grpSpPr>
        <p:grpSp>
          <p:nvGrpSpPr>
            <p:cNvPr id="38" name="Group 37"/>
            <p:cNvGrpSpPr/>
            <p:nvPr/>
          </p:nvGrpSpPr>
          <p:grpSpPr>
            <a:xfrm>
              <a:off x="4363589" y="1280028"/>
              <a:ext cx="4925198" cy="777041"/>
              <a:chOff x="4837471" y="1666568"/>
              <a:chExt cx="5201882" cy="974427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4965908" y="1770840"/>
                <a:ext cx="5073445" cy="870155"/>
              </a:xfrm>
              <a:prstGeom prst="rect">
                <a:avLst/>
              </a:prstGeom>
              <a:noFill/>
              <a:ln w="6350" algn="ctr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837471" y="1666568"/>
                <a:ext cx="5073445" cy="870155"/>
              </a:xfrm>
              <a:prstGeom prst="rect">
                <a:avLst/>
              </a:prstGeom>
              <a:solidFill>
                <a:srgbClr val="000000">
                  <a:alpha val="43922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 bwMode="auto">
            <a:xfrm>
              <a:off x="4606524" y="1381132"/>
              <a:ext cx="4968969" cy="8617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72183E"/>
                </a:buClr>
              </a:pPr>
              <a:r>
                <a:rPr lang="en-US" sz="1800" kern="0" dirty="0">
                  <a:solidFill>
                    <a:srgbClr val="FFFFFF"/>
                  </a:solidFill>
                  <a:latin typeface="+mn-lt"/>
                </a:rPr>
                <a:t>I didn’t think it could hurt us</a:t>
              </a:r>
            </a:p>
            <a:p>
              <a:pPr>
                <a:spcBef>
                  <a:spcPts val="0"/>
                </a:spcBef>
                <a:buClr>
                  <a:srgbClr val="72183E"/>
                </a:buClr>
              </a:pPr>
              <a:endParaRPr lang="en-US" sz="1800" dirty="0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D355B54-A3BC-4E9E-A27E-48BA73CC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040" y="2954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60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"/>
            <a:ext cx="4427570" cy="51434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3" y="2318677"/>
            <a:ext cx="4345632" cy="28248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5" y="2155647"/>
            <a:ext cx="4389494" cy="2927770"/>
          </a:xfrm>
          <a:prstGeom prst="rect">
            <a:avLst/>
          </a:prstGeom>
        </p:spPr>
      </p:pic>
      <p:sp>
        <p:nvSpPr>
          <p:cNvPr id="68" name="Date Placeholder 67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7" y="939380"/>
            <a:ext cx="4299004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45" y="183822"/>
            <a:ext cx="4407671" cy="495968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914243" y="1898667"/>
            <a:ext cx="1337902" cy="2433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Technology B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103667" y="2393289"/>
            <a:ext cx="1084873" cy="24020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Technology C</a:t>
            </a:r>
          </a:p>
        </p:txBody>
      </p:sp>
      <p:sp>
        <p:nvSpPr>
          <p:cNvPr id="23" name="Rectangle 22"/>
          <p:cNvSpPr/>
          <p:nvPr/>
        </p:nvSpPr>
        <p:spPr bwMode="auto">
          <a:xfrm rot="21581260">
            <a:off x="910076" y="1285281"/>
            <a:ext cx="1483834" cy="245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Firewall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87948" y="570200"/>
            <a:ext cx="4243099" cy="505277"/>
          </a:xfrm>
          <a:prstGeom prst="rect">
            <a:avLst/>
          </a:prstGeom>
          <a:noFill/>
          <a:ln>
            <a:noFill/>
          </a:ln>
          <a:effectLst>
            <a:outerShdw blurRad="50800" dist="25400" dir="2700000" algn="tl" rotWithShape="0">
              <a:srgbClr val="000000"/>
            </a:outerShdw>
          </a:effectLst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lnSpc>
                <a:spcPts val="1650"/>
              </a:lnSpc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500" b="1" dirty="0">
                <a:solidFill>
                  <a:srgbClr val="FFFFFF"/>
                </a:solidFill>
                <a:latin typeface="Calibri"/>
              </a:rPr>
              <a:t>MULTI-VENDOR, ATTACK DETECTION </a:t>
            </a:r>
            <a:br>
              <a:rPr lang="en-US" sz="1500" b="1" dirty="0">
                <a:solidFill>
                  <a:srgbClr val="FFFFFF"/>
                </a:solidFill>
                <a:latin typeface="Calibri"/>
              </a:rPr>
            </a:br>
            <a:r>
              <a:rPr lang="en-US" sz="1500" b="1" dirty="0">
                <a:solidFill>
                  <a:srgbClr val="FFFFFF"/>
                </a:solidFill>
                <a:latin typeface="Calibri"/>
              </a:rPr>
              <a:t>AND MITIGATION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17891" y="-4717"/>
            <a:ext cx="2088246" cy="373019"/>
            <a:chOff x="1490133" y="-6292"/>
            <a:chExt cx="2783603" cy="497359"/>
          </a:xfrm>
        </p:grpSpPr>
        <p:sp>
          <p:nvSpPr>
            <p:cNvPr id="77" name="Rectangle 76"/>
            <p:cNvSpPr/>
            <p:nvPr/>
          </p:nvSpPr>
          <p:spPr bwMode="auto">
            <a:xfrm>
              <a:off x="1490133" y="35"/>
              <a:ext cx="2768600" cy="491032"/>
            </a:xfrm>
            <a:prstGeom prst="rect">
              <a:avLst/>
            </a:prstGeom>
            <a:solidFill>
              <a:srgbClr val="080808">
                <a:alpha val="56863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657376" y="-6292"/>
              <a:ext cx="2616360" cy="47192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85606">
                <a:spcBef>
                  <a:spcPts val="0"/>
                </a:spcBef>
                <a:buClr>
                  <a:srgbClr val="72183E"/>
                </a:buClr>
                <a:defRPr/>
              </a:pPr>
              <a:r>
                <a:rPr lang="en-US" sz="1400" spc="225" dirty="0">
                  <a:solidFill>
                    <a:srgbClr val="FFFF00"/>
                  </a:solidFill>
                  <a:latin typeface="Calibri"/>
                </a:rPr>
                <a:t>ARCHITECTURE</a:t>
              </a:r>
              <a:r>
                <a:rPr lang="en-US" sz="1700" spc="225" dirty="0">
                  <a:solidFill>
                    <a:srgbClr val="FFFF00"/>
                  </a:solidFill>
                  <a:latin typeface="Calibri"/>
                </a:rPr>
                <a:t>  </a:t>
              </a:r>
              <a:r>
                <a:rPr lang="en-US" sz="1700" b="1" spc="225" dirty="0">
                  <a:solidFill>
                    <a:srgbClr val="FFFF00"/>
                  </a:solidFill>
                  <a:latin typeface="Calibri"/>
                </a:rPr>
                <a:t>A</a:t>
              </a:r>
              <a:endParaRPr lang="en-US" sz="1700" b="1" spc="225" dirty="0">
                <a:solidFill>
                  <a:srgbClr val="D5D5D5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7964" y="3344350"/>
            <a:ext cx="1495244" cy="497489"/>
            <a:chOff x="281935" y="4472975"/>
            <a:chExt cx="1993139" cy="663319"/>
          </a:xfrm>
        </p:grpSpPr>
        <p:sp>
          <p:nvSpPr>
            <p:cNvPr id="24" name="Oval 23"/>
            <p:cNvSpPr/>
            <p:nvPr/>
          </p:nvSpPr>
          <p:spPr bwMode="auto">
            <a:xfrm>
              <a:off x="609600" y="4549005"/>
              <a:ext cx="1354667" cy="544973"/>
            </a:xfrm>
            <a:prstGeom prst="ellipse">
              <a:avLst/>
            </a:prstGeom>
            <a:solidFill>
              <a:srgbClr val="1B5263">
                <a:alpha val="89804"/>
              </a:srgbClr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203200" dir="5160000" algn="tl" rotWithShape="0">
                <a:prstClr val="black">
                  <a:alpha val="34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81935" y="4472975"/>
              <a:ext cx="1993139" cy="66331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 Mitigation Tools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53239" y="3875530"/>
            <a:ext cx="1495244" cy="497489"/>
            <a:chOff x="281935" y="4472975"/>
            <a:chExt cx="1993139" cy="663319"/>
          </a:xfrm>
        </p:grpSpPr>
        <p:sp>
          <p:nvSpPr>
            <p:cNvPr id="84" name="Oval 83"/>
            <p:cNvSpPr/>
            <p:nvPr/>
          </p:nvSpPr>
          <p:spPr bwMode="auto">
            <a:xfrm>
              <a:off x="609600" y="4549005"/>
              <a:ext cx="1354667" cy="544973"/>
            </a:xfrm>
            <a:prstGeom prst="ellipse">
              <a:avLst/>
            </a:prstGeom>
            <a:solidFill>
              <a:srgbClr val="353535">
                <a:alpha val="89804"/>
              </a:srgbClr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203200" dir="5160000" algn="tl" rotWithShape="0">
                <a:prstClr val="black">
                  <a:alpha val="34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281935" y="4472975"/>
              <a:ext cx="1993139" cy="66331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Breach </a:t>
              </a:r>
              <a:br>
                <a:rPr lang="en-US" sz="900" b="1" dirty="0">
                  <a:solidFill>
                    <a:srgbClr val="FFFF00"/>
                  </a:solidFill>
                  <a:latin typeface="Calibri"/>
                </a:rPr>
              </a:b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Detection and </a:t>
              </a:r>
              <a:br>
                <a:rPr lang="en-US" sz="900" b="1" dirty="0">
                  <a:solidFill>
                    <a:srgbClr val="FFFF00"/>
                  </a:solidFill>
                  <a:latin typeface="Calibri"/>
                </a:rPr>
              </a:b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Remediation</a:t>
              </a: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2" y="4732521"/>
            <a:ext cx="4427569" cy="41098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427213" y="1156954"/>
            <a:ext cx="4716789" cy="6827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427212" y="1977788"/>
            <a:ext cx="4723894" cy="6827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427213" y="2798621"/>
            <a:ext cx="4716789" cy="68274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4283" y="732777"/>
            <a:ext cx="4495396" cy="380872"/>
          </a:xfrm>
          <a:prstGeom prst="rect">
            <a:avLst/>
          </a:prstGeom>
          <a:effectLst/>
        </p:spPr>
        <p:txBody>
          <a:bodyPr wrap="square" lIns="68559" tIns="34280" rIns="68559" bIns="34280">
            <a:spAutoFit/>
          </a:bodyPr>
          <a:lstStyle/>
          <a:p>
            <a:pPr defTabSz="685606">
              <a:buClr>
                <a:srgbClr val="72183E"/>
              </a:buClr>
              <a:defRPr/>
            </a:pPr>
            <a:r>
              <a:rPr lang="en-US" sz="2000" b="1" dirty="0">
                <a:solidFill>
                  <a:srgbClr val="4D4D4F"/>
                </a:solidFill>
                <a:latin typeface="Calibri" panose="020F0502020204030204" pitchFamily="34" charset="0"/>
              </a:rPr>
              <a:t>USING POINT SOLUTIONS…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412832" y="3808837"/>
            <a:ext cx="4738274" cy="1047410"/>
            <a:chOff x="5643797" y="4914431"/>
            <a:chExt cx="6545027" cy="1396547"/>
          </a:xfrm>
        </p:grpSpPr>
        <p:sp>
          <p:nvSpPr>
            <p:cNvPr id="48" name="Rectangle 47"/>
            <p:cNvSpPr/>
            <p:nvPr/>
          </p:nvSpPr>
          <p:spPr bwMode="auto">
            <a:xfrm flipH="1">
              <a:off x="5643797" y="4914431"/>
              <a:ext cx="6545027" cy="139654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72183E">
                    <a:lumMod val="40000"/>
                    <a:lumOff val="60000"/>
                  </a:srgbClr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27624" y="5248460"/>
              <a:ext cx="5564938" cy="861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defTabSz="685606">
                <a:buClr>
                  <a:srgbClr val="72183E"/>
                </a:buClr>
                <a:defRPr/>
              </a:pPr>
              <a:r>
                <a:rPr lang="en-US" sz="1800" i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“Attacks are inevitable, so we might as well mitigate the damage”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97427" y="1246081"/>
            <a:ext cx="4142015" cy="553998"/>
            <a:chOff x="6224121" y="2088998"/>
            <a:chExt cx="5521248" cy="738653"/>
          </a:xfrm>
        </p:grpSpPr>
        <p:sp>
          <p:nvSpPr>
            <p:cNvPr id="51" name="Rectangle 50"/>
            <p:cNvSpPr/>
            <p:nvPr/>
          </p:nvSpPr>
          <p:spPr>
            <a:xfrm>
              <a:off x="6224121" y="2157894"/>
              <a:ext cx="3102977" cy="55398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2087765" indent="-2087765" defTabSz="685606">
                <a:buClr>
                  <a:srgbClr val="72183E"/>
                </a:buClr>
                <a:defRPr/>
              </a:pPr>
              <a:r>
                <a:rPr lang="en-US" sz="2100" dirty="0">
                  <a:solidFill>
                    <a:srgbClr val="E45785"/>
                  </a:solidFill>
                  <a:latin typeface="Calibri" panose="020F0502020204030204" pitchFamily="34" charset="0"/>
                </a:rPr>
                <a:t>POINT SOLUTIONS:</a:t>
              </a:r>
              <a:endParaRPr lang="en-US" sz="21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143196" y="2088998"/>
              <a:ext cx="2602173" cy="738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06">
                <a:buClr>
                  <a:srgbClr val="72183E"/>
                </a:buClr>
                <a:defRPr/>
              </a:pPr>
              <a:r>
                <a:rPr lang="en-US" sz="1500" dirty="0">
                  <a:solidFill>
                    <a:srgbClr val="4D4D4F"/>
                  </a:solidFill>
                  <a:latin typeface="Calibri" panose="020F0502020204030204" pitchFamily="34" charset="0"/>
                </a:rPr>
                <a:t>Too many disparate technologies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97425" y="2050147"/>
            <a:ext cx="4119812" cy="553998"/>
            <a:chOff x="6280048" y="2941831"/>
            <a:chExt cx="5491652" cy="738653"/>
          </a:xfrm>
        </p:grpSpPr>
        <p:sp>
          <p:nvSpPr>
            <p:cNvPr id="54" name="Rectangle 53"/>
            <p:cNvSpPr/>
            <p:nvPr/>
          </p:nvSpPr>
          <p:spPr>
            <a:xfrm>
              <a:off x="6280048" y="2987384"/>
              <a:ext cx="2865168" cy="55398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defTabSz="685606">
                <a:buClr>
                  <a:srgbClr val="72183E"/>
                </a:buClr>
                <a:defRPr/>
              </a:pPr>
              <a:r>
                <a:rPr lang="en-US" sz="2100" dirty="0">
                  <a:solidFill>
                    <a:srgbClr val="E45785"/>
                  </a:solidFill>
                  <a:latin typeface="Calibri" panose="020F0502020204030204" pitchFamily="34" charset="0"/>
                </a:rPr>
                <a:t>INHERENT GAPS:</a:t>
              </a:r>
              <a:endParaRPr lang="en-US" sz="21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224118" y="2941831"/>
              <a:ext cx="2547582" cy="738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06">
                <a:buClr>
                  <a:srgbClr val="72183E"/>
                </a:buClr>
                <a:defRPr/>
              </a:pPr>
              <a:r>
                <a:rPr lang="en-US" sz="1500" dirty="0">
                  <a:solidFill>
                    <a:srgbClr val="4D4D4F"/>
                  </a:solidFill>
                  <a:latin typeface="Calibri" panose="020F0502020204030204" pitchFamily="34" charset="0"/>
                </a:rPr>
                <a:t>Incomplete coverage between solutions</a:t>
              </a:r>
              <a:endParaRPr lang="en-US" sz="1500" dirty="0">
                <a:solidFill>
                  <a:srgbClr val="4D4D4F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597436" y="2861640"/>
            <a:ext cx="4664177" cy="553998"/>
            <a:chOff x="6277088" y="3835612"/>
            <a:chExt cx="6217283" cy="738653"/>
          </a:xfrm>
        </p:grpSpPr>
        <p:sp>
          <p:nvSpPr>
            <p:cNvPr id="57" name="Rectangle 56"/>
            <p:cNvSpPr/>
            <p:nvPr/>
          </p:nvSpPr>
          <p:spPr>
            <a:xfrm>
              <a:off x="6277088" y="3899915"/>
              <a:ext cx="2743253" cy="55398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defTabSz="685606">
                <a:buClr>
                  <a:srgbClr val="72183E"/>
                </a:buClr>
                <a:defRPr/>
              </a:pPr>
              <a:r>
                <a:rPr lang="en-US" sz="2100" dirty="0">
                  <a:solidFill>
                    <a:srgbClr val="E45785"/>
                  </a:solidFill>
                  <a:latin typeface="Calibri" panose="020F0502020204030204" pitchFamily="34" charset="0"/>
                </a:rPr>
                <a:t>POST BREACH:</a:t>
              </a:r>
              <a:endParaRPr lang="en-US" sz="21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230259" y="3835612"/>
              <a:ext cx="3264112" cy="738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06">
                <a:buClr>
                  <a:srgbClr val="72183E"/>
                </a:buClr>
                <a:defRPr/>
              </a:pPr>
              <a:r>
                <a:rPr lang="en-US" sz="1500" dirty="0">
                  <a:solidFill>
                    <a:srgbClr val="4D4D4F"/>
                  </a:solidFill>
                  <a:latin typeface="Calibri" panose="020F0502020204030204" pitchFamily="34" charset="0"/>
                </a:rPr>
                <a:t>Detection &amp; mitigation tools to minimize the damage</a:t>
              </a:r>
              <a:endParaRPr lang="en-US" sz="1500" dirty="0">
                <a:solidFill>
                  <a:srgbClr val="4D4D4F"/>
                </a:solidFill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1979179-4AB6-4812-B7D2-7B0986E5A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436" y="119799"/>
            <a:ext cx="557960" cy="4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9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"/>
            <a:ext cx="9144048" cy="51434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3" y="2318677"/>
            <a:ext cx="4345632" cy="28248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9470" y="2356599"/>
            <a:ext cx="4802692" cy="29277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5" y="2155647"/>
            <a:ext cx="4389494" cy="2927770"/>
          </a:xfrm>
          <a:prstGeom prst="rect">
            <a:avLst/>
          </a:prstGeom>
        </p:spPr>
      </p:pic>
      <p:sp>
        <p:nvSpPr>
          <p:cNvPr id="68" name="Date Placeholder 67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6">
              <a:buClr>
                <a:srgbClr val="72183E"/>
              </a:buClr>
              <a:defRPr/>
            </a:pPr>
            <a:endParaRPr lang="en-US">
              <a:solidFill>
                <a:srgbClr val="4D4D4F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2260" y="584605"/>
            <a:ext cx="4730715" cy="25527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7" y="939380"/>
            <a:ext cx="4299004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45" y="183822"/>
            <a:ext cx="4407671" cy="495968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914243" y="1898667"/>
            <a:ext cx="1337902" cy="24334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Technology B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103667" y="2393289"/>
            <a:ext cx="1084873" cy="24020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Technology C</a:t>
            </a:r>
          </a:p>
        </p:txBody>
      </p:sp>
      <p:sp>
        <p:nvSpPr>
          <p:cNvPr id="23" name="Rectangle 22"/>
          <p:cNvSpPr/>
          <p:nvPr/>
        </p:nvSpPr>
        <p:spPr bwMode="auto">
          <a:xfrm rot="21581260">
            <a:off x="910076" y="1285281"/>
            <a:ext cx="1483834" cy="245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Firewall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87948" y="570200"/>
            <a:ext cx="4243099" cy="505277"/>
          </a:xfrm>
          <a:prstGeom prst="rect">
            <a:avLst/>
          </a:prstGeom>
          <a:noFill/>
          <a:ln>
            <a:noFill/>
          </a:ln>
          <a:effectLst>
            <a:outerShdw blurRad="50800" dist="25400" dir="2700000" algn="tl" rotWithShape="0">
              <a:srgbClr val="000000"/>
            </a:outerShdw>
          </a:effectLst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lnSpc>
                <a:spcPts val="1650"/>
              </a:lnSpc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500" b="1" dirty="0">
                <a:solidFill>
                  <a:srgbClr val="FFFFFF"/>
                </a:solidFill>
                <a:latin typeface="Calibri"/>
              </a:rPr>
              <a:t>MULTI-VENDOR, ATTACK DETECTION </a:t>
            </a:r>
            <a:br>
              <a:rPr lang="en-US" sz="1500" b="1" dirty="0">
                <a:solidFill>
                  <a:srgbClr val="FFFFFF"/>
                </a:solidFill>
                <a:latin typeface="Calibri"/>
              </a:rPr>
            </a:br>
            <a:r>
              <a:rPr lang="en-US" sz="1500" b="1" dirty="0">
                <a:solidFill>
                  <a:srgbClr val="FFFFFF"/>
                </a:solidFill>
                <a:latin typeface="Calibri"/>
              </a:rPr>
              <a:t>AND MITIGATION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17891" y="-4717"/>
            <a:ext cx="2088246" cy="373019"/>
            <a:chOff x="1490133" y="-6292"/>
            <a:chExt cx="2783603" cy="497359"/>
          </a:xfrm>
        </p:grpSpPr>
        <p:sp>
          <p:nvSpPr>
            <p:cNvPr id="77" name="Rectangle 76"/>
            <p:cNvSpPr/>
            <p:nvPr/>
          </p:nvSpPr>
          <p:spPr bwMode="auto">
            <a:xfrm>
              <a:off x="1490133" y="35"/>
              <a:ext cx="2768600" cy="491032"/>
            </a:xfrm>
            <a:prstGeom prst="rect">
              <a:avLst/>
            </a:prstGeom>
            <a:solidFill>
              <a:srgbClr val="080808">
                <a:alpha val="56863"/>
              </a:srgbClr>
            </a:solidFill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657376" y="-6292"/>
              <a:ext cx="2616360" cy="47192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685606">
                <a:spcBef>
                  <a:spcPts val="0"/>
                </a:spcBef>
                <a:buClr>
                  <a:srgbClr val="72183E"/>
                </a:buClr>
                <a:defRPr/>
              </a:pPr>
              <a:r>
                <a:rPr lang="en-US" sz="1400" spc="225" dirty="0">
                  <a:solidFill>
                    <a:srgbClr val="FFFF00"/>
                  </a:solidFill>
                  <a:latin typeface="Calibri"/>
                </a:rPr>
                <a:t>ARCHITECTURE</a:t>
              </a:r>
              <a:r>
                <a:rPr lang="en-US" sz="1700" spc="225" dirty="0">
                  <a:solidFill>
                    <a:srgbClr val="FFFF00"/>
                  </a:solidFill>
                  <a:latin typeface="Calibri"/>
                </a:rPr>
                <a:t>  </a:t>
              </a:r>
              <a:r>
                <a:rPr lang="en-US" sz="1700" b="1" spc="225" dirty="0">
                  <a:solidFill>
                    <a:srgbClr val="FFFF00"/>
                  </a:solidFill>
                  <a:latin typeface="Calibri"/>
                </a:rPr>
                <a:t>A</a:t>
              </a:r>
              <a:endParaRPr lang="en-US" sz="1700" b="1" spc="225" dirty="0">
                <a:solidFill>
                  <a:srgbClr val="D5D5D5">
                    <a:lumMod val="50000"/>
                  </a:srgbClr>
                </a:solidFill>
                <a:latin typeface="Calibri"/>
              </a:endParaRPr>
            </a:p>
          </p:txBody>
        </p:sp>
      </p:grpSp>
      <p:sp>
        <p:nvSpPr>
          <p:cNvPr id="76" name="Title 1"/>
          <p:cNvSpPr txBox="1">
            <a:spLocks/>
          </p:cNvSpPr>
          <p:nvPr/>
        </p:nvSpPr>
        <p:spPr>
          <a:xfrm>
            <a:off x="3194892" y="14965"/>
            <a:ext cx="2521607" cy="518186"/>
          </a:xfrm>
          <a:prstGeom prst="rect">
            <a:avLst/>
          </a:prstGeom>
        </p:spPr>
        <p:txBody>
          <a:bodyPr lIns="68559" tIns="34280" rIns="68559" bIns="34280"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 defTabSz="685606">
              <a:buClrTx/>
              <a:buSzTx/>
              <a:defRPr/>
            </a:pPr>
            <a:r>
              <a:rPr lang="en-US" sz="1400" kern="0" spc="225" dirty="0">
                <a:solidFill>
                  <a:srgbClr val="D5D5D5">
                    <a:lumMod val="25000"/>
                  </a:srgbClr>
                </a:solidFill>
                <a:latin typeface="Calibri"/>
              </a:rPr>
              <a:t>We All </a:t>
            </a:r>
            <a:br>
              <a:rPr lang="en-US" sz="1400" kern="0" spc="225" dirty="0">
                <a:solidFill>
                  <a:srgbClr val="D5D5D5">
                    <a:lumMod val="25000"/>
                  </a:srgbClr>
                </a:solidFill>
                <a:latin typeface="Calibri"/>
              </a:rPr>
            </a:br>
            <a:r>
              <a:rPr lang="en-US" sz="1400" kern="0" spc="225" dirty="0">
                <a:solidFill>
                  <a:srgbClr val="D5D5D5">
                    <a:lumMod val="25000"/>
                  </a:srgbClr>
                </a:solidFill>
                <a:latin typeface="Calibri"/>
              </a:rPr>
              <a:t>Need Protection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97964" y="3344350"/>
            <a:ext cx="1495244" cy="497489"/>
            <a:chOff x="281935" y="4472975"/>
            <a:chExt cx="1993139" cy="663319"/>
          </a:xfrm>
        </p:grpSpPr>
        <p:sp>
          <p:nvSpPr>
            <p:cNvPr id="24" name="Oval 23"/>
            <p:cNvSpPr/>
            <p:nvPr/>
          </p:nvSpPr>
          <p:spPr bwMode="auto">
            <a:xfrm>
              <a:off x="609600" y="4549005"/>
              <a:ext cx="1354667" cy="544973"/>
            </a:xfrm>
            <a:prstGeom prst="ellipse">
              <a:avLst/>
            </a:prstGeom>
            <a:solidFill>
              <a:srgbClr val="1B5263">
                <a:alpha val="89804"/>
              </a:srgbClr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203200" dir="5160000" algn="tl" rotWithShape="0">
                <a:prstClr val="black">
                  <a:alpha val="34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81935" y="4472975"/>
              <a:ext cx="1993139" cy="66331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 Mitigation Tools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53239" y="3875530"/>
            <a:ext cx="1495244" cy="497489"/>
            <a:chOff x="281935" y="4472975"/>
            <a:chExt cx="1993139" cy="663319"/>
          </a:xfrm>
        </p:grpSpPr>
        <p:sp>
          <p:nvSpPr>
            <p:cNvPr id="84" name="Oval 83"/>
            <p:cNvSpPr/>
            <p:nvPr/>
          </p:nvSpPr>
          <p:spPr bwMode="auto">
            <a:xfrm>
              <a:off x="609600" y="4549005"/>
              <a:ext cx="1354667" cy="544973"/>
            </a:xfrm>
            <a:prstGeom prst="ellipse">
              <a:avLst/>
            </a:prstGeom>
            <a:solidFill>
              <a:srgbClr val="353535">
                <a:alpha val="89804"/>
              </a:srgbClr>
            </a:solidFill>
            <a:ln w="12700" algn="ctr">
              <a:noFill/>
              <a:miter lim="800000"/>
              <a:headEnd/>
              <a:tailEnd/>
            </a:ln>
            <a:effectLst>
              <a:outerShdw blurRad="50800" dist="203200" dir="5160000" algn="tl" rotWithShape="0">
                <a:prstClr val="black">
                  <a:alpha val="34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endParaRPr lang="en-US" sz="1800" dirty="0" err="1">
                <a:solidFill>
                  <a:srgbClr val="4D4D4F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281935" y="4472975"/>
              <a:ext cx="1993139" cy="66331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606">
                <a:lnSpc>
                  <a:spcPct val="8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defRPr/>
              </a:pP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Breach </a:t>
              </a:r>
              <a:br>
                <a:rPr lang="en-US" sz="900" b="1" dirty="0">
                  <a:solidFill>
                    <a:srgbClr val="FFFF00"/>
                  </a:solidFill>
                  <a:latin typeface="Calibri"/>
                </a:rPr>
              </a:b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Detection and </a:t>
              </a:r>
              <a:br>
                <a:rPr lang="en-US" sz="900" b="1" dirty="0">
                  <a:solidFill>
                    <a:srgbClr val="FFFF00"/>
                  </a:solidFill>
                  <a:latin typeface="Calibri"/>
                </a:rPr>
              </a:br>
              <a:r>
                <a:rPr lang="en-US" sz="900" b="1" dirty="0">
                  <a:solidFill>
                    <a:srgbClr val="FFFF00"/>
                  </a:solidFill>
                  <a:latin typeface="Calibri"/>
                </a:rPr>
                <a:t>Remediation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1306" y="874694"/>
            <a:ext cx="3901504" cy="38578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5216774" y="3017132"/>
            <a:ext cx="3272690" cy="623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extLst/>
        </p:spPr>
        <p:txBody>
          <a:bodyPr vert="horz" wrap="square" lIns="68559" tIns="34280" rIns="68559" bIns="3428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685606">
              <a:spcBef>
                <a:spcPts val="0"/>
              </a:spcBef>
              <a:buClr>
                <a:srgbClr val="72183E"/>
              </a:buClr>
              <a:defRPr/>
            </a:pPr>
            <a:r>
              <a:rPr lang="en-US" sz="1800" b="1" spc="450" dirty="0">
                <a:solidFill>
                  <a:srgbClr val="353535"/>
                </a:solidFill>
                <a:latin typeface="Calibri"/>
              </a:rPr>
              <a:t>UNIFIED</a:t>
            </a:r>
            <a:br>
              <a:rPr lang="en-US" sz="1800" b="1" spc="450" dirty="0">
                <a:solidFill>
                  <a:srgbClr val="353535"/>
                </a:solidFill>
                <a:latin typeface="Calibri"/>
              </a:rPr>
            </a:br>
            <a:r>
              <a:rPr lang="en-US" sz="1800" b="1" spc="450" dirty="0">
                <a:solidFill>
                  <a:srgbClr val="353535"/>
                </a:solidFill>
                <a:latin typeface="Calibri"/>
              </a:rPr>
              <a:t>ARCHITECTURE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5216774" y="1227839"/>
            <a:ext cx="3126078" cy="205740"/>
          </a:xfrm>
          <a:prstGeom prst="round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Next Generation Firewall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228307" y="1674695"/>
            <a:ext cx="3126078" cy="205740"/>
          </a:xfrm>
          <a:prstGeom prst="round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Threat Prevention (AV, IPS) 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5217261" y="2106186"/>
            <a:ext cx="3126078" cy="205740"/>
          </a:xfrm>
          <a:prstGeom prst="round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Advanced Threat Prevention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5091207" y="2523216"/>
            <a:ext cx="3362262" cy="18914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Cloud 	Mobile 	  Networks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" y="4732521"/>
            <a:ext cx="4427569" cy="41098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100000">
                <a:schemeClr val="bg2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 w="12700" algn="ctr">
            <a:noFill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68559" tIns="34280" rIns="68559" bIns="34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06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rgbClr val="72183E"/>
              </a:buClr>
              <a:buSzPct val="115000"/>
              <a:defRPr/>
            </a:pPr>
            <a:endParaRPr lang="en-US" sz="1800" dirty="0" err="1">
              <a:solidFill>
                <a:srgbClr val="4D4D4F"/>
              </a:solidFill>
              <a:latin typeface="Calibri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333" y="207529"/>
            <a:ext cx="4698066" cy="174828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0570" y="5937"/>
            <a:ext cx="4560492" cy="1055541"/>
            <a:chOff x="5985868" y="7900"/>
            <a:chExt cx="6079072" cy="1407387"/>
          </a:xfrm>
        </p:grpSpPr>
        <p:grpSp>
          <p:nvGrpSpPr>
            <p:cNvPr id="78" name="Group 77"/>
            <p:cNvGrpSpPr/>
            <p:nvPr/>
          </p:nvGrpSpPr>
          <p:grpSpPr>
            <a:xfrm>
              <a:off x="7559442" y="7900"/>
              <a:ext cx="2770782" cy="497359"/>
              <a:chOff x="1490133" y="-6292"/>
              <a:chExt cx="2770782" cy="497359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1490133" y="35"/>
                <a:ext cx="2768600" cy="491032"/>
              </a:xfrm>
              <a:prstGeom prst="rect">
                <a:avLst/>
              </a:prstGeom>
              <a:solidFill>
                <a:srgbClr val="080808">
                  <a:alpha val="56863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606">
                  <a:lnSpc>
                    <a:spcPct val="8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  <a:defRPr/>
                </a:pPr>
                <a:endParaRPr lang="en-US" sz="1800" dirty="0" err="1">
                  <a:solidFill>
                    <a:srgbClr val="4D4D4F"/>
                  </a:solidFill>
                  <a:latin typeface="Calibri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1657376" y="-6292"/>
                <a:ext cx="2603539" cy="47192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606">
                  <a:spcBef>
                    <a:spcPts val="0"/>
                  </a:spcBef>
                  <a:buClr>
                    <a:srgbClr val="72183E"/>
                  </a:buClr>
                  <a:defRPr/>
                </a:pPr>
                <a:r>
                  <a:rPr lang="en-US" sz="1400" spc="225" dirty="0">
                    <a:solidFill>
                      <a:srgbClr val="E45785">
                        <a:lumMod val="60000"/>
                        <a:lumOff val="40000"/>
                      </a:srgbClr>
                    </a:solidFill>
                    <a:latin typeface="Calibri"/>
                  </a:rPr>
                  <a:t>ARCHITECTURE</a:t>
                </a:r>
                <a:r>
                  <a:rPr lang="en-US" sz="1700" spc="225" dirty="0">
                    <a:solidFill>
                      <a:srgbClr val="E45785">
                        <a:lumMod val="60000"/>
                        <a:lumOff val="40000"/>
                      </a:srgbClr>
                    </a:solidFill>
                    <a:latin typeface="Calibri"/>
                  </a:rPr>
                  <a:t>  </a:t>
                </a:r>
                <a:r>
                  <a:rPr lang="en-US" sz="1700" b="1" spc="225" dirty="0">
                    <a:solidFill>
                      <a:srgbClr val="E45785">
                        <a:lumMod val="60000"/>
                        <a:lumOff val="40000"/>
                      </a:srgbClr>
                    </a:solidFill>
                    <a:latin typeface="Calibri"/>
                  </a:rPr>
                  <a:t>B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 bwMode="auto">
            <a:xfrm>
              <a:off x="5985868" y="676623"/>
              <a:ext cx="6079072" cy="7386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25400" dir="2700000" algn="tl" rotWithShape="0">
                <a:srgbClr val="000000"/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606">
                <a:lnSpc>
                  <a:spcPts val="1800"/>
                </a:lnSpc>
                <a:spcBef>
                  <a:spcPts val="900"/>
                </a:spcBef>
                <a:buClr>
                  <a:srgbClr val="72183E"/>
                </a:buClr>
                <a:defRPr/>
              </a:pPr>
              <a:r>
                <a:rPr lang="en-US" sz="1500" b="1" dirty="0">
                  <a:solidFill>
                    <a:srgbClr val="FFFFFF"/>
                  </a:solidFill>
                  <a:latin typeface="Calibri"/>
                </a:rPr>
                <a:t>UNIFIED ARCHITECURE</a:t>
              </a:r>
              <a:br>
                <a:rPr lang="en-US" sz="1500" b="1" dirty="0">
                  <a:solidFill>
                    <a:srgbClr val="FFFFFF"/>
                  </a:solidFill>
                  <a:latin typeface="Calibri"/>
                </a:rPr>
              </a:br>
              <a:r>
                <a:rPr lang="en-US" sz="1500" b="1" dirty="0">
                  <a:solidFill>
                    <a:srgbClr val="FFFFFF"/>
                  </a:solidFill>
                  <a:latin typeface="Calibri"/>
                </a:rPr>
                <a:t>FOCUS ON PREVENTION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019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37" grpId="0"/>
      <p:bldP spid="38" grpId="0"/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eckpoint">
      <a:dk1>
        <a:srgbClr val="4D4D4F"/>
      </a:dk1>
      <a:lt1>
        <a:srgbClr val="FFFFFF"/>
      </a:lt1>
      <a:dk2>
        <a:srgbClr val="777777"/>
      </a:dk2>
      <a:lt2>
        <a:srgbClr val="D5D5D5"/>
      </a:lt2>
      <a:accent1>
        <a:srgbClr val="F599B1"/>
      </a:accent1>
      <a:accent2>
        <a:srgbClr val="E45785"/>
      </a:accent2>
      <a:accent3>
        <a:srgbClr val="A82B52"/>
      </a:accent3>
      <a:accent4>
        <a:srgbClr val="72173D"/>
      </a:accent4>
      <a:accent5>
        <a:srgbClr val="E06025"/>
      </a:accent5>
      <a:accent6>
        <a:srgbClr val="FFE600"/>
      </a:accent6>
      <a:hlink>
        <a:srgbClr val="293896"/>
      </a:hlink>
      <a:folHlink>
        <a:srgbClr val="592351"/>
      </a:folHlink>
    </a:clrScheme>
    <a:fontScheme name="Check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ckpoint">
      <a:dk1>
        <a:srgbClr val="4D4D4F"/>
      </a:dk1>
      <a:lt1>
        <a:srgbClr val="FFFFFF"/>
      </a:lt1>
      <a:dk2>
        <a:srgbClr val="777777"/>
      </a:dk2>
      <a:lt2>
        <a:srgbClr val="D5D5D5"/>
      </a:lt2>
      <a:accent1>
        <a:srgbClr val="F599B1"/>
      </a:accent1>
      <a:accent2>
        <a:srgbClr val="E45785"/>
      </a:accent2>
      <a:accent3>
        <a:srgbClr val="A82B52"/>
      </a:accent3>
      <a:accent4>
        <a:srgbClr val="72173D"/>
      </a:accent4>
      <a:accent5>
        <a:srgbClr val="E06025"/>
      </a:accent5>
      <a:accent6>
        <a:srgbClr val="FFE600"/>
      </a:accent6>
      <a:hlink>
        <a:srgbClr val="293896"/>
      </a:hlink>
      <a:folHlink>
        <a:srgbClr val="592351"/>
      </a:folHlink>
    </a:clrScheme>
    <a:fontScheme name="Check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863</Words>
  <Application>Microsoft Office PowerPoint</Application>
  <PresentationFormat>On-screen Show (16:9)</PresentationFormat>
  <Paragraphs>186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Ciscolight</vt:lpstr>
      <vt:lpstr>Courier New</vt:lpstr>
      <vt:lpstr>Helvetica</vt:lpstr>
      <vt:lpstr>Times</vt:lpstr>
      <vt:lpstr>Wingdings</vt:lpstr>
      <vt:lpstr>Office Theme</vt:lpstr>
      <vt:lpstr>Check Point Infinity</vt:lpstr>
      <vt:lpstr>Check Point Software Technologies Ltd. - an overview</vt:lpstr>
      <vt:lpstr>Pentesec Ltd. - an overview</vt:lpstr>
      <vt:lpstr>What Threats are we facing today?</vt:lpstr>
      <vt:lpstr>What Should We Expect Next Year?</vt:lpstr>
      <vt:lpstr> Advanced Threat Protection tools exist but are STILL Insufficiently used </vt:lpstr>
      <vt:lpstr>The Explanations</vt:lpstr>
      <vt:lpstr>PowerPoint Presentation</vt:lpstr>
      <vt:lpstr>PowerPoint Presentation</vt:lpstr>
      <vt:lpstr>How Check Point are addressing this - effective Security that meets business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Summarize</vt:lpstr>
      <vt:lpstr>How Pentesec Ltd. can help you?</vt:lpstr>
      <vt:lpstr>PowerPoint Presentation</vt:lpstr>
    </vt:vector>
  </TitlesOfParts>
  <Company>Check 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Carpenter</dc:creator>
  <cp:lastModifiedBy>Tim Chambers</cp:lastModifiedBy>
  <cp:revision>61</cp:revision>
  <cp:lastPrinted>2013-06-12T23:53:29Z</cp:lastPrinted>
  <dcterms:created xsi:type="dcterms:W3CDTF">2017-10-26T13:53:24Z</dcterms:created>
  <dcterms:modified xsi:type="dcterms:W3CDTF">2017-12-04T12:03:50Z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InternalUse</vt:lpwstr>
  </property>
  <property fmtid="{D5CDD505-2E9C-101B-9397-08002B2CF9AE}" pid="3" name="ClassificationDisplay">
    <vt:lpwstr>[Internal Use] for Check Point employees</vt:lpwstr>
  </property>
  <property fmtid="{D5CDD505-2E9C-101B-9397-08002B2CF9AE}" pid="4" name="ClassificationEntries">
    <vt:lpwstr>50</vt:lpwstr>
  </property>
  <property fmtid="{D5CDD505-2E9C-101B-9397-08002B2CF9AE}" pid="5" name="Classification_1">
    <vt:lpwstr>WGB8ZnR5dHdGZkpmfmpwanSJPnOXICeDOz0rm46QczeDLSQubzs0Nj4nVFE=</vt:lpwstr>
  </property>
  <property fmtid="{D5CDD505-2E9C-101B-9397-08002B2CF9AE}" pid="6" name="Classification_2">
    <vt:lpwstr>WGB8ZnR5dHdGZEpifGp2YXSJPnOGKjqRIDAtgZ+dKSlIOjUgNYJfIS8pJSpATw==</vt:lpwstr>
  </property>
  <property fmtid="{D5CDD505-2E9C-101B-9397-08002B2CF9AE}" pid="7" name="Classification_3">
    <vt:lpwstr>WGB8ZnR5dHdGZEpifGp2Z3SJPnOVNzuDLDc8io9POjWWKS5+hjkhMjRcVA==</vt:lpwstr>
  </property>
  <property fmtid="{D5CDD505-2E9C-101B-9397-08002B2CF9AE}" pid="8" name="Classification_4">
    <vt:lpwstr>WGB8ZnR5dHdGZEpifGp2ZHSJPnONLDOfJS1oPY6HPDeaKzEgMFKWg5qNj1oiLyQ0NEBC</vt:lpwstr>
  </property>
  <property fmtid="{D5CDD505-2E9C-101B-9397-08002B2CF9AE}" pid="9" name="Classification_5">
    <vt:lpwstr>WGB1f2l7dXVVd0FidWJ8aGduU4mIfoaSOiA6hoiALSFIOjUgNYJfIS8pJSpATw==</vt:lpwstr>
  </property>
  <property fmtid="{D5CDD505-2E9C-101B-9397-08002B2CF9AE}" pid="10" name="Verifier">
    <vt:lpwstr>JCEwLDQnJCgzJJU=</vt:lpwstr>
  </property>
  <property fmtid="{D5CDD505-2E9C-101B-9397-08002B2CF9AE}" pid="11" name="PolicyName">
    <vt:lpwstr>JCEwLDQnJChGgoM3</vt:lpwstr>
  </property>
  <property fmtid="{D5CDD505-2E9C-101B-9397-08002B2CF9AE}" pid="12" name="Version">
    <vt:lpwstr>Xw==</vt:lpwstr>
  </property>
  <property fmtid="{D5CDD505-2E9C-101B-9397-08002B2CF9AE}" pid="13" name="PolicyID">
    <vt:lpwstr>Xn1xLyMoIHRLbpYweH1xM2BqXnAmIDFaeWN5i1lCenBEeich</vt:lpwstr>
  </property>
  <property fmtid="{D5CDD505-2E9C-101B-9397-08002B2CF9AE}" pid="14" name="DomainID">
    <vt:lpwstr>XX90eXZ5dXRLZ0Bif311YmRpXnh1dWRaeWR4X1tEeHVDeHV1</vt:lpwstr>
  </property>
  <property fmtid="{D5CDD505-2E9C-101B-9397-08002B2CF9AE}" pid="15" name="HText">
    <vt:lpwstr>NoYqPSM7KyWKdyUhKo1lNDsrU4stIDecaYQnhoWAaCCeOCkqLYyBgA==</vt:lpwstr>
  </property>
  <property fmtid="{D5CDD505-2E9C-101B-9397-08002B2CF9AE}" pid="16" name="FText">
    <vt:lpwstr>NoYqPSM7KyWKdyUhKo1lNDsrU4stIDecaYQnhoWAaCCeOCkqLYyBgA==</vt:lpwstr>
  </property>
  <property fmtid="{D5CDD505-2E9C-101B-9397-08002B2CF9AE}" pid="17" name="WMark">
    <vt:lpwstr>JSYjISowZZaDJIQgJjMxNzA=</vt:lpwstr>
  </property>
  <property fmtid="{D5CDD505-2E9C-101B-9397-08002B2CF9AE}" pid="18" name="Set">
    <vt:lpwstr>OT0xLA==</vt:lpwstr>
  </property>
  <property fmtid="{D5CDD505-2E9C-101B-9397-08002B2CF9AE}" pid="19" name="Classification_6">
    <vt:lpwstr>W2B1eml7dXVVd0FidWR8aGZpU4mIfoaSOiA6hoiALSFILC4wJoaAkj+PjISTlJGalp6GQZOKn08tLiY8OigtIFY=</vt:lpwstr>
  </property>
  <property fmtid="{D5CDD505-2E9C-101B-9397-08002B2CF9AE}" pid="20" name="Classification_7">
    <vt:lpwstr>VWBzZnR5dHBGbkphfmp0anSYPnOGKjqRIDAtgZ+dKSlIKy8sNSmHm5qPj5Gflo+BUZOdgksmOD0oSDcrOSA=</vt:lpwstr>
  </property>
  <property fmtid="{D5CDD505-2E9C-101B-9397-08002B2CF9AE}" pid="21" name="Classification_8">
    <vt:lpwstr>VWBzZnR5dHBGbkpneGp0ZHSYPnOVNzuDLDc8io9PKy+aKYUmPIyHmI+DjY+EUYKakksxJTkkXzAsKT8=</vt:lpwstr>
  </property>
  <property fmtid="{D5CDD505-2E9C-101B-9397-08002B2CF9AE}" pid="22" name="Classification_9">
    <vt:lpwstr>VWBzZnR5dHBGZkBofmB/YGZ5MoV+jT2QITgxTzmROzGBISYxMY1fkJWFhSGTl4SWlICdhp6RXJeGiEgtPyUtPSIyMzs=</vt:lpwstr>
  </property>
  <property fmtid="{D5CDD505-2E9C-101B-9397-08002B2CF9AE}" pid="23" name="Classification_10">
    <vt:lpwstr>VWB8ZnR5dHBGZkpnfWp2YnSJPnOGKjqRIDAtgZ+dKSlIKy8sNSmHm5qPj5Gflo+BUZOdgksmOD0oSDcrOSA=</vt:lpwstr>
  </property>
  <property fmtid="{D5CDD505-2E9C-101B-9397-08002B2CF9AE}" pid="24" name="Classification_11">
    <vt:lpwstr>VWB8ZnR5dHBGZkpne2p3ZHSJPnOVNzuDLDc8io9PKy+aKYUmPIyHmI+DjY+EUYKakksxJTkkXzAsKT8=</vt:lpwstr>
  </property>
  <property fmtid="{D5CDD505-2E9C-101B-9397-08002B2CF9AE}" pid="25" name="Classification_12">
    <vt:lpwstr>VGB9ZnR5dHBGY0pgd2p0a3SJPnOGKjqRIDAtgZ+dKSlIKy8sNSmHm5qPj5Gflo+BUZOdgksmOD0oSD5YQlxcPVZH</vt:lpwstr>
  </property>
  <property fmtid="{D5CDD505-2E9C-101B-9397-08002B2CF9AE}" pid="26" name="Classification_13">
    <vt:lpwstr>VGB9ZnR5dHBGY0pgd2p2YXSJPnOVNzuDLDc8io9PKy+aKYUmPIyHmI+DjY+EUYKakksxJTkkXzlfUkNeWFxc</vt:lpwstr>
  </property>
  <property fmtid="{D5CDD505-2E9C-101B-9397-08002B2CF9AE}" pid="27" name="Classification_14">
    <vt:lpwstr>XH5re3Zmd3RXY1BhdWVyaGRgU5iIfpeYJzIhi46aPCySJH4mPoCFM5yEgYKbj46ckYRcjJ+ISTcjLDJDOFpbIFZaT0Y=</vt:lpwstr>
  </property>
  <property fmtid="{D5CDD505-2E9C-101B-9397-08002B2CF9AE}" pid="28" name="Classification_15">
    <vt:lpwstr>XH5re3Zmd3RXY1BmdWBxaGVuU5iIfoSFJiAtjJ+RLH6QIiwklIqMlpyHlI6ZkZVbnJ+fVDMvOzVEKEVZRVxBIFc=</vt:lpwstr>
  </property>
  <property fmtid="{D5CDD505-2E9C-101B-9397-08002B2CF9AE}" pid="29" name="Classification_16">
    <vt:lpwstr>XH1rfWl7dXVSd0FidWF8aGZhU4mIfoaSOiA6hoiALSFIKy8sNSmHm5qPj5Gflo+BUZOdgksmOD0oSD5YQlxcPVZG</vt:lpwstr>
  </property>
  <property fmtid="{D5CDD505-2E9C-101B-9397-08002B2CF9AE}" pid="30" name="Classification_17">
    <vt:lpwstr>XH1rfWl7dXVSd0FidWF8aGdhU4mIfoSFJiAtjJ+RLH6QIiwklIqMlpyHlI6ZkZVbnJ+fVDMvOzVEKEVZRVxBIFc=</vt:lpwstr>
  </property>
  <property fmtid="{D5CDD505-2E9C-101B-9397-08002B2CF9AE}" pid="31" name="Classification_18">
    <vt:lpwstr>XH1rfWl7dXVSd0FidWNzaGFpU4mIfpeYJzIhi46aPCySJH4mPoCFM5yEgYKbj46ckYRcjJ+ISTcjLDJDOFpbIFZaT0Y=</vt:lpwstr>
  </property>
  <property fmtid="{D5CDD505-2E9C-101B-9397-08002B2CF9AE}" pid="32" name="Classification_19">
    <vt:lpwstr>XH1rfWl7dXVSd0FidWN9aGRtU4mIfoSFJiAtjJ+RLH6QIiwklIqMlpyHlI6ZkZVbnJ+fVDMvOzVEKEVZRVxBIFc=</vt:lpwstr>
  </property>
  <property fmtid="{D5CDD505-2E9C-101B-9397-08002B2CF9AE}" pid="33" name="Classification_20">
    <vt:lpwstr>XH1rcWl7dXVSd0NofmR/Z2x5I4V+iztXijgpnJidLiyQKTEsO4dfmYuEi4yAjI41nJiXjJuVnZ2HkV2NmoFXWjI/MDogLCBPLiAvOENc</vt:lpwstr>
  </property>
  <property fmtid="{D5CDD505-2E9C-101B-9397-08002B2CF9AE}" pid="34" name="Classification_21">
    <vt:lpwstr>XH1reHBmd3RXY1Bjf2p1ZW5sQWiEiG8lLCc8nYKXPCCXc36PgCErPi8/K0w0Oi05T0E=</vt:lpwstr>
  </property>
  <property fmtid="{D5CDD505-2E9C-101B-9397-08002B2CF9AE}" pid="35" name="Classification_22">
    <vt:lpwstr>XH1reHBmd3RXY1Bjf2p1am5pR2iEiG8nOzs8ioiALSFIIjEtO4SUgJAsh4mVnIqFkJmcm16GnZlSLycmOiE8QylaOzI8M19T</vt:lpwstr>
  </property>
  <property fmtid="{D5CDD505-2E9C-101B-9397-08002B2CF9AE}" pid="36" name="Classification_23">
    <vt:lpwstr>XH1re3Nmd3RXY1BjfWpxYm5rR2iViG85JnSLg4qHOyyVISYkIICLnUSei4SZjCGWl5WRhICKm5qdS5CBmFc/US41Pjw6LQ==</vt:lpwstr>
  </property>
  <property fmtid="{D5CDD505-2E9C-101B-9397-08002B2CF9AE}" pid="37" name="Classification_24">
    <vt:lpwstr>XGB1cGl7dXVTd0FidWN3aGBqU4mIfoaSOiA6hoiALSFIc4aPnShJPklbVFFdT1A=</vt:lpwstr>
  </property>
  <property fmtid="{D5CDD505-2E9C-101B-9397-08002B2CF9AE}" pid="38" name="Classification_25">
    <vt:lpwstr>XGB1cGl7dXVTd0FidWR8aGZvU4mIfoSFJiAtjJ+RLH6QIiwklIqMlpyHlI6ZkZVbnJ+fVDMvOzVEKEVZRVxBIFc=</vt:lpwstr>
  </property>
  <property fmtid="{D5CDD505-2E9C-101B-9397-08002B2CF9AE}" pid="39" name="Classification_26">
    <vt:lpwstr>XGB1cGl7dXVTd0FidWV1aGdrU4mIfpeYJzIhi46aPCySJH4mPoCFM5yEgYKbj46ckYRcjJ+ISTcjLDJDOFpbIFZaT0Y=</vt:lpwstr>
  </property>
  <property fmtid="{D5CDD505-2E9C-101B-9397-08002B2CF9AE}" pid="40" name="Classification_27">
    <vt:lpwstr>XGB1cGl7dXVTd0FidWV0aGZgU4mIfoSFJiAtjJ+RLH6QIiwklIqMlpyHlI6ZkZVbnJ+fVDMvOzVEKEVZRVxBIFc=</vt:lpwstr>
  </property>
  <property fmtid="{D5CDD505-2E9C-101B-9397-08002B2CF9AE}" pid="41" name="Classification_28">
    <vt:lpwstr>XGB2eWl7dXVTd0lofml/Ymx5MoV+iztXijgpnJidLiyQKTEsO4dfkJWFhSGTl4SWlICdhp6RXJeGiEgtPyUtPStBSEdAUl9T</vt:lpwstr>
  </property>
  <property fmtid="{D5CDD505-2E9C-101B-9397-08002B2CF9AE}" pid="42" name="Classification_29">
    <vt:lpwstr>XGB2eWl7dXVTd0lofWd/Y2d5MoV+lzGEPSYhjJ+RLH5Ii4+MlUQpRUhcVExATg==</vt:lpwstr>
  </property>
  <property fmtid="{D5CDD505-2E9C-101B-9397-08002B2CF9AE}" pid="43" name="Classification_30">
    <vt:lpwstr>XGB2eWl7dXVTd0lofWh/Z2x5MoV+iztXijgpnJidLiyQKTEsO4dfkJWFhSGTl4SWlICdhp6RXJeGiEgtPyUtPStBSEdAUl9T</vt:lpwstr>
  </property>
  <property fmtid="{D5CDD505-2E9C-101B-9397-08002B2CF9AE}" pid="44" name="Classification_31">
    <vt:lpwstr>XGB2eWl7dXVTd0lofGR/YWd5MoV+lzGEPSYhjJ+RLH5Ii4+MlUQpRUhcVExATg==</vt:lpwstr>
  </property>
  <property fmtid="{D5CDD505-2E9C-101B-9397-08002B2CF9AE}" pid="45" name="Classification_32">
    <vt:lpwstr>XGB2eWl7dXVTd0lofGV/Ym15MoV+iztXijgpnJidLiyQKTEsO4dfkJWFhSGTl4SWlICdhp6RXJeGiEgtPyUtPStBSEdAUl9T</vt:lpwstr>
  </property>
  <property fmtid="{D5CDD505-2E9C-101B-9397-08002B2CF9AE}" pid="46" name="Classification_33">
    <vt:lpwstr>XGB2eWl7dXVTd0loe2B/Y2R5MoV+lzGEPSYhjJ+RLH5Ii4+MlUQpRUhcVExATg==</vt:lpwstr>
  </property>
  <property fmtid="{D5CDD505-2E9C-101B-9397-08002B2CF9AE}" pid="47" name="Classification_34">
    <vt:lpwstr>XGB2eWl7dXVTd0loe2J/YWZ5MoV+iztXijgpnJidLiyQKTEsO4dfkJWFhSGTl4SWlICdhp6RXJeGiEgtPyUtPStBSEdAUl9T</vt:lpwstr>
  </property>
  <property fmtid="{D5CDD505-2E9C-101B-9397-08002B2CF9AE}" pid="48" name="Classification_35">
    <vt:lpwstr>XGB2eWl7dXVTd0Fof2F/Z2d5I4V+lzGEPSYhjJ+RLH5Ii4+MlUQpRUhcVExATg==</vt:lpwstr>
  </property>
  <property fmtid="{D5CDD505-2E9C-101B-9397-08002B2CF9AE}" pid="49" name="Classification_36">
    <vt:lpwstr>XGB2eWl7dXVTd0FoemB/Ymd5I4V+iztXijgpnJidLiyQKTEsO4dfmYuEi4yAjI41nJiXjJuVnZ2HkV2NmoFXWjI/MDogLCBPLiAvOENc</vt:lpwstr>
  </property>
  <property fmtid="{D5CDD505-2E9C-101B-9397-08002B2CF9AE}" pid="50" name="Classification_37">
    <vt:lpwstr>XGB2eWl7dXVTd0Nofmd/Y2B5I4V+lzGEPSYhjJ+RLH5Ii4+MlUQpRUhcVExATg==</vt:lpwstr>
  </property>
  <property fmtid="{D5CDD505-2E9C-101B-9397-08002B2CF9AE}" pid="51" name="Classification_38">
    <vt:lpwstr>XGB2eWl7dXVTd0Nofmd/YGV5I4V+iztXijgpnJidLiyQKTEsO4dfkJWFhSGTl4SWlICdhp6RXJeGiEgtPyUtPStBSEdAUl9T</vt:lpwstr>
  </property>
  <property fmtid="{D5CDD505-2E9C-101B-9397-08002B2CF9AE}" pid="52" name="Classification_39">
    <vt:lpwstr>XGB2eWl7dXVTd0NofGZ/Y2N5I4V+lzGEPSYhjJ+RLH5IgpGNmyQ0IDBBICQ8M1FE</vt:lpwstr>
  </property>
  <property fmtid="{D5CDD505-2E9C-101B-9397-08002B2CF9AE}" pid="53" name="Classification_40">
    <vt:lpwstr>XGB2eWl7dXVTd0dof2Z/YWd5I4V+iztXijgpnJidLiyQKTEsO4dfkJWFhSGTl4SWlICdhp6RXJeGiEgtPyUtPStBSEdAUl9T</vt:lpwstr>
  </property>
  <property fmtid="{D5CDD505-2E9C-101B-9397-08002B2CF9AE}" pid="54" name="Classification_41">
    <vt:lpwstr>XGB2eGl7dXVTd0lofmd/ZmN5MoV+lzGEPSYhjJ+RLH5Ii4+MlUQpRUhcVExATg==</vt:lpwstr>
  </property>
  <property fmtid="{D5CDD505-2E9C-101B-9397-08002B2CF9AE}" pid="55" name="Classification_42">
    <vt:lpwstr>XGB2eGl7dXVTd0FidWF2aGFuU4mIfpqYaZckjpiHISOaKyQxPYaKSJyGjYAwnImQnJuCgJmLhlqKip5VNiYlUUs6SUBAT0JSWw==</vt:lpwstr>
  </property>
  <property fmtid="{D5CDD505-2E9C-101B-9397-08002B2CF9AE}" pid="56" name="Classification_43">
    <vt:lpwstr>XGB2eGl7dXVTd0FidWFxaGdgU4mIfoaSOiA6hoiALSFIKy8sNSmHm5qPj5Gflo+BUZOdgksmOD0oSD5YQlxcPVZG</vt:lpwstr>
  </property>
  <property fmtid="{D5CDD505-2E9C-101B-9397-08002B2CF9AE}" pid="57" name="Classification_44">
    <vt:lpwstr>XGB2eGl7dXVTd0FidWFwaGFvU4mIfoSFJiAtjJ+RLH6QIiwklIqMlpyHlI6ZkZVbnJ+fVDMvOzVEKEVZRVxBIFc=</vt:lpwstr>
  </property>
  <property fmtid="{D5CDD505-2E9C-101B-9397-08002B2CF9AE}" pid="58" name="Classification_45">
    <vt:lpwstr>XGB2eGl7dXVTd0FidWFyaGRhU4mIfpqYaZckjpiHISOaKyQxPYaKSJyGjYAwnImQnJuCgJmLhlqKip5VNiYlUUs6SUBAT0JSWw==</vt:lpwstr>
  </property>
  <property fmtid="{D5CDD505-2E9C-101B-9397-08002B2CF9AE}" pid="59" name="Classification_46">
    <vt:lpwstr>XGB2cWl7dXVTd0FidWN3aGdtU4mIfpeYJzIhi46aPCySJH4mPoCFM5yEgYKbj46ckYRcjJ+ISTcjLDJDOFpbIFZaT0Y=</vt:lpwstr>
  </property>
  <property fmtid="{D5CDD505-2E9C-101B-9397-08002B2CF9AE}" pid="60" name="Classification_47">
    <vt:lpwstr>XGB2cWl7dXVTd0FidWN3aGBhU4mIfoSFJiAtjJ+RLH6QIiwklIqMlpyHlI6ZkZVbnJ+fVDMvOzVEKEVZRVxBIFc=</vt:lpwstr>
  </property>
  <property fmtid="{D5CDD505-2E9C-101B-9397-08002B2CF9AE}" pid="61" name="Classification_48">
    <vt:lpwstr>XGB2cWl7dXVTd0FidWN3aGFuU4mIfpqYaZckjpiHISOaKyQxPYaKSJyGjYAwnImQnJuCgJmLhlqKip5VNiYlUUs6SUBAT0JSWw==</vt:lpwstr>
  </property>
  <property fmtid="{D5CDD505-2E9C-101B-9397-08002B2CF9AE}" pid="62" name="Classification_49">
    <vt:lpwstr>XGB2cWl7dXVTd0FidWN2aGRqU4mIfoaSOiA6hoiALSFIKy8sNSmHm5qPj5Gflo+BUZOdgksmOD0oSD5YQlxcPVZG</vt:lpwstr>
  </property>
  <property fmtid="{D5CDD505-2E9C-101B-9397-08002B2CF9AE}" pid="63" name="Classification_50">
    <vt:lpwstr>XGB2cWl7dXVTd0FidWN2aGRgU4mIfoSFJiAtjJ+RLH6QIiwklIqMlpyHlI6ZkZVbnJ+fVDMvOzVEKEVZRVxBIFc=</vt:lpwstr>
  </property>
  <property fmtid="{D5CDD505-2E9C-101B-9397-08002B2CF9AE}" pid="64" name="chkptucos">
    <vt:i4>0</vt:i4>
  </property>
  <property fmtid="{D5CDD505-2E9C-101B-9397-08002B2CF9AE}" pid="65" name="lqminfo">
    <vt:i4>2</vt:i4>
  </property>
  <property fmtid="{D5CDD505-2E9C-101B-9397-08002B2CF9AE}" pid="66" name="lqmsess">
    <vt:lpwstr>5cfff6c2-7c02-412e-883f-36b70284a943</vt:lpwstr>
  </property>
</Properties>
</file>